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5"/>
  </p:notesMasterIdLst>
  <p:sldIdLst>
    <p:sldId id="257" r:id="rId5"/>
    <p:sldId id="263" r:id="rId6"/>
    <p:sldId id="270" r:id="rId7"/>
    <p:sldId id="265" r:id="rId8"/>
    <p:sldId id="266" r:id="rId9"/>
    <p:sldId id="267" r:id="rId10"/>
    <p:sldId id="268" r:id="rId11"/>
    <p:sldId id="271" r:id="rId12"/>
    <p:sldId id="269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A63C"/>
    <a:srgbClr val="E38239"/>
    <a:srgbClr val="89993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5" autoAdjust="0"/>
    <p:restoredTop sz="96792" autoAdjust="0"/>
  </p:normalViewPr>
  <p:slideViewPr>
    <p:cSldViewPr snapToGrid="0" snapToObjects="1">
      <p:cViewPr varScale="1">
        <p:scale>
          <a:sx n="158" d="100"/>
          <a:sy n="158" d="100"/>
        </p:scale>
        <p:origin x="-26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F93E7-CB85-4FC0-9F0A-C32666E8D545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3A1A-32A3-4FEF-AB90-9498CAED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2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54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3A1A-32A3-4FEF-AB90-9498CAED91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N:\SHARED\Measurement Technologies\S3\S3 - iOS App\Leadership Conference Presentation\FInal S3 logo.png" hidden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171" y="151304"/>
            <a:ext cx="2342016" cy="19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SHARED\Measurement Technologies\S3\S3 - iOS App\Leadership Conference Presentation\FInal S3 logo - Horizonta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904" y="270465"/>
            <a:ext cx="4907492" cy="7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:\SHARED\Measurement Technologies\S3\S3 - iOS App\Leadership Conference Presentation\FInal S3 logo - Horizonta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964" y="3746910"/>
            <a:ext cx="4907492" cy="7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872050"/>
            <a:ext cx="9144001" cy="2806021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ND"/>
          <p:cNvGrpSpPr/>
          <p:nvPr/>
        </p:nvGrpSpPr>
        <p:grpSpPr>
          <a:xfrm>
            <a:off x="263659" y="919817"/>
            <a:ext cx="8759011" cy="3475502"/>
            <a:chOff x="263659" y="919817"/>
            <a:chExt cx="8759011" cy="347550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4944" y="919817"/>
              <a:ext cx="3806966" cy="249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022642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659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1850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6768" y="1059147"/>
              <a:ext cx="99738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S1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243" y="2119142"/>
              <a:ext cx="226696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30 MINUTE WARMUP</a:t>
              </a:r>
            </a:p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15 MINUTE CALIBRATION</a:t>
              </a:r>
            </a:p>
            <a:p>
              <a:r>
                <a:rPr lang="en-US" sz="1600" dirty="0" err="1" smtClean="0">
                  <a:solidFill>
                    <a:srgbClr val="94A63C"/>
                  </a:solidFill>
                  <a:latin typeface="Calibri Light" pitchFamily="34" charset="0"/>
                </a:rPr>
                <a:t>pCAL</a:t>
              </a:r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 STANDARDS</a:t>
              </a:r>
            </a:p>
            <a:p>
              <a:r>
                <a:rPr lang="en-US" sz="1600" dirty="0">
                  <a:solidFill>
                    <a:srgbClr val="94A63C"/>
                  </a:solidFill>
                  <a:latin typeface="Calibri Light" pitchFamily="34" charset="0"/>
                </a:rPr>
                <a:t>3 MINUTE </a:t>
              </a:r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SCAN</a:t>
              </a:r>
              <a:endParaRPr lang="en-US" sz="1600" dirty="0">
                <a:solidFill>
                  <a:srgbClr val="94A63C"/>
                </a:solidFill>
                <a:latin typeface="Calibri Light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08390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5014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50281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Text - Smaller Fo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7927" y="432316"/>
            <a:ext cx="2276722" cy="4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Text - BPS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136906"/>
            <a:ext cx="2995484" cy="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1st"/>
          <p:cNvGrpSpPr/>
          <p:nvPr/>
        </p:nvGrpSpPr>
        <p:grpSpPr>
          <a:xfrm>
            <a:off x="260812" y="1253624"/>
            <a:ext cx="8759011" cy="3145434"/>
            <a:chOff x="263659" y="1249885"/>
            <a:chExt cx="8759011" cy="3145434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6916" y="1249885"/>
              <a:ext cx="3293854" cy="2070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022642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3659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1850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6768" y="1441239"/>
              <a:ext cx="2739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FIRST SCANNER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49419" y="2119142"/>
              <a:ext cx="25953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UNIVERSITY OF UTAH</a:t>
              </a:r>
            </a:p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10’ X 10’</a:t>
              </a:r>
            </a:p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LIQUID NITROGEN REQUIRED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08390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5014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50281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2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872050"/>
            <a:ext cx="9144001" cy="2806021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3RD"/>
          <p:cNvGrpSpPr/>
          <p:nvPr/>
        </p:nvGrpSpPr>
        <p:grpSpPr>
          <a:xfrm>
            <a:off x="263659" y="1044898"/>
            <a:ext cx="8759011" cy="3350421"/>
            <a:chOff x="12208666" y="1044898"/>
            <a:chExt cx="8759011" cy="3350421"/>
          </a:xfrm>
        </p:grpSpPr>
        <p:sp>
          <p:nvSpPr>
            <p:cNvPr id="17" name="TextBox 16"/>
            <p:cNvSpPr txBox="1"/>
            <p:nvPr/>
          </p:nvSpPr>
          <p:spPr>
            <a:xfrm>
              <a:off x="15967649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08666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46857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2008</a:t>
              </a:r>
            </a:p>
          </p:txBody>
        </p:sp>
        <p:pic>
          <p:nvPicPr>
            <p:cNvPr id="3079" name="Picture 7" descr="N:\SHARED\Measurement Technologies\S3\S3 - iOS App\Leadership Conference Presentation\Scanner - Real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6214" y="1167645"/>
              <a:ext cx="2803133" cy="2385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6668044" y="1044898"/>
              <a:ext cx="99097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S2</a:t>
              </a:r>
              <a:endPara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695340" y="2087641"/>
              <a:ext cx="32531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5 MINUTE WARMUP</a:t>
              </a: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90 SECOND SCAN</a:t>
              </a: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ELIMINATE </a:t>
              </a:r>
              <a:r>
                <a:rPr lang="en-US" sz="1400" dirty="0" err="1" smtClean="0">
                  <a:solidFill>
                    <a:srgbClr val="94A63C"/>
                  </a:solidFill>
                  <a:latin typeface="Calibri Light" pitchFamily="34" charset="0"/>
                </a:rPr>
                <a:t>pCAL</a:t>
              </a:r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 WITH EVEREST VERSION</a:t>
              </a:r>
              <a:endParaRPr lang="en-US" sz="1400" dirty="0">
                <a:solidFill>
                  <a:srgbClr val="94A63C"/>
                </a:solidFill>
                <a:latin typeface="Calibri Light" pitchFamily="34" charset="0"/>
              </a:endParaRP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LAPTOP AND BARCODE READER REQUIRED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53671" y="3537034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727795" y="3537034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354937" y="3537034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</a:t>
              </a:r>
              <a:endParaRPr lang="en-US"/>
            </a:p>
          </p:txBody>
        </p:sp>
      </p:grpSp>
      <p:grpSp>
        <p:nvGrpSpPr>
          <p:cNvPr id="22" name="2ND"/>
          <p:cNvGrpSpPr/>
          <p:nvPr/>
        </p:nvGrpSpPr>
        <p:grpSpPr>
          <a:xfrm>
            <a:off x="263659" y="919817"/>
            <a:ext cx="8759011" cy="3475502"/>
            <a:chOff x="263659" y="919817"/>
            <a:chExt cx="8759011" cy="347550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4944" y="919817"/>
              <a:ext cx="3806966" cy="249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022642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659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1850" y="3748988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2005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7927" y="1059147"/>
              <a:ext cx="99738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S1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243" y="2119142"/>
              <a:ext cx="26663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30 MINUTE WARMUP</a:t>
              </a:r>
            </a:p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15 MINUTE CALIBRATION</a:t>
              </a:r>
            </a:p>
            <a:p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3 MINUTE SCAN</a:t>
              </a:r>
            </a:p>
            <a:p>
              <a:r>
                <a:rPr lang="en-US" sz="1600" dirty="0" err="1" smtClean="0">
                  <a:solidFill>
                    <a:srgbClr val="94A63C"/>
                  </a:solidFill>
                  <a:latin typeface="Calibri Light" pitchFamily="34" charset="0"/>
                </a:rPr>
                <a:t>pCAL</a:t>
              </a:r>
              <a:r>
                <a:rPr lang="en-US" sz="1600" dirty="0" smtClean="0">
                  <a:solidFill>
                    <a:srgbClr val="94A63C"/>
                  </a:solidFill>
                  <a:latin typeface="Calibri Light" pitchFamily="34" charset="0"/>
                </a:rPr>
                <a:t> STANDARDS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08390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5014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50281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Text - Smaller F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7927" y="432316"/>
            <a:ext cx="2276722" cy="4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Text - BPS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2454" y="136906"/>
            <a:ext cx="2995484" cy="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 hidden="1"/>
          <p:cNvCxnSpPr/>
          <p:nvPr/>
        </p:nvCxnSpPr>
        <p:spPr>
          <a:xfrm>
            <a:off x="4844955" y="99702"/>
            <a:ext cx="0" cy="3568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8641" cy="5143500"/>
            <a:chOff x="-1" y="0"/>
            <a:chExt cx="9148641" cy="5143500"/>
          </a:xfrm>
        </p:grpSpPr>
        <p:pic>
          <p:nvPicPr>
            <p:cNvPr id="4099" name="Background" descr="N:\SHARED\Measurement Technologies\S3\S3 - iOS App\Leadership Conference Presentation\Background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1" y="0"/>
              <a:ext cx="9144001" cy="51435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-1" y="872050"/>
            <a:ext cx="9144001" cy="2806021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44062" y="2028117"/>
            <a:ext cx="784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4A63C"/>
                </a:solidFill>
                <a:latin typeface="Calibri Light" pitchFamily="34" charset="0"/>
              </a:rPr>
              <a:t>FASTER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0118" y="2714175"/>
            <a:ext cx="102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4A63C"/>
                </a:solidFill>
                <a:latin typeface="Calibri Light" pitchFamily="34" charset="0"/>
              </a:rPr>
              <a:t>PORTABLE</a:t>
            </a:r>
            <a:endParaRPr lang="en-US" sz="1600" dirty="0">
              <a:solidFill>
                <a:srgbClr val="94A63C"/>
              </a:solidFill>
              <a:latin typeface="Calibr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4062" y="2371146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4A63C"/>
                </a:solidFill>
                <a:latin typeface="Calibri Light" pitchFamily="34" charset="0"/>
              </a:rPr>
              <a:t>SMALLER</a:t>
            </a:r>
            <a:endParaRPr lang="en-US" sz="1600" dirty="0">
              <a:solidFill>
                <a:srgbClr val="94A63C"/>
              </a:solidFill>
              <a:latin typeface="Calibri Ligh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0118" y="3057203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4A63C"/>
                </a:solidFill>
                <a:latin typeface="Calibri Light" pitchFamily="34" charset="0"/>
              </a:rPr>
              <a:t>DIGITAL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05647" y="1022179"/>
            <a:ext cx="4975383" cy="3381961"/>
            <a:chOff x="805647" y="1022179"/>
            <a:chExt cx="4975383" cy="3381961"/>
          </a:xfrm>
        </p:grpSpPr>
        <p:pic>
          <p:nvPicPr>
            <p:cNvPr id="41" name="Picture 10" descr="N:\SHARED\Measurement Technologies\S3\S3 - iOS App\Leadership Conference Presentation\S3 Scanner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47" y="1225125"/>
              <a:ext cx="2702256" cy="209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N:\SHARED\Measurement Technologies\S3\S3 - iOS App\Leadership Conference Presentation\FInal S3 logo - Small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56" t="-5983"/>
            <a:stretch/>
          </p:blipFill>
          <p:spPr bwMode="auto">
            <a:xfrm>
              <a:off x="4620669" y="1022179"/>
              <a:ext cx="1160361" cy="873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406396" y="3880920"/>
              <a:ext cx="2279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INTRODUCING</a:t>
              </a:r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08390" y="3562143"/>
              <a:ext cx="45719" cy="287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Text - Smaller Fo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7927" y="432316"/>
            <a:ext cx="2276722" cy="4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Text - BPS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136906"/>
            <a:ext cx="2995484" cy="4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 hidden="1"/>
          <p:cNvCxnSpPr/>
          <p:nvPr/>
        </p:nvCxnSpPr>
        <p:spPr>
          <a:xfrm>
            <a:off x="4844955" y="99702"/>
            <a:ext cx="0" cy="3568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3659" y="1105280"/>
            <a:ext cx="8759011" cy="3290039"/>
            <a:chOff x="263659" y="1105280"/>
            <a:chExt cx="8759011" cy="3290039"/>
          </a:xfrm>
        </p:grpSpPr>
        <p:grpSp>
          <p:nvGrpSpPr>
            <p:cNvPr id="23" name="3RD"/>
            <p:cNvGrpSpPr/>
            <p:nvPr/>
          </p:nvGrpSpPr>
          <p:grpSpPr>
            <a:xfrm>
              <a:off x="263659" y="1105280"/>
              <a:ext cx="8759011" cy="3290039"/>
              <a:chOff x="12208666" y="1105280"/>
              <a:chExt cx="8759011" cy="329003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5967649" y="3748988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itchFamily="34" charset="0"/>
                  </a:rPr>
                  <a:t>2008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208666" y="3748988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itchFamily="34" charset="0"/>
                  </a:rPr>
                  <a:t>2007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846857" y="3748988"/>
                <a:ext cx="11208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itchFamily="34" charset="0"/>
                  </a:rPr>
                  <a:t>2009</a:t>
                </a:r>
              </a:p>
            </p:txBody>
          </p:sp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2737187" y="1167645"/>
                <a:ext cx="2801186" cy="2385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6659996" y="1105280"/>
                <a:ext cx="990977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itchFamily="34" charset="0"/>
                  </a:rPr>
                  <a:t>S2</a:t>
                </a:r>
                <a:endParaRPr lang="en-US" sz="6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453671" y="3537034"/>
                <a:ext cx="45719" cy="287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727795" y="3537034"/>
                <a:ext cx="45719" cy="287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0354937" y="3537034"/>
                <a:ext cx="45719" cy="2871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 </a:t>
                </a:r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737177" y="2087641"/>
              <a:ext cx="32531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5 MINUTE WARMUP</a:t>
              </a: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90 SECOND SCAN</a:t>
              </a: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ELIMINATE </a:t>
              </a:r>
              <a:r>
                <a:rPr lang="en-US" sz="1400" dirty="0" err="1" smtClean="0">
                  <a:solidFill>
                    <a:srgbClr val="94A63C"/>
                  </a:solidFill>
                  <a:latin typeface="Calibri Light" pitchFamily="34" charset="0"/>
                </a:rPr>
                <a:t>pCAL</a:t>
              </a:r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 WITH EVEREST VERSION</a:t>
              </a:r>
              <a:endParaRPr lang="en-US" sz="1400" dirty="0">
                <a:solidFill>
                  <a:srgbClr val="94A63C"/>
                </a:solidFill>
                <a:latin typeface="Calibri Light" pitchFamily="34" charset="0"/>
              </a:endParaRPr>
            </a:p>
            <a:p>
              <a:r>
                <a:rPr lang="en-US" sz="1400" dirty="0" smtClean="0">
                  <a:solidFill>
                    <a:srgbClr val="94A63C"/>
                  </a:solidFill>
                  <a:latin typeface="Calibri Light" pitchFamily="34" charset="0"/>
                </a:rPr>
                <a:t>LAPTOP AND BARCODE READER REQUIRED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6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Clock" descr="N:\SHARED\Measurement Technologies\S3\S3 - iOS App\Leadership Conference Presentation\Clock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-9033"/>
            <a:ext cx="4978403" cy="45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 hidden="1"/>
          <p:cNvSpPr txBox="1"/>
          <p:nvPr/>
        </p:nvSpPr>
        <p:spPr>
          <a:xfrm>
            <a:off x="624591" y="165871"/>
            <a:ext cx="2685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lag Light" pitchFamily="50" charset="0"/>
              </a:rPr>
              <a:t>BIOPHOTONIC SCANNER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lag Light" pitchFamily="50" charset="0"/>
              </a:rPr>
              <a:t>S</a:t>
            </a:r>
            <a:r>
              <a:rPr lang="en-US" sz="3200" dirty="0" smtClean="0">
                <a:solidFill>
                  <a:srgbClr val="94A63C"/>
                </a:solidFill>
                <a:latin typeface="Verlag Light" pitchFamily="50" charset="0"/>
              </a:rPr>
              <a:t>3</a:t>
            </a:r>
            <a:endParaRPr lang="en-US" sz="3200" dirty="0">
              <a:solidFill>
                <a:srgbClr val="94A63C"/>
              </a:solidFill>
              <a:latin typeface="Verlag Light" pitchFamily="50" charset="0"/>
            </a:endParaRPr>
          </a:p>
        </p:txBody>
      </p:sp>
      <p:sp>
        <p:nvSpPr>
          <p:cNvPr id="43" name="TextBox 42" hidden="1"/>
          <p:cNvSpPr txBox="1"/>
          <p:nvPr/>
        </p:nvSpPr>
        <p:spPr>
          <a:xfrm>
            <a:off x="6110627" y="481401"/>
            <a:ext cx="222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A63C"/>
                </a:solidFill>
                <a:latin typeface="Verlag Light" pitchFamily="50" charset="0"/>
              </a:rPr>
              <a:t>FASTER SCAN TIME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15416" y="899394"/>
            <a:ext cx="9165881" cy="3631995"/>
            <a:chOff x="-15416" y="899394"/>
            <a:chExt cx="9165881" cy="3631995"/>
          </a:xfrm>
        </p:grpSpPr>
        <p:sp>
          <p:nvSpPr>
            <p:cNvPr id="7" name="Rectangle 6" hidden="1"/>
            <p:cNvSpPr/>
            <p:nvPr/>
          </p:nvSpPr>
          <p:spPr>
            <a:xfrm>
              <a:off x="-15415" y="899394"/>
              <a:ext cx="9144001" cy="3631995"/>
            </a:xfrm>
            <a:prstGeom prst="rect">
              <a:avLst/>
            </a:prstGeom>
            <a:solidFill>
              <a:schemeClr val="bg1">
                <a:lumMod val="85000"/>
                <a:alpha val="5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15416" y="899394"/>
              <a:ext cx="9159415" cy="121469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8950" y="3316692"/>
              <a:ext cx="9159415" cy="1214697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8944" y="3522805"/>
            <a:ext cx="8219459" cy="814434"/>
            <a:chOff x="154224" y="3522805"/>
            <a:chExt cx="8219459" cy="814434"/>
          </a:xfrm>
        </p:grpSpPr>
        <p:pic>
          <p:nvPicPr>
            <p:cNvPr id="4104" name="Picture 8" descr="N:\SHARED\Measurement Technologies\S3\S3 - iOS App\Leadership Conference Presentation\S3 Side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27" y="3522805"/>
              <a:ext cx="1115534" cy="78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7453238" y="3701259"/>
              <a:ext cx="92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F0"/>
                  </a:solidFill>
                  <a:latin typeface="Calibri Light" pitchFamily="34" charset="0"/>
                </a:rPr>
                <a:t>0:30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300228" y="3527071"/>
              <a:ext cx="810168" cy="810168"/>
              <a:chOff x="4645149" y="2303907"/>
              <a:chExt cx="810168" cy="810168"/>
            </a:xfrm>
          </p:grpSpPr>
          <p:sp>
            <p:nvSpPr>
              <p:cNvPr id="69" name="Chord 68"/>
              <p:cNvSpPr/>
              <p:nvPr/>
            </p:nvSpPr>
            <p:spPr>
              <a:xfrm rot="20281813" flipH="1">
                <a:off x="4670797" y="2328962"/>
                <a:ext cx="759223" cy="759223"/>
              </a:xfrm>
              <a:prstGeom prst="chord">
                <a:avLst>
                  <a:gd name="adj1" fmla="val 4068847"/>
                  <a:gd name="adj2" fmla="val 14960477"/>
                </a:avLst>
              </a:prstGeom>
              <a:gradFill>
                <a:gsLst>
                  <a:gs pos="20000">
                    <a:srgbClr val="61CFE9"/>
                  </a:gs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645149" y="2303907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154224" y="3547433"/>
              <a:ext cx="7248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>
                      <a:lumMod val="65000"/>
                    </a:schemeClr>
                  </a:solidFill>
                  <a:latin typeface="Calibri Light" pitchFamily="34" charset="0"/>
                </a:rPr>
                <a:t>S3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8944" y="2277825"/>
            <a:ext cx="8219458" cy="1002292"/>
            <a:chOff x="154224" y="2277825"/>
            <a:chExt cx="8219458" cy="1002292"/>
          </a:xfrm>
        </p:grpSpPr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60127" y="2277825"/>
              <a:ext cx="1176861" cy="100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7453237" y="2453618"/>
              <a:ext cx="92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Calibri Light" pitchFamily="34" charset="0"/>
                </a:rPr>
                <a:t>1:30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314392" y="2299770"/>
              <a:ext cx="811909" cy="814305"/>
              <a:chOff x="4081612" y="1305007"/>
              <a:chExt cx="811909" cy="814305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081613" y="1305007"/>
                <a:ext cx="811908" cy="8047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</a:t>
                </a:r>
                <a:endParaRPr lang="en-US" dirty="0"/>
              </a:p>
            </p:txBody>
          </p:sp>
          <p:pic>
            <p:nvPicPr>
              <p:cNvPr id="58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81612" y="1309144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4645149" y="2303907"/>
              <a:ext cx="810168" cy="810168"/>
              <a:chOff x="4645149" y="2303907"/>
              <a:chExt cx="810168" cy="810168"/>
            </a:xfrm>
          </p:grpSpPr>
          <p:sp>
            <p:nvSpPr>
              <p:cNvPr id="11" name="Chord 10"/>
              <p:cNvSpPr/>
              <p:nvPr/>
            </p:nvSpPr>
            <p:spPr>
              <a:xfrm rot="20281813" flipH="1">
                <a:off x="4670942" y="2329700"/>
                <a:ext cx="758581" cy="758581"/>
              </a:xfrm>
              <a:prstGeom prst="chord">
                <a:avLst>
                  <a:gd name="adj1" fmla="val 4068847"/>
                  <a:gd name="adj2" fmla="val 1496047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645149" y="2303907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154224" y="2341030"/>
              <a:ext cx="7216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>
                      <a:lumMod val="65000"/>
                    </a:schemeClr>
                  </a:solidFill>
                  <a:latin typeface="Calibri Light" pitchFamily="34" charset="0"/>
                </a:rPr>
                <a:t>S2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944" y="1096132"/>
            <a:ext cx="8219459" cy="814305"/>
            <a:chOff x="154224" y="1096132"/>
            <a:chExt cx="8219459" cy="814305"/>
          </a:xfrm>
        </p:grpSpPr>
        <p:pic>
          <p:nvPicPr>
            <p:cNvPr id="4103" name="Picture 7" descr="N:\SHARED\Measurement Technologies\S3\S3 - iOS App\Leadership Conference Presentation\S1 Side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3190" y="1159154"/>
              <a:ext cx="1169408" cy="66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3336885" y="1096132"/>
              <a:ext cx="810168" cy="814305"/>
              <a:chOff x="4081612" y="1305007"/>
              <a:chExt cx="810168" cy="81430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081614" y="1305007"/>
                <a:ext cx="803789" cy="79673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</a:t>
                </a:r>
                <a:endParaRPr lang="en-US" dirty="0"/>
              </a:p>
            </p:txBody>
          </p:sp>
          <p:pic>
            <p:nvPicPr>
              <p:cNvPr id="17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81612" y="1309144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7453238" y="1225163"/>
              <a:ext cx="92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Calibri Light" pitchFamily="34" charset="0"/>
                </a:rPr>
                <a:t>3:00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667642" y="1100268"/>
              <a:ext cx="810168" cy="810169"/>
              <a:chOff x="4081612" y="1309143"/>
              <a:chExt cx="810168" cy="810169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086140" y="1309143"/>
                <a:ext cx="793964" cy="78463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</a:t>
                </a:r>
                <a:endParaRPr lang="en-US" dirty="0"/>
              </a:p>
            </p:txBody>
          </p:sp>
          <p:pic>
            <p:nvPicPr>
              <p:cNvPr id="50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81612" y="1309144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5998399" y="1096132"/>
              <a:ext cx="810168" cy="814305"/>
              <a:chOff x="4081612" y="1305007"/>
              <a:chExt cx="810168" cy="81430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081613" y="1305007"/>
                <a:ext cx="795670" cy="78868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</a:t>
                </a:r>
                <a:endParaRPr lang="en-US" dirty="0"/>
              </a:p>
            </p:txBody>
          </p:sp>
          <p:pic>
            <p:nvPicPr>
              <p:cNvPr id="54" name="Clock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81612" y="1309144"/>
                <a:ext cx="810168" cy="81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3" name="TextBox 72"/>
            <p:cNvSpPr txBox="1"/>
            <p:nvPr/>
          </p:nvSpPr>
          <p:spPr>
            <a:xfrm>
              <a:off x="154224" y="1131471"/>
              <a:ext cx="7248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>
                      <a:lumMod val="65000"/>
                    </a:schemeClr>
                  </a:solidFill>
                  <a:latin typeface="Calibri Light" pitchFamily="34" charset="0"/>
                </a:rPr>
                <a:t>S1</a:t>
              </a:r>
            </a:p>
          </p:txBody>
        </p:sp>
      </p:grpSp>
      <p:pic>
        <p:nvPicPr>
          <p:cNvPr id="41" name="Text - Smaller Foo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5045" y="458259"/>
            <a:ext cx="2304098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Text - BPS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-62662"/>
            <a:ext cx="2736850" cy="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N:\SHARED\Measurement Technologies\S3\S3 - iOS App\Leadership Conference Presentation\Squar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06" t="24524" r="24521" b="13256"/>
          <a:stretch/>
        </p:blipFill>
        <p:spPr bwMode="auto">
          <a:xfrm>
            <a:off x="-1" y="-9032"/>
            <a:ext cx="2600107" cy="25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-1" y="3823521"/>
            <a:ext cx="9144001" cy="741164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N:\SHARED\Measurement Technologies\S3\S3 - iOS App\Leadership Conference Presentation\FInal S3 logo - Horizontal.png" hidden="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682" y="142408"/>
            <a:ext cx="3510934" cy="5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82568" y="970325"/>
            <a:ext cx="3127320" cy="3409531"/>
            <a:chOff x="482568" y="970325"/>
            <a:chExt cx="3127320" cy="3409531"/>
          </a:xfrm>
        </p:grpSpPr>
        <p:pic>
          <p:nvPicPr>
            <p:cNvPr id="6146" name="Picture 2" descr="N:\SHARED\Measurement Technologies\S3\S3 - iOS App\Leadership Conference Presentation\S1 Side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2568" y="1908968"/>
              <a:ext cx="3127320" cy="178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29433" y="3918191"/>
              <a:ext cx="1148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16.5 </a:t>
              </a:r>
              <a:r>
                <a:rPr lang="en-US" sz="2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lbs</a:t>
              </a:r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1" name="Picture 7" descr="N:\SHARED\Measurement Technologies\S3\S3 - iOS App\Leadership Conference Presentation\Text - S1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58456" y="970325"/>
              <a:ext cx="686741" cy="61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944972" y="1033669"/>
            <a:ext cx="2451932" cy="3368877"/>
            <a:chOff x="3944972" y="1033669"/>
            <a:chExt cx="2451932" cy="3368877"/>
          </a:xfrm>
        </p:grpSpPr>
        <p:pic>
          <p:nvPicPr>
            <p:cNvPr id="6147" name="Picture 3" descr="N:\SHARED\Measurement Technologies\S3\S3 - iOS App\Leadership Conference Presentation\S2 - Real Small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410160">
              <a:off x="3944972" y="2037917"/>
              <a:ext cx="2451932" cy="20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651919" y="3940881"/>
              <a:ext cx="11481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11.8 </a:t>
              </a:r>
              <a:r>
                <a:rPr lang="en-US" sz="2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lbs</a:t>
              </a:r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152" name="Picture 8" descr="N:\SHARED\Measurement Technologies\S3\S3 - iOS App\Leadership Conference Presentation\Text - S2.pn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08391" y="1033669"/>
              <a:ext cx="739292" cy="548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735637" y="1033669"/>
            <a:ext cx="1796109" cy="3370360"/>
            <a:chOff x="6735637" y="1033669"/>
            <a:chExt cx="1796109" cy="3370360"/>
          </a:xfrm>
        </p:grpSpPr>
        <p:pic>
          <p:nvPicPr>
            <p:cNvPr id="6148" name="Picture 4" descr="N:\SHARED\Measurement Technologies\S3\S3 - iOS App\Leadership Conference Presentation\S3 Side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637" y="2551700"/>
              <a:ext cx="1796109" cy="1271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263756" y="3942364"/>
              <a:ext cx="9927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F0"/>
                  </a:solidFill>
                </a:rPr>
                <a:t>3.8 </a:t>
              </a:r>
              <a:r>
                <a:rPr lang="en-US" sz="2400" dirty="0" err="1" smtClean="0">
                  <a:solidFill>
                    <a:srgbClr val="00B0F0"/>
                  </a:solidFill>
                </a:rPr>
                <a:t>lbs</a:t>
              </a:r>
              <a:endParaRPr lang="en-US" sz="2400" dirty="0" smtClean="0">
                <a:solidFill>
                  <a:srgbClr val="00B0F0"/>
                </a:solidFill>
              </a:endParaRPr>
            </a:p>
          </p:txBody>
        </p:sp>
        <p:pic>
          <p:nvPicPr>
            <p:cNvPr id="6153" name="Picture 9" descr="N:\SHARED\Measurement Technologies\S3\S3 - iOS App\Leadership Conference Presentation\Text - S3.png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63756" y="1033669"/>
              <a:ext cx="719354" cy="548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Text - Smaller Foot" descr="N:\SHARED\Measurement Technologies\S3\S3 - iOS App\Leadership Conference Presentation\Text - Small FootPrin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068" y="419211"/>
            <a:ext cx="2584450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Text - BPS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28900" y="-67825"/>
            <a:ext cx="2736850" cy="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" y="970325"/>
            <a:ext cx="9145332" cy="3474722"/>
            <a:chOff x="-2" y="970325"/>
            <a:chExt cx="9145332" cy="347472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3879178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329" y="4445047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-2" y="970325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29" y="1695221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5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N:\SHARED\Measurement Technologies\S3\S3 - iOS App\Leadership Conference Presentation\Battery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9805" y="153628"/>
            <a:ext cx="4291785" cy="42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975847"/>
            <a:ext cx="9144001" cy="3588838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N:\SHARED\Measurement Technologies\S3\S3 - iOS App\Leadership Conference Presentation\FInal S3 logo - Horizontal.png" hidden="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682" y="142408"/>
            <a:ext cx="3510934" cy="5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Text - Smaller F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9014" y="458259"/>
            <a:ext cx="3468338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Text - BPS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-62662"/>
            <a:ext cx="2736850" cy="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:\SHARED\Measurement Technologies\S3\S3 - iOS App\Leadership Conference Presentation\S3 Side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54" y="1707844"/>
            <a:ext cx="3029447" cy="214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1"/>
          <p:cNvSpPr/>
          <p:nvPr/>
        </p:nvSpPr>
        <p:spPr>
          <a:xfrm>
            <a:off x="2472853" y="2627148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2"/>
          <p:cNvSpPr/>
          <p:nvPr/>
        </p:nvSpPr>
        <p:spPr>
          <a:xfrm>
            <a:off x="3099349" y="2222956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3"/>
          <p:cNvSpPr/>
          <p:nvPr/>
        </p:nvSpPr>
        <p:spPr>
          <a:xfrm>
            <a:off x="3692020" y="1791364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4"/>
          <p:cNvSpPr/>
          <p:nvPr/>
        </p:nvSpPr>
        <p:spPr>
          <a:xfrm>
            <a:off x="4313578" y="1391306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1"/>
          <p:cNvSpPr/>
          <p:nvPr/>
        </p:nvSpPr>
        <p:spPr>
          <a:xfrm>
            <a:off x="2468880" y="2629798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2"/>
          <p:cNvSpPr/>
          <p:nvPr/>
        </p:nvSpPr>
        <p:spPr>
          <a:xfrm>
            <a:off x="3087425" y="2217655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3"/>
          <p:cNvSpPr/>
          <p:nvPr/>
        </p:nvSpPr>
        <p:spPr>
          <a:xfrm>
            <a:off x="3695998" y="1801965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4"/>
          <p:cNvSpPr/>
          <p:nvPr/>
        </p:nvSpPr>
        <p:spPr>
          <a:xfrm>
            <a:off x="4301654" y="1393956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- Battery"/>
          <p:cNvSpPr txBox="1"/>
          <p:nvPr/>
        </p:nvSpPr>
        <p:spPr>
          <a:xfrm>
            <a:off x="5980372" y="1232868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4A63C"/>
                </a:solidFill>
              </a:rPr>
              <a:t>EXTENDED BATTERY LIFE</a:t>
            </a:r>
            <a:endParaRPr lang="en-US" dirty="0">
              <a:solidFill>
                <a:srgbClr val="94A63C"/>
              </a:solidFill>
            </a:endParaRPr>
          </a:p>
        </p:txBody>
      </p:sp>
      <p:cxnSp>
        <p:nvCxnSpPr>
          <p:cNvPr id="14" name="Straight Connector 13" hidden="1"/>
          <p:cNvCxnSpPr/>
          <p:nvPr/>
        </p:nvCxnSpPr>
        <p:spPr>
          <a:xfrm>
            <a:off x="524786" y="1538405"/>
            <a:ext cx="5542917" cy="3306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9" name="Picture 11" descr="N:\SHARED\Measurement Technologies\S3\S3 - iOS App\Leadership Conference Presentation\Battery 4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003" y="1158361"/>
            <a:ext cx="823978" cy="8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980372" y="1523941"/>
            <a:ext cx="2775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500+ SCANS ON 1 CHARGE.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YOU’LL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RUN OUT OF ENERGY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BEFORE IT DOES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1026" name="Wireless" descr="N:\SHARED\Measurement Technologies\S3\S3 - iOS App\Leadership Conference Presentation\connect_C-512.png" hidden="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381" y="2385697"/>
            <a:ext cx="997973" cy="8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904306" y="2373885"/>
            <a:ext cx="3997609" cy="814293"/>
            <a:chOff x="4904306" y="2373885"/>
            <a:chExt cx="3997609" cy="814293"/>
          </a:xfrm>
        </p:grpSpPr>
        <p:pic>
          <p:nvPicPr>
            <p:cNvPr id="1028" name="BT" descr="N:\SHARED\Measurement Technologies\S3\S3 - iOS App\Leadership Conference Presentation\BT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306" y="2392709"/>
              <a:ext cx="795469" cy="79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980372" y="2373885"/>
              <a:ext cx="2546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4A63C"/>
                  </a:solidFill>
                </a:rPr>
                <a:t>WIRELESS CONNECTIVITY</a:t>
              </a:r>
              <a:endParaRPr lang="en-US" dirty="0">
                <a:solidFill>
                  <a:srgbClr val="94A63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80372" y="2664958"/>
              <a:ext cx="29215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BLUETOOTH LE. NO WIRES </a:t>
              </a:r>
            </a:p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NEEDED TO PERFORM A SCAN.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58248" y="3498114"/>
            <a:ext cx="3555739" cy="915502"/>
            <a:chOff x="4858248" y="3498114"/>
            <a:chExt cx="3555739" cy="915502"/>
          </a:xfrm>
        </p:grpSpPr>
        <p:pic>
          <p:nvPicPr>
            <p:cNvPr id="1027" name="iPAD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58248" y="3498114"/>
              <a:ext cx="915502" cy="915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980372" y="3521969"/>
              <a:ext cx="2041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94A63C"/>
                  </a:solidFill>
                </a:rPr>
                <a:t>iPAD</a:t>
              </a:r>
              <a:r>
                <a:rPr lang="en-US" dirty="0" smtClean="0">
                  <a:solidFill>
                    <a:srgbClr val="94A63C"/>
                  </a:solidFill>
                </a:rPr>
                <a:t> SCANNER APP </a:t>
              </a:r>
              <a:endParaRPr lang="en-US" dirty="0">
                <a:solidFill>
                  <a:srgbClr val="94A63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80372" y="3813042"/>
              <a:ext cx="2433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IPAD MINI IS USED TO RUN THE</a:t>
              </a:r>
            </a:p>
            <a:p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itchFamily="34" charset="0"/>
                </a:rPr>
                <a:t>SCANNER WIRELESSLY.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endParaRPr>
            </a:p>
          </p:txBody>
        </p:sp>
      </p:grpSp>
      <p:sp>
        <p:nvSpPr>
          <p:cNvPr id="37" name="G2"/>
          <p:cNvSpPr/>
          <p:nvPr/>
        </p:nvSpPr>
        <p:spPr>
          <a:xfrm>
            <a:off x="3100672" y="2635099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3"/>
          <p:cNvSpPr/>
          <p:nvPr/>
        </p:nvSpPr>
        <p:spPr>
          <a:xfrm>
            <a:off x="3693351" y="2635099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4"/>
          <p:cNvSpPr/>
          <p:nvPr/>
        </p:nvSpPr>
        <p:spPr>
          <a:xfrm>
            <a:off x="4322860" y="2635099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1"/>
          <p:cNvSpPr/>
          <p:nvPr/>
        </p:nvSpPr>
        <p:spPr>
          <a:xfrm>
            <a:off x="2472853" y="2635099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2"/>
          <p:cNvSpPr/>
          <p:nvPr/>
        </p:nvSpPr>
        <p:spPr>
          <a:xfrm>
            <a:off x="3088748" y="2635099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B3"/>
          <p:cNvSpPr/>
          <p:nvPr/>
        </p:nvSpPr>
        <p:spPr>
          <a:xfrm>
            <a:off x="3697329" y="2635099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4"/>
          <p:cNvSpPr/>
          <p:nvPr/>
        </p:nvSpPr>
        <p:spPr>
          <a:xfrm>
            <a:off x="4310936" y="2635099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2"/>
          <p:cNvSpPr/>
          <p:nvPr/>
        </p:nvSpPr>
        <p:spPr>
          <a:xfrm>
            <a:off x="3100672" y="3036781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3"/>
          <p:cNvSpPr/>
          <p:nvPr/>
        </p:nvSpPr>
        <p:spPr>
          <a:xfrm>
            <a:off x="3689373" y="3356318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G4"/>
          <p:cNvSpPr/>
          <p:nvPr/>
        </p:nvSpPr>
        <p:spPr>
          <a:xfrm>
            <a:off x="4325502" y="3719887"/>
            <a:ext cx="294198" cy="2941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B1"/>
          <p:cNvSpPr/>
          <p:nvPr/>
        </p:nvSpPr>
        <p:spPr>
          <a:xfrm>
            <a:off x="2468880" y="2627148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B2"/>
          <p:cNvSpPr/>
          <p:nvPr/>
        </p:nvSpPr>
        <p:spPr>
          <a:xfrm>
            <a:off x="3088748" y="3031480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3"/>
          <p:cNvSpPr/>
          <p:nvPr/>
        </p:nvSpPr>
        <p:spPr>
          <a:xfrm>
            <a:off x="3693351" y="3366919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B4"/>
          <p:cNvSpPr/>
          <p:nvPr/>
        </p:nvSpPr>
        <p:spPr>
          <a:xfrm>
            <a:off x="4313578" y="3722537"/>
            <a:ext cx="294198" cy="29419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9" grpId="0" animBg="1"/>
      <p:bldP spid="40" grpId="0" animBg="1"/>
      <p:bldP spid="4" grpId="0" animBg="1"/>
      <p:bldP spid="4" grpId="1" animBg="1"/>
      <p:bldP spid="31" grpId="0" animBg="1"/>
      <p:bldP spid="31" grpId="1" animBg="1"/>
      <p:bldP spid="32" grpId="0" animBg="1"/>
      <p:bldP spid="32" grpId="2" animBg="1"/>
      <p:bldP spid="33" grpId="0" animBg="1"/>
      <p:bldP spid="33" grpId="1" animBg="1"/>
      <p:bldP spid="8" grpId="0"/>
      <p:bldP spid="50" grpId="0"/>
      <p:bldP spid="37" grpId="0" animBg="1"/>
      <p:bldP spid="38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9144001" cy="5143500"/>
            <a:chOff x="-1" y="0"/>
            <a:chExt cx="9144001" cy="5143500"/>
          </a:xfrm>
        </p:grpSpPr>
        <p:sp>
          <p:nvSpPr>
            <p:cNvPr id="3" name="Rectangle 2"/>
            <p:cNvSpPr/>
            <p:nvPr/>
          </p:nvSpPr>
          <p:spPr>
            <a:xfrm>
              <a:off x="-1" y="0"/>
              <a:ext cx="9144001" cy="51435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5" name="Picture 2" descr="N:\SHARED\Measurement Technologies\S3\S3 - iOS App\Leadership Conference Presentation\Leadership Conf - Logo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4" y="4648444"/>
              <a:ext cx="1388351" cy="393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 hidden="1"/>
            <p:cNvSpPr/>
            <p:nvPr/>
          </p:nvSpPr>
          <p:spPr>
            <a:xfrm>
              <a:off x="-1" y="975847"/>
              <a:ext cx="9144001" cy="3588838"/>
            </a:xfrm>
            <a:prstGeom prst="rect">
              <a:avLst/>
            </a:prstGeom>
            <a:solidFill>
              <a:schemeClr val="bg1">
                <a:lumMod val="85000"/>
                <a:alpha val="5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pic>
        <p:nvPicPr>
          <p:cNvPr id="6154" name="Text - Smaller Fo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9014" y="458259"/>
            <a:ext cx="3468338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Text - BPS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-62662"/>
            <a:ext cx="2736850" cy="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37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SHARED\Measurement Technologies\S3\S3 - iOS App\Leadership Conference Presentation\Scanner Ba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737" y="810121"/>
            <a:ext cx="5306803" cy="37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0"/>
            <a:ext cx="4890059" cy="51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975847"/>
            <a:ext cx="9144001" cy="3588838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051" name="Ring" descr="N:\SHARED\Measurement Technologies\S3\S3 - iOS App\Leadership Conference Presentation\Digital 2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43026" cy="51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SHARED\Measurement Technologies\S3\S3 - iOS App\Leadership Conference Presentation\Leadership Conf - 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4" y="4648444"/>
            <a:ext cx="13883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Text - Smaller F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68773" y="458259"/>
            <a:ext cx="2767355" cy="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Text - BPS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99278" y="-62662"/>
            <a:ext cx="2736850" cy="82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5239" y="1005522"/>
            <a:ext cx="1764744" cy="176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-2" y="970325"/>
            <a:ext cx="9171301" cy="3584381"/>
            <a:chOff x="-2" y="970325"/>
            <a:chExt cx="9171301" cy="358438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1329" y="4554706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-2" y="970325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7298" y="2783336"/>
              <a:ext cx="9144001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- Battery"/>
          <p:cNvSpPr txBox="1"/>
          <p:nvPr/>
        </p:nvSpPr>
        <p:spPr>
          <a:xfrm>
            <a:off x="4726748" y="1063108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4A63C"/>
                </a:solidFill>
              </a:rPr>
              <a:t>DIGITAL SCANS</a:t>
            </a:r>
            <a:endParaRPr lang="en-US" sz="2400" dirty="0">
              <a:solidFill>
                <a:srgbClr val="94A63C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26748" y="1449067"/>
            <a:ext cx="4108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NEW OPTION TO BUY AND USE DIGITAL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SCANS.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64" name="TexT - Battery"/>
          <p:cNvSpPr txBox="1"/>
          <p:nvPr/>
        </p:nvSpPr>
        <p:spPr>
          <a:xfrm>
            <a:off x="4776603" y="3173990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4A63C"/>
                </a:solidFill>
              </a:rPr>
              <a:t>SCAN CARDS</a:t>
            </a:r>
            <a:endParaRPr lang="en-US" sz="2400" dirty="0">
              <a:solidFill>
                <a:srgbClr val="94A63C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76603" y="3534071"/>
            <a:ext cx="3943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USE OF PHYSICAL SCAN CARDS WILL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CONTINUE TO BE AN OPTION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14831" y="2081893"/>
            <a:ext cx="40345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ELIMINATES THE NEED FOR PHYSICAL </a:t>
            </a:r>
          </a:p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itchFamily="34" charset="0"/>
              </a:rPr>
              <a:t>CARDS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25239" y="3066292"/>
            <a:ext cx="2127945" cy="1208747"/>
            <a:chOff x="1425239" y="3052644"/>
            <a:chExt cx="2127945" cy="1208747"/>
          </a:xfrm>
        </p:grpSpPr>
        <p:pic>
          <p:nvPicPr>
            <p:cNvPr id="1026" name="Picture 2" descr="N:\SHARED\Measurement Technologies\S3\S3 - iOS App\Leadership Conference Presentation\Scan Card 1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239" y="3052644"/>
              <a:ext cx="1314450" cy="8193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N:\SHARED\Measurement Technologies\S3\S3 - iOS App\Leadership Conference Presentation\Scan Card 2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872" y="3462314"/>
              <a:ext cx="1299312" cy="7990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76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1623</TotalTime>
  <Words>207</Words>
  <Application>Microsoft Office PowerPoint</Application>
  <PresentationFormat>On-screen Show (16:9)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Scanner Presentation</dc:title>
  <dc:creator>Diana</dc:creator>
  <cp:lastModifiedBy>Andrew Adair</cp:lastModifiedBy>
  <cp:revision>125</cp:revision>
  <dcterms:created xsi:type="dcterms:W3CDTF">2010-04-12T23:12:02Z</dcterms:created>
  <dcterms:modified xsi:type="dcterms:W3CDTF">2015-10-01T20:03:27Z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