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3" r:id="rId4"/>
  </p:sldMasterIdLst>
  <p:notesMasterIdLst>
    <p:notesMasterId r:id="rId36"/>
  </p:notesMasterIdLst>
  <p:sldIdLst>
    <p:sldId id="290" r:id="rId5"/>
    <p:sldId id="329" r:id="rId6"/>
    <p:sldId id="292" r:id="rId7"/>
    <p:sldId id="330" r:id="rId8"/>
    <p:sldId id="294" r:id="rId9"/>
    <p:sldId id="295" r:id="rId10"/>
    <p:sldId id="296" r:id="rId11"/>
    <p:sldId id="297" r:id="rId12"/>
    <p:sldId id="298" r:id="rId13"/>
    <p:sldId id="299" r:id="rId14"/>
    <p:sldId id="321" r:id="rId15"/>
    <p:sldId id="301" r:id="rId16"/>
    <p:sldId id="302" r:id="rId17"/>
    <p:sldId id="303" r:id="rId18"/>
    <p:sldId id="304" r:id="rId19"/>
    <p:sldId id="305" r:id="rId20"/>
    <p:sldId id="306" r:id="rId21"/>
    <p:sldId id="307" r:id="rId22"/>
    <p:sldId id="308" r:id="rId23"/>
    <p:sldId id="322" r:id="rId24"/>
    <p:sldId id="323" r:id="rId25"/>
    <p:sldId id="312" r:id="rId26"/>
    <p:sldId id="324" r:id="rId27"/>
    <p:sldId id="313" r:id="rId28"/>
    <p:sldId id="314" r:id="rId29"/>
    <p:sldId id="325" r:id="rId30"/>
    <p:sldId id="328" r:id="rId31"/>
    <p:sldId id="317" r:id="rId32"/>
    <p:sldId id="318" r:id="rId33"/>
    <p:sldId id="319" r:id="rId34"/>
    <p:sldId id="32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A33"/>
    <a:srgbClr val="3AAFC8"/>
    <a:srgbClr val="8DC63F"/>
    <a:srgbClr val="27AAE1"/>
    <a:srgbClr val="93A445"/>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5" autoAdjust="0"/>
    <p:restoredTop sz="91479" autoAdjust="0"/>
  </p:normalViewPr>
  <p:slideViewPr>
    <p:cSldViewPr snapToGrid="0" snapToObjects="1">
      <p:cViewPr>
        <p:scale>
          <a:sx n="90" d="100"/>
          <a:sy n="90" d="100"/>
        </p:scale>
        <p:origin x="-804" y="-4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39099-EB3F-4F64-A9F5-2305EF9C057C}" type="datetimeFigureOut">
              <a:rPr lang="en-US" smtClean="0"/>
              <a:t>5/29/2015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D6BA-F954-4961-8349-07D3D054EC57}" type="slidenum">
              <a:rPr lang="en-US" smtClean="0"/>
              <a:t>‹#›</a:t>
            </a:fld>
            <a:endParaRPr lang="en-US"/>
          </a:p>
        </p:txBody>
      </p:sp>
    </p:spTree>
    <p:extLst>
      <p:ext uri="{BB962C8B-B14F-4D97-AF65-F5344CB8AC3E}">
        <p14:creationId xmlns:p14="http://schemas.microsoft.com/office/powerpoint/2010/main" val="240863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Introducing the </a:t>
            </a:r>
            <a:r>
              <a:rPr lang="en-US" dirty="0" err="1"/>
              <a:t>ageLOC</a:t>
            </a:r>
            <a:r>
              <a:rPr lang="en-US" dirty="0"/>
              <a:t> TR90 Weight Management and Body Shaping System! These incredible products can help begin to transform your life in 90 days.  </a:t>
            </a:r>
          </a:p>
        </p:txBody>
      </p:sp>
      <p:sp>
        <p:nvSpPr>
          <p:cNvPr id="4" name="Slide Number Placeholder 3"/>
          <p:cNvSpPr>
            <a:spLocks noGrp="1"/>
          </p:cNvSpPr>
          <p:nvPr>
            <p:ph type="sldNum" sz="quarter" idx="10"/>
          </p:nvPr>
        </p:nvSpPr>
        <p:spPr/>
        <p:txBody>
          <a:bodyPr/>
          <a:lstStyle/>
          <a:p>
            <a:fld id="{842A24F8-9C71-7044-84C1-02A14C07A322}" type="slidenum">
              <a:rPr lang="en-US" smtClean="0"/>
              <a:t>1</a:t>
            </a:fld>
            <a:endParaRPr lang="en-US"/>
          </a:p>
        </p:txBody>
      </p:sp>
    </p:spTree>
    <p:extLst>
      <p:ext uri="{BB962C8B-B14F-4D97-AF65-F5344CB8AC3E}">
        <p14:creationId xmlns:p14="http://schemas.microsoft.com/office/powerpoint/2010/main" val="23234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There is another scenario some people find themselves in. Have you heard the term SKINNY FAT? These are people that look thin, but in reality are unhealthy and have a very high body fat percentage.</a:t>
            </a:r>
          </a:p>
        </p:txBody>
      </p:sp>
      <p:sp>
        <p:nvSpPr>
          <p:cNvPr id="4" name="Slide Number Placeholder 3"/>
          <p:cNvSpPr>
            <a:spLocks noGrp="1"/>
          </p:cNvSpPr>
          <p:nvPr>
            <p:ph type="sldNum" sz="quarter" idx="10"/>
          </p:nvPr>
        </p:nvSpPr>
        <p:spPr/>
        <p:txBody>
          <a:bodyPr/>
          <a:lstStyle/>
          <a:p>
            <a:fld id="{842A24F8-9C71-7044-84C1-02A14C07A322}" type="slidenum">
              <a:rPr lang="en-US" smtClean="0"/>
              <a:t>10</a:t>
            </a:fld>
            <a:endParaRPr lang="en-US"/>
          </a:p>
        </p:txBody>
      </p:sp>
    </p:spTree>
    <p:extLst>
      <p:ext uri="{BB962C8B-B14F-4D97-AF65-F5344CB8AC3E}">
        <p14:creationId xmlns:p14="http://schemas.microsoft.com/office/powerpoint/2010/main" val="39622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clearly, losing weight while maintaining lean muscle is a healthy solution to a more fit, younger looking you. </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11</a:t>
            </a:fld>
            <a:endParaRPr lang="en-US"/>
          </a:p>
        </p:txBody>
      </p:sp>
    </p:spTree>
    <p:extLst>
      <p:ext uri="{BB962C8B-B14F-4D97-AF65-F5344CB8AC3E}">
        <p14:creationId xmlns:p14="http://schemas.microsoft.com/office/powerpoint/2010/main" val="39622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Success is so much more important than the number you see on the scale. While losing weight is good, it’s more about the inches lost, fitting into that smaller dress size, wearing the pants you haven’t worn in ten years, achieving a healthier body fat percentage, and most importantly how your feel about yourself!</a:t>
            </a:r>
          </a:p>
        </p:txBody>
      </p:sp>
      <p:sp>
        <p:nvSpPr>
          <p:cNvPr id="4" name="Slide Number Placeholder 3"/>
          <p:cNvSpPr>
            <a:spLocks noGrp="1"/>
          </p:cNvSpPr>
          <p:nvPr>
            <p:ph type="sldNum" sz="quarter" idx="10"/>
          </p:nvPr>
        </p:nvSpPr>
        <p:spPr/>
        <p:txBody>
          <a:bodyPr/>
          <a:lstStyle/>
          <a:p>
            <a:fld id="{842A24F8-9C71-7044-84C1-02A14C07A322}" type="slidenum">
              <a:rPr lang="en-US" smtClean="0"/>
              <a:t>12</a:t>
            </a:fld>
            <a:endParaRPr lang="en-US"/>
          </a:p>
        </p:txBody>
      </p:sp>
    </p:spTree>
    <p:extLst>
      <p:ext uri="{BB962C8B-B14F-4D97-AF65-F5344CB8AC3E}">
        <p14:creationId xmlns:p14="http://schemas.microsoft.com/office/powerpoint/2010/main" val="65111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No matter where you fall on the body shape spectrum, you can benefit from making improvements towards a healthier lifestyle and a healthier fit version of yourself. The goal of </a:t>
            </a:r>
            <a:r>
              <a:rPr lang="en-US" dirty="0" err="1"/>
              <a:t>ageLOC</a:t>
            </a:r>
            <a:r>
              <a:rPr lang="en-US" dirty="0"/>
              <a:t> TR90  is not just to lose weight, but to transform your body towards a slimmer, younger looking you! </a:t>
            </a:r>
          </a:p>
        </p:txBody>
      </p:sp>
      <p:sp>
        <p:nvSpPr>
          <p:cNvPr id="4" name="Slide Number Placeholder 3"/>
          <p:cNvSpPr>
            <a:spLocks noGrp="1"/>
          </p:cNvSpPr>
          <p:nvPr>
            <p:ph type="sldNum" sz="quarter" idx="10"/>
          </p:nvPr>
        </p:nvSpPr>
        <p:spPr/>
        <p:txBody>
          <a:bodyPr/>
          <a:lstStyle/>
          <a:p>
            <a:fld id="{842A24F8-9C71-7044-84C1-02A14C07A322}" type="slidenum">
              <a:rPr lang="en-US" smtClean="0"/>
              <a:t>13</a:t>
            </a:fld>
            <a:endParaRPr lang="en-US"/>
          </a:p>
        </p:txBody>
      </p:sp>
    </p:spTree>
    <p:extLst>
      <p:ext uri="{BB962C8B-B14F-4D97-AF65-F5344CB8AC3E}">
        <p14:creationId xmlns:p14="http://schemas.microsoft.com/office/powerpoint/2010/main" val="172804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err="1"/>
              <a:t>ageLOC</a:t>
            </a:r>
            <a:r>
              <a:rPr lang="en-US" dirty="0"/>
              <a:t> TR90 is a breakthrough weight management and body shaping system, based on highly innovative gene expression science, that unifies your mind and body—for a leaner, younger looking you. </a:t>
            </a:r>
          </a:p>
        </p:txBody>
      </p:sp>
      <p:sp>
        <p:nvSpPr>
          <p:cNvPr id="4" name="Slide Number Placeholder 3"/>
          <p:cNvSpPr>
            <a:spLocks noGrp="1"/>
          </p:cNvSpPr>
          <p:nvPr>
            <p:ph type="sldNum" sz="quarter" idx="10"/>
          </p:nvPr>
        </p:nvSpPr>
        <p:spPr/>
        <p:txBody>
          <a:bodyPr/>
          <a:lstStyle/>
          <a:p>
            <a:fld id="{842A24F8-9C71-7044-84C1-02A14C07A322}" type="slidenum">
              <a:rPr lang="en-US" smtClean="0"/>
              <a:t>14</a:t>
            </a:fld>
            <a:endParaRPr lang="en-US"/>
          </a:p>
        </p:txBody>
      </p:sp>
    </p:spTree>
    <p:extLst>
      <p:ext uri="{BB962C8B-B14F-4D97-AF65-F5344CB8AC3E}">
        <p14:creationId xmlns:p14="http://schemas.microsoft.com/office/powerpoint/2010/main" val="326475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diets often result in unwanted muscle loss. </a:t>
            </a:r>
            <a:r>
              <a:rPr lang="en-US" baseline="0" dirty="0" err="1" smtClean="0"/>
              <a:t>ageLOC</a:t>
            </a:r>
            <a:r>
              <a:rPr lang="en-US" baseline="0" dirty="0" smtClean="0"/>
              <a:t> TR90 changes that equation.</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15</a:t>
            </a:fld>
            <a:endParaRPr lang="en-US"/>
          </a:p>
        </p:txBody>
      </p:sp>
    </p:spTree>
    <p:extLst>
      <p:ext uri="{BB962C8B-B14F-4D97-AF65-F5344CB8AC3E}">
        <p14:creationId xmlns:p14="http://schemas.microsoft.com/office/powerpoint/2010/main" val="326475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err="1"/>
              <a:t>ageLOC</a:t>
            </a:r>
            <a:r>
              <a:rPr lang="en-US" dirty="0"/>
              <a:t> TR90 is designed to promote a healthy metabolism and lean muscle. In traditional diets you lose everything, fat and lean muscle which results in a weaker metabolism. With </a:t>
            </a:r>
            <a:r>
              <a:rPr lang="en-US" dirty="0" err="1"/>
              <a:t>ageLOC</a:t>
            </a:r>
            <a:r>
              <a:rPr lang="en-US" dirty="0"/>
              <a:t> TR90 you decrease fat and build muscle, creating a stronger metabolic engine that burns fat more efficiently and maintains weight loss better!</a:t>
            </a:r>
          </a:p>
        </p:txBody>
      </p:sp>
      <p:sp>
        <p:nvSpPr>
          <p:cNvPr id="4" name="Slide Number Placeholder 3"/>
          <p:cNvSpPr>
            <a:spLocks noGrp="1"/>
          </p:cNvSpPr>
          <p:nvPr>
            <p:ph type="sldNum" sz="quarter" idx="10"/>
          </p:nvPr>
        </p:nvSpPr>
        <p:spPr/>
        <p:txBody>
          <a:bodyPr/>
          <a:lstStyle/>
          <a:p>
            <a:fld id="{842A24F8-9C71-7044-84C1-02A14C07A322}" type="slidenum">
              <a:rPr lang="en-US" smtClean="0"/>
              <a:t>16</a:t>
            </a:fld>
            <a:endParaRPr lang="en-US"/>
          </a:p>
        </p:txBody>
      </p:sp>
    </p:spTree>
    <p:extLst>
      <p:ext uri="{BB962C8B-B14F-4D97-AF65-F5344CB8AC3E}">
        <p14:creationId xmlns:p14="http://schemas.microsoft.com/office/powerpoint/2010/main" val="215066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Muscle equals a lean, toned, healthier you.</a:t>
            </a:r>
          </a:p>
        </p:txBody>
      </p:sp>
      <p:sp>
        <p:nvSpPr>
          <p:cNvPr id="4" name="Slide Number Placeholder 3"/>
          <p:cNvSpPr>
            <a:spLocks noGrp="1"/>
          </p:cNvSpPr>
          <p:nvPr>
            <p:ph type="sldNum" sz="quarter" idx="10"/>
          </p:nvPr>
        </p:nvSpPr>
        <p:spPr/>
        <p:txBody>
          <a:bodyPr/>
          <a:lstStyle/>
          <a:p>
            <a:fld id="{842A24F8-9C71-7044-84C1-02A14C07A322}" type="slidenum">
              <a:rPr lang="en-US" smtClean="0"/>
              <a:t>17</a:t>
            </a:fld>
            <a:endParaRPr lang="en-US"/>
          </a:p>
        </p:txBody>
      </p:sp>
    </p:spTree>
    <p:extLst>
      <p:ext uri="{BB962C8B-B14F-4D97-AF65-F5344CB8AC3E}">
        <p14:creationId xmlns:p14="http://schemas.microsoft.com/office/powerpoint/2010/main" val="172804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The comprehensive </a:t>
            </a:r>
            <a:r>
              <a:rPr lang="en-US" dirty="0" err="1"/>
              <a:t>ageLOC</a:t>
            </a:r>
            <a:r>
              <a:rPr lang="en-US" dirty="0"/>
              <a:t> TR90 program also helps address </a:t>
            </a:r>
            <a:r>
              <a:rPr lang="en-US" dirty="0" smtClean="0"/>
              <a:t>some traditional </a:t>
            </a:r>
            <a:r>
              <a:rPr lang="en-US" dirty="0"/>
              <a:t>dieting problems that affect your body, your willpower, and your mood. This is important because when your mind and body are in balance, you have more energy, have a more positive outlook, and are more confident. With </a:t>
            </a:r>
            <a:r>
              <a:rPr lang="en-US" dirty="0" err="1"/>
              <a:t>ageLOC</a:t>
            </a:r>
            <a:r>
              <a:rPr lang="en-US" dirty="0"/>
              <a:t> TR90, it’s time to improve your mood, reduce your cravings, reclaim your willpower, and transform your body. </a:t>
            </a:r>
          </a:p>
        </p:txBody>
      </p:sp>
      <p:sp>
        <p:nvSpPr>
          <p:cNvPr id="4" name="Slide Number Placeholder 3"/>
          <p:cNvSpPr>
            <a:spLocks noGrp="1"/>
          </p:cNvSpPr>
          <p:nvPr>
            <p:ph type="sldNum" sz="quarter" idx="10"/>
          </p:nvPr>
        </p:nvSpPr>
        <p:spPr/>
        <p:txBody>
          <a:bodyPr/>
          <a:lstStyle/>
          <a:p>
            <a:fld id="{842A24F8-9C71-7044-84C1-02A14C07A322}" type="slidenum">
              <a:rPr lang="en-US" smtClean="0"/>
              <a:t>18</a:t>
            </a:fld>
            <a:endParaRPr lang="en-US"/>
          </a:p>
        </p:txBody>
      </p:sp>
    </p:spTree>
    <p:extLst>
      <p:ext uri="{BB962C8B-B14F-4D97-AF65-F5344CB8AC3E}">
        <p14:creationId xmlns:p14="http://schemas.microsoft.com/office/powerpoint/2010/main" val="290221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solidFill>
                  <a:srgbClr val="7F7F7F"/>
                </a:solidFill>
                <a:latin typeface="Arial"/>
                <a:cs typeface="Arial"/>
              </a:rPr>
              <a:t>There are three main components to the </a:t>
            </a:r>
            <a:r>
              <a:rPr lang="en-US" dirty="0" err="1">
                <a:solidFill>
                  <a:srgbClr val="7F7F7F"/>
                </a:solidFill>
                <a:latin typeface="Arial"/>
                <a:cs typeface="Arial"/>
              </a:rPr>
              <a:t>ageLOC</a:t>
            </a:r>
            <a:r>
              <a:rPr lang="en-US" dirty="0">
                <a:solidFill>
                  <a:srgbClr val="7F7F7F"/>
                </a:solidFill>
                <a:latin typeface="Arial"/>
                <a:cs typeface="Arial"/>
              </a:rPr>
              <a:t> TR90 System, advanced products, a simple eating plan, and an active lifestyle. First let’s talk about the products.</a:t>
            </a:r>
          </a:p>
        </p:txBody>
      </p:sp>
      <p:sp>
        <p:nvSpPr>
          <p:cNvPr id="4" name="Slide Number Placeholder 3"/>
          <p:cNvSpPr>
            <a:spLocks noGrp="1"/>
          </p:cNvSpPr>
          <p:nvPr>
            <p:ph type="sldNum" sz="quarter" idx="10"/>
          </p:nvPr>
        </p:nvSpPr>
        <p:spPr/>
        <p:txBody>
          <a:bodyPr/>
          <a:lstStyle/>
          <a:p>
            <a:fld id="{842A24F8-9C71-7044-84C1-02A14C07A322}" type="slidenum">
              <a:rPr lang="en-US" smtClean="0"/>
              <a:t>19</a:t>
            </a:fld>
            <a:endParaRPr lang="en-US"/>
          </a:p>
        </p:txBody>
      </p:sp>
    </p:spTree>
    <p:extLst>
      <p:ext uri="{BB962C8B-B14F-4D97-AF65-F5344CB8AC3E}">
        <p14:creationId xmlns:p14="http://schemas.microsoft.com/office/powerpoint/2010/main" val="326475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Think about your appearance and your health over the years. Looking forward, how do you want to look and feel?</a:t>
            </a:r>
          </a:p>
        </p:txBody>
      </p:sp>
      <p:sp>
        <p:nvSpPr>
          <p:cNvPr id="4" name="Slide Number Placeholder 3"/>
          <p:cNvSpPr>
            <a:spLocks noGrp="1"/>
          </p:cNvSpPr>
          <p:nvPr>
            <p:ph type="sldNum" sz="quarter" idx="10"/>
          </p:nvPr>
        </p:nvSpPr>
        <p:spPr/>
        <p:txBody>
          <a:bodyPr/>
          <a:lstStyle/>
          <a:p>
            <a:fld id="{842A24F8-9C71-7044-84C1-02A14C07A322}" type="slidenum">
              <a:rPr lang="en-US" smtClean="0"/>
              <a:t>2</a:t>
            </a:fld>
            <a:endParaRPr lang="en-US"/>
          </a:p>
        </p:txBody>
      </p:sp>
    </p:spTree>
    <p:extLst>
      <p:ext uri="{BB962C8B-B14F-4D97-AF65-F5344CB8AC3E}">
        <p14:creationId xmlns:p14="http://schemas.microsoft.com/office/powerpoint/2010/main" val="308738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solidFill>
                  <a:srgbClr val="7F7F7F"/>
                </a:solidFill>
                <a:latin typeface="Arial"/>
                <a:cs typeface="Arial"/>
              </a:rPr>
              <a:t>Introducing </a:t>
            </a:r>
            <a:r>
              <a:rPr lang="en-US" dirty="0" err="1">
                <a:solidFill>
                  <a:srgbClr val="7F7F7F"/>
                </a:solidFill>
                <a:latin typeface="Arial"/>
                <a:cs typeface="Arial"/>
              </a:rPr>
              <a:t>ageLOC</a:t>
            </a:r>
            <a:r>
              <a:rPr lang="en-US" dirty="0">
                <a:solidFill>
                  <a:srgbClr val="7F7F7F"/>
                </a:solidFill>
                <a:latin typeface="Arial"/>
                <a:cs typeface="Arial"/>
              </a:rPr>
              <a:t> TR90, a clinically proven system of products that are based on h</a:t>
            </a:r>
            <a:r>
              <a:rPr lang="en-US" dirty="0"/>
              <a:t>ighly innovative gene expression science, that unifies your mind and body—for a leaner, younger looking you.  </a:t>
            </a:r>
          </a:p>
          <a:p>
            <a:pPr defTabSz="449702">
              <a:defRPr/>
            </a:pPr>
            <a:endParaRPr lang="en-US" dirty="0">
              <a:solidFill>
                <a:srgbClr val="7F7F7F"/>
              </a:solidFill>
              <a:latin typeface="Arial"/>
              <a:cs typeface="Arial"/>
            </a:endParaRPr>
          </a:p>
        </p:txBody>
      </p:sp>
      <p:sp>
        <p:nvSpPr>
          <p:cNvPr id="4" name="Slide Number Placeholder 3"/>
          <p:cNvSpPr>
            <a:spLocks noGrp="1"/>
          </p:cNvSpPr>
          <p:nvPr>
            <p:ph type="sldNum" sz="quarter" idx="10"/>
          </p:nvPr>
        </p:nvSpPr>
        <p:spPr/>
        <p:txBody>
          <a:bodyPr/>
          <a:lstStyle/>
          <a:p>
            <a:fld id="{842A24F8-9C71-7044-84C1-02A14C07A322}" type="slidenum">
              <a:rPr lang="en-US" smtClean="0"/>
              <a:t>20</a:t>
            </a:fld>
            <a:endParaRPr lang="en-US"/>
          </a:p>
        </p:txBody>
      </p:sp>
    </p:spTree>
    <p:extLst>
      <p:ext uri="{BB962C8B-B14F-4D97-AF65-F5344CB8AC3E}">
        <p14:creationId xmlns:p14="http://schemas.microsoft.com/office/powerpoint/2010/main" val="326475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ageLOC</a:t>
            </a:r>
            <a:r>
              <a:rPr lang="en-US" baseline="0" dirty="0" smtClean="0"/>
              <a:t> TR90 Jumpstart is the perfect push to get you primed and ready for success. By resetting your body’s balance, you can see the beginnings of success in just 15 days—and experience all the motivation that comes along with it. </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21</a:t>
            </a:fld>
            <a:endParaRPr lang="en-US"/>
          </a:p>
        </p:txBody>
      </p:sp>
    </p:spTree>
    <p:extLst>
      <p:ext uri="{BB962C8B-B14F-4D97-AF65-F5344CB8AC3E}">
        <p14:creationId xmlns:p14="http://schemas.microsoft.com/office/powerpoint/2010/main" val="2028299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ageLOC</a:t>
            </a:r>
            <a:r>
              <a:rPr lang="en-US" dirty="0" smtClean="0"/>
              <a:t> TR90 Control is a key component to make it easier to stay focused on the path to success.</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22</a:t>
            </a:fld>
            <a:endParaRPr lang="en-US"/>
          </a:p>
        </p:txBody>
      </p:sp>
    </p:spTree>
    <p:extLst>
      <p:ext uri="{BB962C8B-B14F-4D97-AF65-F5344CB8AC3E}">
        <p14:creationId xmlns:p14="http://schemas.microsoft.com/office/powerpoint/2010/main" val="109045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ageLOC</a:t>
            </a:r>
            <a:r>
              <a:rPr lang="en-US" dirty="0" smtClean="0"/>
              <a:t> TR90 Fit is a great way to get your body back on track with optimum weight management.</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23</a:t>
            </a:fld>
            <a:endParaRPr lang="en-US"/>
          </a:p>
        </p:txBody>
      </p:sp>
    </p:spTree>
    <p:extLst>
      <p:ext uri="{BB962C8B-B14F-4D97-AF65-F5344CB8AC3E}">
        <p14:creationId xmlns:p14="http://schemas.microsoft.com/office/powerpoint/2010/main" val="1090455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ageLOC</a:t>
            </a:r>
            <a:r>
              <a:rPr lang="en-US" dirty="0" smtClean="0"/>
              <a:t> TR90</a:t>
            </a:r>
            <a:r>
              <a:rPr lang="en-US" baseline="0" dirty="0" smtClean="0"/>
              <a:t> </a:t>
            </a:r>
            <a:r>
              <a:rPr lang="en-US" baseline="0" dirty="0" err="1" smtClean="0"/>
              <a:t>Trimshake</a:t>
            </a:r>
            <a:r>
              <a:rPr lang="en-US" baseline="0" dirty="0" smtClean="0"/>
              <a:t> is an easy and delicious solution that removes the guesswork—giving you the ideal protein you need while helping you control calories.</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24</a:t>
            </a:fld>
            <a:endParaRPr lang="en-US"/>
          </a:p>
        </p:txBody>
      </p:sp>
    </p:spTree>
    <p:extLst>
      <p:ext uri="{BB962C8B-B14F-4D97-AF65-F5344CB8AC3E}">
        <p14:creationId xmlns:p14="http://schemas.microsoft.com/office/powerpoint/2010/main" val="408556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ageLOC</a:t>
            </a:r>
            <a:r>
              <a:rPr lang="en-US" dirty="0" smtClean="0"/>
              <a:t> TR90 Green Shake is lactose free, gluten free, soy free and uses vegetarian</a:t>
            </a:r>
            <a:r>
              <a:rPr lang="en-US" baseline="0" dirty="0" smtClean="0"/>
              <a:t> proteins.</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25</a:t>
            </a:fld>
            <a:endParaRPr lang="en-US"/>
          </a:p>
        </p:txBody>
      </p:sp>
    </p:spTree>
    <p:extLst>
      <p:ext uri="{BB962C8B-B14F-4D97-AF65-F5344CB8AC3E}">
        <p14:creationId xmlns:p14="http://schemas.microsoft.com/office/powerpoint/2010/main" val="327758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solidFill>
                  <a:srgbClr val="7F7F7F"/>
                </a:solidFill>
                <a:latin typeface="Arial"/>
                <a:cs typeface="Arial"/>
              </a:rPr>
              <a:t>The next component of the system is a simple eating plan. Make sure that three times a day you get </a:t>
            </a:r>
            <a:r>
              <a:rPr lang="en-US" dirty="0" smtClean="0">
                <a:solidFill>
                  <a:srgbClr val="7F7F7F"/>
                </a:solidFill>
                <a:latin typeface="Arial"/>
                <a:cs typeface="Arial"/>
              </a:rPr>
              <a:t>30-60</a:t>
            </a:r>
            <a:r>
              <a:rPr lang="en-US" baseline="0" dirty="0" smtClean="0">
                <a:solidFill>
                  <a:srgbClr val="7F7F7F"/>
                </a:solidFill>
                <a:latin typeface="Arial"/>
                <a:cs typeface="Arial"/>
              </a:rPr>
              <a:t> grams</a:t>
            </a:r>
            <a:r>
              <a:rPr lang="en-US" dirty="0" smtClean="0">
                <a:solidFill>
                  <a:srgbClr val="7F7F7F"/>
                </a:solidFill>
                <a:latin typeface="Arial"/>
                <a:cs typeface="Arial"/>
              </a:rPr>
              <a:t> </a:t>
            </a:r>
            <a:r>
              <a:rPr lang="en-US" dirty="0">
                <a:solidFill>
                  <a:srgbClr val="7F7F7F"/>
                </a:solidFill>
                <a:latin typeface="Arial"/>
                <a:cs typeface="Arial"/>
              </a:rPr>
              <a:t>of </a:t>
            </a:r>
            <a:r>
              <a:rPr lang="en-US" dirty="0" smtClean="0">
                <a:solidFill>
                  <a:srgbClr val="7F7F7F"/>
                </a:solidFill>
                <a:latin typeface="Arial"/>
                <a:cs typeface="Arial"/>
              </a:rPr>
              <a:t>protein, </a:t>
            </a:r>
            <a:r>
              <a:rPr lang="en-US" dirty="0">
                <a:solidFill>
                  <a:srgbClr val="7F7F7F"/>
                </a:solidFill>
                <a:latin typeface="Arial"/>
                <a:cs typeface="Arial"/>
              </a:rPr>
              <a:t>have two snacks a day and eat one complete meal a day.  </a:t>
            </a:r>
          </a:p>
        </p:txBody>
      </p:sp>
      <p:sp>
        <p:nvSpPr>
          <p:cNvPr id="4" name="Slide Number Placeholder 3"/>
          <p:cNvSpPr>
            <a:spLocks noGrp="1"/>
          </p:cNvSpPr>
          <p:nvPr>
            <p:ph type="sldNum" sz="quarter" idx="10"/>
          </p:nvPr>
        </p:nvSpPr>
        <p:spPr/>
        <p:txBody>
          <a:bodyPr/>
          <a:lstStyle/>
          <a:p>
            <a:fld id="{842A24F8-9C71-7044-84C1-02A14C07A322}" type="slidenum">
              <a:rPr lang="en-US" smtClean="0"/>
              <a:t>26</a:t>
            </a:fld>
            <a:endParaRPr lang="en-US"/>
          </a:p>
        </p:txBody>
      </p:sp>
    </p:spTree>
    <p:extLst>
      <p:ext uri="{BB962C8B-B14F-4D97-AF65-F5344CB8AC3E}">
        <p14:creationId xmlns:p14="http://schemas.microsoft.com/office/powerpoint/2010/main" val="3264756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a</a:t>
            </a:r>
            <a:r>
              <a:rPr lang="en-US" dirty="0" smtClean="0"/>
              <a:t>n</a:t>
            </a:r>
            <a:r>
              <a:rPr lang="en-US" baseline="0" dirty="0" smtClean="0"/>
              <a:t> active lifestyle is critical to the plan. Strive for at least thirty minutes of moderate activity three times a week.  </a:t>
            </a:r>
            <a:endParaRPr lang="en-US" dirty="0"/>
          </a:p>
        </p:txBody>
      </p:sp>
      <p:sp>
        <p:nvSpPr>
          <p:cNvPr id="4" name="Slide Number Placeholder 3"/>
          <p:cNvSpPr>
            <a:spLocks noGrp="1"/>
          </p:cNvSpPr>
          <p:nvPr>
            <p:ph type="sldNum" sz="quarter" idx="10"/>
          </p:nvPr>
        </p:nvSpPr>
        <p:spPr/>
        <p:txBody>
          <a:bodyPr/>
          <a:lstStyle/>
          <a:p>
            <a:fld id="{8242041D-7865-4471-9FAD-892297F8EFF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Promising clinical results show fat</a:t>
            </a:r>
            <a:r>
              <a:rPr lang="en-US" baseline="0" dirty="0" smtClean="0"/>
              <a:t> loss, decrease in stomach, thigh &amp; calf measurements, reduced cravings, and decreased hunger.  </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28</a:t>
            </a:fld>
            <a:endParaRPr lang="en-US"/>
          </a:p>
        </p:txBody>
      </p:sp>
    </p:spTree>
    <p:extLst>
      <p:ext uri="{BB962C8B-B14F-4D97-AF65-F5344CB8AC3E}">
        <p14:creationId xmlns:p14="http://schemas.microsoft.com/office/powerpoint/2010/main" val="935369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So how do you we want to look and feel?</a:t>
            </a:r>
          </a:p>
        </p:txBody>
      </p:sp>
      <p:sp>
        <p:nvSpPr>
          <p:cNvPr id="4" name="Slide Number Placeholder 3"/>
          <p:cNvSpPr>
            <a:spLocks noGrp="1"/>
          </p:cNvSpPr>
          <p:nvPr>
            <p:ph type="sldNum" sz="quarter" idx="10"/>
          </p:nvPr>
        </p:nvSpPr>
        <p:spPr/>
        <p:txBody>
          <a:bodyPr/>
          <a:lstStyle/>
          <a:p>
            <a:fld id="{842A24F8-9C71-7044-84C1-02A14C07A322}" type="slidenum">
              <a:rPr lang="en-US" smtClean="0"/>
              <a:t>29</a:t>
            </a:fld>
            <a:endParaRPr lang="en-US"/>
          </a:p>
        </p:txBody>
      </p:sp>
    </p:spTree>
    <p:extLst>
      <p:ext uri="{BB962C8B-B14F-4D97-AF65-F5344CB8AC3E}">
        <p14:creationId xmlns:p14="http://schemas.microsoft.com/office/powerpoint/2010/main" val="308738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Sometimes we sabotage ourselves and let the stresses of everyday life take over. We focus so hard on certain aspects of our life that we forget to maintain a healthy balance. The consequences are easy to list, we don’t get the sleep we need, we don’t make wise food choices, we don’t exercise, and ultimately we end up struggling with our appearance </a:t>
            </a:r>
            <a:r>
              <a:rPr lang="en-US" dirty="0" smtClean="0"/>
              <a:t>and </a:t>
            </a:r>
            <a:r>
              <a:rPr lang="en-US" dirty="0"/>
              <a:t>our weight.</a:t>
            </a:r>
          </a:p>
        </p:txBody>
      </p:sp>
      <p:sp>
        <p:nvSpPr>
          <p:cNvPr id="4" name="Slide Number Placeholder 3"/>
          <p:cNvSpPr>
            <a:spLocks noGrp="1"/>
          </p:cNvSpPr>
          <p:nvPr>
            <p:ph type="sldNum" sz="quarter" idx="10"/>
          </p:nvPr>
        </p:nvSpPr>
        <p:spPr/>
        <p:txBody>
          <a:bodyPr/>
          <a:lstStyle/>
          <a:p>
            <a:fld id="{842A24F8-9C71-7044-84C1-02A14C07A322}" type="slidenum">
              <a:rPr lang="en-US" smtClean="0"/>
              <a:t>3</a:t>
            </a:fld>
            <a:endParaRPr lang="en-US"/>
          </a:p>
        </p:txBody>
      </p:sp>
    </p:spTree>
    <p:extLst>
      <p:ext uri="{BB962C8B-B14F-4D97-AF65-F5344CB8AC3E}">
        <p14:creationId xmlns:p14="http://schemas.microsoft.com/office/powerpoint/2010/main" val="220388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err="1"/>
              <a:t>ageLOC</a:t>
            </a:r>
            <a:r>
              <a:rPr lang="en-US" dirty="0"/>
              <a:t> TR90 is your solution.</a:t>
            </a:r>
          </a:p>
        </p:txBody>
      </p:sp>
      <p:sp>
        <p:nvSpPr>
          <p:cNvPr id="4" name="Slide Number Placeholder 3"/>
          <p:cNvSpPr>
            <a:spLocks noGrp="1"/>
          </p:cNvSpPr>
          <p:nvPr>
            <p:ph type="sldNum" sz="quarter" idx="10"/>
          </p:nvPr>
        </p:nvSpPr>
        <p:spPr/>
        <p:txBody>
          <a:bodyPr/>
          <a:lstStyle/>
          <a:p>
            <a:fld id="{842A24F8-9C71-7044-84C1-02A14C07A322}" type="slidenum">
              <a:rPr lang="en-US" smtClean="0"/>
              <a:t>30</a:t>
            </a:fld>
            <a:endParaRPr lang="en-US"/>
          </a:p>
        </p:txBody>
      </p:sp>
    </p:spTree>
    <p:extLst>
      <p:ext uri="{BB962C8B-B14F-4D97-AF65-F5344CB8AC3E}">
        <p14:creationId xmlns:p14="http://schemas.microsoft.com/office/powerpoint/2010/main" val="1728044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make the commitment now to transform</a:t>
            </a:r>
            <a:r>
              <a:rPr lang="en-US" baseline="0" dirty="0" smtClean="0"/>
              <a:t> your life in 90 days! </a:t>
            </a:r>
            <a:endParaRPr lang="en-US" dirty="0"/>
          </a:p>
        </p:txBody>
      </p:sp>
      <p:sp>
        <p:nvSpPr>
          <p:cNvPr id="4" name="Slide Number Placeholder 3"/>
          <p:cNvSpPr>
            <a:spLocks noGrp="1"/>
          </p:cNvSpPr>
          <p:nvPr>
            <p:ph type="sldNum" sz="quarter" idx="10"/>
          </p:nvPr>
        </p:nvSpPr>
        <p:spPr/>
        <p:txBody>
          <a:bodyPr/>
          <a:lstStyle/>
          <a:p>
            <a:fld id="{842A24F8-9C71-7044-84C1-02A14C07A322}" type="slidenum">
              <a:rPr lang="en-US" smtClean="0"/>
              <a:t>31</a:t>
            </a:fld>
            <a:endParaRPr lang="en-US"/>
          </a:p>
        </p:txBody>
      </p:sp>
    </p:spTree>
    <p:extLst>
      <p:ext uri="{BB962C8B-B14F-4D97-AF65-F5344CB8AC3E}">
        <p14:creationId xmlns:p14="http://schemas.microsoft.com/office/powerpoint/2010/main" val="360041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The result? Over time, these habits can make us unhealthy and out of shape!</a:t>
            </a:r>
          </a:p>
        </p:txBody>
      </p:sp>
      <p:sp>
        <p:nvSpPr>
          <p:cNvPr id="4" name="Slide Number Placeholder 3"/>
          <p:cNvSpPr>
            <a:spLocks noGrp="1"/>
          </p:cNvSpPr>
          <p:nvPr>
            <p:ph type="sldNum" sz="quarter" idx="10"/>
          </p:nvPr>
        </p:nvSpPr>
        <p:spPr/>
        <p:txBody>
          <a:bodyPr/>
          <a:lstStyle/>
          <a:p>
            <a:fld id="{842A24F8-9C71-7044-84C1-02A14C07A322}" type="slidenum">
              <a:rPr lang="en-US" smtClean="0"/>
              <a:t>4</a:t>
            </a:fld>
            <a:endParaRPr lang="en-US"/>
          </a:p>
        </p:txBody>
      </p:sp>
    </p:spTree>
    <p:extLst>
      <p:ext uri="{BB962C8B-B14F-4D97-AF65-F5344CB8AC3E}">
        <p14:creationId xmlns:p14="http://schemas.microsoft.com/office/powerpoint/2010/main" val="306338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In fact, a 2010 report from the United States Center for Disease Control has stated, “69 percent of North American’s are overweight or obese.” (And Canada is only a little better at 62%)</a:t>
            </a:r>
          </a:p>
        </p:txBody>
      </p:sp>
      <p:sp>
        <p:nvSpPr>
          <p:cNvPr id="4" name="Slide Number Placeholder 3"/>
          <p:cNvSpPr>
            <a:spLocks noGrp="1"/>
          </p:cNvSpPr>
          <p:nvPr>
            <p:ph type="sldNum" sz="quarter" idx="10"/>
          </p:nvPr>
        </p:nvSpPr>
        <p:spPr/>
        <p:txBody>
          <a:bodyPr/>
          <a:lstStyle/>
          <a:p>
            <a:fld id="{842A24F8-9C71-7044-84C1-02A14C07A322}" type="slidenum">
              <a:rPr lang="en-US" smtClean="0"/>
              <a:t>5</a:t>
            </a:fld>
            <a:endParaRPr lang="en-US"/>
          </a:p>
        </p:txBody>
      </p:sp>
    </p:spTree>
    <p:extLst>
      <p:ext uri="{BB962C8B-B14F-4D97-AF65-F5344CB8AC3E}">
        <p14:creationId xmlns:p14="http://schemas.microsoft.com/office/powerpoint/2010/main" val="202732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So in the past what has our response always been? “It’s time to diet!”</a:t>
            </a:r>
          </a:p>
        </p:txBody>
      </p:sp>
      <p:sp>
        <p:nvSpPr>
          <p:cNvPr id="4" name="Slide Number Placeholder 3"/>
          <p:cNvSpPr>
            <a:spLocks noGrp="1"/>
          </p:cNvSpPr>
          <p:nvPr>
            <p:ph type="sldNum" sz="quarter" idx="10"/>
          </p:nvPr>
        </p:nvSpPr>
        <p:spPr/>
        <p:txBody>
          <a:bodyPr/>
          <a:lstStyle/>
          <a:p>
            <a:fld id="{842A24F8-9C71-7044-84C1-02A14C07A322}" type="slidenum">
              <a:rPr lang="en-US" smtClean="0"/>
              <a:t>6</a:t>
            </a:fld>
            <a:endParaRPr lang="en-US"/>
          </a:p>
        </p:txBody>
      </p:sp>
    </p:spTree>
    <p:extLst>
      <p:ext uri="{BB962C8B-B14F-4D97-AF65-F5344CB8AC3E}">
        <p14:creationId xmlns:p14="http://schemas.microsoft.com/office/powerpoint/2010/main" val="151732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smtClean="0"/>
              <a:t>In </a:t>
            </a:r>
            <a:r>
              <a:rPr lang="en-US" dirty="0"/>
              <a:t>our current paradigm, we starve ourselves or join the latest fad diet. We try and lose as much weight as possible, with some success. However, typically 20-40% of weight lost on a fad diet may be lean muscle mass.</a:t>
            </a:r>
          </a:p>
        </p:txBody>
      </p:sp>
      <p:sp>
        <p:nvSpPr>
          <p:cNvPr id="4" name="Slide Number Placeholder 3"/>
          <p:cNvSpPr>
            <a:spLocks noGrp="1"/>
          </p:cNvSpPr>
          <p:nvPr>
            <p:ph type="sldNum" sz="quarter" idx="10"/>
          </p:nvPr>
        </p:nvSpPr>
        <p:spPr/>
        <p:txBody>
          <a:bodyPr/>
          <a:lstStyle/>
          <a:p>
            <a:fld id="{842A24F8-9C71-7044-84C1-02A14C07A322}" type="slidenum">
              <a:rPr lang="en-US" smtClean="0"/>
              <a:t>7</a:t>
            </a:fld>
            <a:endParaRPr lang="en-US"/>
          </a:p>
        </p:txBody>
      </p:sp>
    </p:spTree>
    <p:extLst>
      <p:ext uri="{BB962C8B-B14F-4D97-AF65-F5344CB8AC3E}">
        <p14:creationId xmlns:p14="http://schemas.microsoft.com/office/powerpoint/2010/main" val="413830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Why Is this? In some traditional diets 20-40% of the weight lost can be lean muscle. Essentially you are decreasing or slowing down your bodies metabolic engine. When you lose lean muscle, your body doesn’t burn fat as efficiently. So what do you do? You diet again and again, repeating a negative cycle, losing more muscle and gaining more weight. And that’s what we call ‘</a:t>
            </a:r>
            <a:r>
              <a:rPr lang="en-US" dirty="0" err="1"/>
              <a:t>Yo</a:t>
            </a:r>
            <a:r>
              <a:rPr lang="en-US" dirty="0"/>
              <a:t> </a:t>
            </a:r>
            <a:r>
              <a:rPr lang="en-US" dirty="0" err="1"/>
              <a:t>Yo</a:t>
            </a:r>
            <a:r>
              <a:rPr lang="en-US" dirty="0"/>
              <a:t> dieting’.</a:t>
            </a:r>
          </a:p>
        </p:txBody>
      </p:sp>
      <p:sp>
        <p:nvSpPr>
          <p:cNvPr id="4" name="Slide Number Placeholder 3"/>
          <p:cNvSpPr>
            <a:spLocks noGrp="1"/>
          </p:cNvSpPr>
          <p:nvPr>
            <p:ph type="sldNum" sz="quarter" idx="10"/>
          </p:nvPr>
        </p:nvSpPr>
        <p:spPr/>
        <p:txBody>
          <a:bodyPr/>
          <a:lstStyle/>
          <a:p>
            <a:fld id="{842A24F8-9C71-7044-84C1-02A14C07A322}" type="slidenum">
              <a:rPr lang="en-US" smtClean="0"/>
              <a:t>8</a:t>
            </a:fld>
            <a:endParaRPr lang="en-US"/>
          </a:p>
        </p:txBody>
      </p:sp>
    </p:spTree>
    <p:extLst>
      <p:ext uri="{BB962C8B-B14F-4D97-AF65-F5344CB8AC3E}">
        <p14:creationId xmlns:p14="http://schemas.microsoft.com/office/powerpoint/2010/main" val="290221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US" dirty="0"/>
              <a:t>Another problem with traditional diets is the negative side effects they have on us. People who are dieting often struggle with willpower, cravings, moodiness, and loss of energy. </a:t>
            </a:r>
          </a:p>
        </p:txBody>
      </p:sp>
      <p:sp>
        <p:nvSpPr>
          <p:cNvPr id="4" name="Slide Number Placeholder 3"/>
          <p:cNvSpPr>
            <a:spLocks noGrp="1"/>
          </p:cNvSpPr>
          <p:nvPr>
            <p:ph type="sldNum" sz="quarter" idx="10"/>
          </p:nvPr>
        </p:nvSpPr>
        <p:spPr/>
        <p:txBody>
          <a:bodyPr/>
          <a:lstStyle/>
          <a:p>
            <a:fld id="{842A24F8-9C71-7044-84C1-02A14C07A322}" type="slidenum">
              <a:rPr lang="en-US" smtClean="0"/>
              <a:t>9</a:t>
            </a:fld>
            <a:endParaRPr lang="en-US"/>
          </a:p>
        </p:txBody>
      </p:sp>
    </p:spTree>
    <p:extLst>
      <p:ext uri="{BB962C8B-B14F-4D97-AF65-F5344CB8AC3E}">
        <p14:creationId xmlns:p14="http://schemas.microsoft.com/office/powerpoint/2010/main" val="65111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21290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193429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58670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93"/>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93"/>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346136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71922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31218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16140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4"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4"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13069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lIns="81639" tIns="40819" rIns="81639" bIns="40819"/>
          <a:lstStyle/>
          <a:p>
            <a:pPr defTabSz="408194"/>
            <a:fld id="{1587E787-6527-E641-914E-383B2FC21FF9}" type="datetimeFigureOut">
              <a:rPr lang="en-US" sz="1600" smtClean="0">
                <a:solidFill>
                  <a:prstClr val="black"/>
                </a:solidFill>
              </a:rPr>
              <a:pPr defTabSz="408194"/>
              <a:t>5/29/2015</a:t>
            </a:fld>
            <a:endParaRPr lang="en-US" sz="160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lIns="81639" tIns="40819" rIns="81639" bIns="40819"/>
          <a:lstStyle/>
          <a:p>
            <a:pPr defTabSz="408194"/>
            <a:endParaRPr lang="en-US" sz="160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lIns="81639" tIns="40819" rIns="81639" bIns="40819"/>
          <a:lstStyle/>
          <a:p>
            <a:pPr defTabSz="408194"/>
            <a:fld id="{D36914A3-066C-6846-BE29-7E08B223B517}" type="slidenum">
              <a:rPr lang="en-US" sz="1600" smtClean="0">
                <a:solidFill>
                  <a:prstClr val="black"/>
                </a:solidFill>
              </a:rPr>
              <a:pPr defTabSz="408194"/>
              <a:t>‹#›</a:t>
            </a:fld>
            <a:endParaRPr lang="en-US" sz="1600">
              <a:solidFill>
                <a:prstClr val="black"/>
              </a:solidFill>
            </a:endParaRPr>
          </a:p>
        </p:txBody>
      </p:sp>
    </p:spTree>
    <p:extLst>
      <p:ext uri="{BB962C8B-B14F-4D97-AF65-F5344CB8AC3E}">
        <p14:creationId xmlns:p14="http://schemas.microsoft.com/office/powerpoint/2010/main" val="399830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062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88489"/>
            <a:ext cx="8229600" cy="2035409"/>
          </a:xfrm>
          <a:prstGeom prst="rect">
            <a:avLst/>
          </a:prstGeom>
        </p:spPr>
        <p:txBody>
          <a:bodyPr vert="horz" lIns="81639" tIns="40819" rIns="81639" bIns="408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Tr90_deck300.psd"/>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709" y="14111"/>
            <a:ext cx="9141291" cy="5143500"/>
          </a:xfrm>
          <a:prstGeom prst="rect">
            <a:avLst/>
          </a:prstGeom>
        </p:spPr>
      </p:pic>
    </p:spTree>
    <p:extLst>
      <p:ext uri="{BB962C8B-B14F-4D97-AF65-F5344CB8AC3E}">
        <p14:creationId xmlns:p14="http://schemas.microsoft.com/office/powerpoint/2010/main" val="1929668195"/>
      </p:ext>
    </p:extLst>
  </p:cSld>
  <p:clrMap bg1="lt1" tx1="dk1" bg2="lt2" tx2="dk2" accent1="accent1" accent2="accent2" accent3="accent3" accent4="accent4" accent5="accent5" accent6="accent6" hlink="hlink" folHlink="folHlink"/>
  <p:sldLayoutIdLst>
    <p:sldLayoutId id="2147493504" r:id="rId1"/>
    <p:sldLayoutId id="2147493505" r:id="rId2"/>
    <p:sldLayoutId id="2147493506" r:id="rId3"/>
    <p:sldLayoutId id="2147493507" r:id="rId4"/>
    <p:sldLayoutId id="2147493508" r:id="rId5"/>
    <p:sldLayoutId id="2147493509" r:id="rId6"/>
    <p:sldLayoutId id="2147493510" r:id="rId7"/>
    <p:sldLayoutId id="2147493511" r:id="rId8"/>
    <p:sldLayoutId id="2147493512" r:id="rId9"/>
  </p:sldLayoutIdLst>
  <p:txStyles>
    <p:titleStyle>
      <a:lvl1pPr algn="ctr" defTabSz="408194"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900"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00"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00"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00"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localhost/Volumes/gbm/Marketing/Works%20in%20Progress/PHOTOS/AGELOC%20TR90/PRODUCT/retouched/Low%20Res%20JPGs/Low%20Res%20JPG%20Silo/RM13000035.Silo.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file://localhost/Volumes/gbm/Marketing/Works%20in%20Progress/PHOTOS/AGELOC%20TR90/PRODUCT/retouched/Low%20Res%20JPGs/Low%20Res%20JPG%20Silo/RM13000038.Silo.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file://localhost/Volumes/gbm/Marketing/Works%20in%20Progress/PHOTOS/AGELOC%20TR90/PRODUCT/retouched/Low%20Res%20JPGs/Low%20Res%20JPG%20Silo/RM13000036.Silo.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M12303680.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extBox 6"/>
          <p:cNvSpPr txBox="1"/>
          <p:nvPr/>
        </p:nvSpPr>
        <p:spPr>
          <a:xfrm>
            <a:off x="4438897" y="3925077"/>
            <a:ext cx="4705103" cy="1077218"/>
          </a:xfrm>
          <a:prstGeom prst="rect">
            <a:avLst/>
          </a:prstGeom>
          <a:noFill/>
        </p:spPr>
        <p:txBody>
          <a:bodyPr wrap="square" rtlCol="0">
            <a:spAutoFit/>
          </a:bodyPr>
          <a:lstStyle/>
          <a:p>
            <a:pPr algn="r"/>
            <a:r>
              <a:rPr lang="en-US" sz="3200" dirty="0" smtClean="0">
                <a:solidFill>
                  <a:schemeClr val="bg1">
                    <a:lumMod val="50000"/>
                  </a:schemeClr>
                </a:solidFill>
                <a:latin typeface="Verlag Book"/>
                <a:cs typeface="Verlag Book"/>
              </a:rPr>
              <a:t>TRANSFORM </a:t>
            </a:r>
            <a:r>
              <a:rPr lang="en-US" sz="3200" dirty="0" smtClean="0">
                <a:solidFill>
                  <a:schemeClr val="bg1">
                    <a:lumMod val="50000"/>
                  </a:schemeClr>
                </a:solidFill>
                <a:latin typeface="Verlag Light"/>
                <a:cs typeface="Verlag Light"/>
              </a:rPr>
              <a:t>YOUR LIFE IN</a:t>
            </a:r>
            <a:r>
              <a:rPr lang="en-US" sz="3200" dirty="0" smtClean="0">
                <a:solidFill>
                  <a:schemeClr val="bg1">
                    <a:lumMod val="50000"/>
                  </a:schemeClr>
                </a:solidFill>
                <a:latin typeface="Verlag Book"/>
                <a:cs typeface="Verlag Book"/>
              </a:rPr>
              <a:t> 90 DAYS </a:t>
            </a:r>
            <a:endParaRPr lang="en-US" sz="3200" dirty="0">
              <a:solidFill>
                <a:schemeClr val="bg1">
                  <a:lumMod val="50000"/>
                </a:schemeClr>
              </a:solidFill>
              <a:latin typeface="Verlag Book"/>
              <a:cs typeface="Verlag Book"/>
            </a:endParaRPr>
          </a:p>
        </p:txBody>
      </p:sp>
      <p:pic>
        <p:nvPicPr>
          <p:cNvPr id="8" name="Picture 7" descr="ageLOC TR90 Logo.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0005" y="193318"/>
            <a:ext cx="4147791" cy="1271388"/>
          </a:xfrm>
          <a:prstGeom prst="rect">
            <a:avLst/>
          </a:prstGeom>
        </p:spPr>
      </p:pic>
    </p:spTree>
    <p:extLst>
      <p:ext uri="{BB962C8B-B14F-4D97-AF65-F5344CB8AC3E}">
        <p14:creationId xmlns:p14="http://schemas.microsoft.com/office/powerpoint/2010/main" val="327145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10841019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
            <a:ext cx="6475229" cy="4653644"/>
          </a:xfrm>
          <a:prstGeom prst="rect">
            <a:avLst/>
          </a:prstGeom>
        </p:spPr>
      </p:pic>
      <p:sp>
        <p:nvSpPr>
          <p:cNvPr id="8" name="TextBox 7"/>
          <p:cNvSpPr txBox="1"/>
          <p:nvPr/>
        </p:nvSpPr>
        <p:spPr>
          <a:xfrm>
            <a:off x="5271850" y="679313"/>
            <a:ext cx="2406755" cy="3046988"/>
          </a:xfrm>
          <a:prstGeom prst="rect">
            <a:avLst/>
          </a:prstGeom>
          <a:noFill/>
        </p:spPr>
        <p:txBody>
          <a:bodyPr wrap="square" rtlCol="0">
            <a:spAutoFit/>
          </a:bodyPr>
          <a:lstStyle/>
          <a:p>
            <a:pPr algn="ctr"/>
            <a:r>
              <a:rPr lang="en-US" sz="4800" dirty="0" smtClean="0">
                <a:solidFill>
                  <a:schemeClr val="bg1">
                    <a:lumMod val="50000"/>
                  </a:schemeClr>
                </a:solidFill>
                <a:latin typeface="Calibri Light" pitchFamily="34" charset="0"/>
                <a:cs typeface="Verlag Light"/>
              </a:rPr>
              <a:t>OR ARE YOU SKINNY FAT? </a:t>
            </a:r>
            <a:endParaRPr lang="en-US" sz="4800" dirty="0">
              <a:solidFill>
                <a:schemeClr val="bg1">
                  <a:lumMod val="50000"/>
                </a:schemeClr>
              </a:solidFill>
              <a:latin typeface="Calibri Light" pitchFamily="34" charset="0"/>
              <a:cs typeface="Verlag Light"/>
            </a:endParaRPr>
          </a:p>
        </p:txBody>
      </p:sp>
    </p:spTree>
    <p:extLst>
      <p:ext uri="{BB962C8B-B14F-4D97-AF65-F5344CB8AC3E}">
        <p14:creationId xmlns:p14="http://schemas.microsoft.com/office/powerpoint/2010/main" val="235719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davis\Desktop\Stock Photos\shutterstock_455305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74145"/>
            <a:ext cx="3533950" cy="35621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844028" y="684330"/>
            <a:ext cx="3536830" cy="1569660"/>
          </a:xfrm>
          <a:prstGeom prst="rect">
            <a:avLst/>
          </a:prstGeom>
          <a:solidFill>
            <a:schemeClr val="bg1"/>
          </a:solidFill>
        </p:spPr>
        <p:txBody>
          <a:bodyPr wrap="square" rtlCol="0">
            <a:spAutoFit/>
          </a:bodyPr>
          <a:lstStyle/>
          <a:p>
            <a:r>
              <a:rPr lang="en-US" sz="4800" dirty="0" smtClean="0">
                <a:solidFill>
                  <a:schemeClr val="bg1">
                    <a:lumMod val="50000"/>
                  </a:schemeClr>
                </a:solidFill>
                <a:latin typeface="Calibri Light" pitchFamily="34" charset="0"/>
                <a:cs typeface="Verlag Light"/>
              </a:rPr>
              <a:t>WHAT’S THE </a:t>
            </a:r>
          </a:p>
          <a:p>
            <a:r>
              <a:rPr lang="en-US" sz="4800" dirty="0" smtClean="0">
                <a:solidFill>
                  <a:schemeClr val="bg1">
                    <a:lumMod val="50000"/>
                  </a:schemeClr>
                </a:solidFill>
                <a:latin typeface="Calibri Light" pitchFamily="34" charset="0"/>
                <a:cs typeface="Verlag Light"/>
              </a:rPr>
              <a:t>SOLUTION?</a:t>
            </a:r>
            <a:endParaRPr lang="en-US" sz="4800" dirty="0">
              <a:solidFill>
                <a:schemeClr val="bg1">
                  <a:lumMod val="50000"/>
                </a:schemeClr>
              </a:solidFill>
              <a:latin typeface="Calibri Light" pitchFamily="34" charset="0"/>
              <a:cs typeface="Verlag Light"/>
            </a:endParaRPr>
          </a:p>
        </p:txBody>
      </p:sp>
      <p:sp>
        <p:nvSpPr>
          <p:cNvPr id="31" name="Striped Right Arrow 30"/>
          <p:cNvSpPr/>
          <p:nvPr/>
        </p:nvSpPr>
        <p:spPr>
          <a:xfrm rot="10800000">
            <a:off x="5433396" y="2291190"/>
            <a:ext cx="2209800" cy="1524000"/>
          </a:xfrm>
          <a:prstGeom prst="stripedRightArrow">
            <a:avLst/>
          </a:prstGeom>
          <a:solidFill>
            <a:srgbClr val="F68A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lag Light"/>
              <a:cs typeface="Verlag Light"/>
            </a:endParaRPr>
          </a:p>
        </p:txBody>
      </p:sp>
      <p:sp>
        <p:nvSpPr>
          <p:cNvPr id="32" name="TextBox 31"/>
          <p:cNvSpPr txBox="1"/>
          <p:nvPr/>
        </p:nvSpPr>
        <p:spPr>
          <a:xfrm>
            <a:off x="5671555" y="2856454"/>
            <a:ext cx="1796712" cy="461665"/>
          </a:xfrm>
          <a:prstGeom prst="rect">
            <a:avLst/>
          </a:prstGeom>
          <a:noFill/>
        </p:spPr>
        <p:txBody>
          <a:bodyPr wrap="square" rtlCol="0">
            <a:spAutoFit/>
          </a:bodyPr>
          <a:lstStyle/>
          <a:p>
            <a:r>
              <a:rPr lang="en-US" sz="2400" dirty="0" smtClean="0">
                <a:solidFill>
                  <a:srgbClr val="FFFFFF"/>
                </a:solidFill>
                <a:latin typeface="Calibri Light" pitchFamily="34" charset="0"/>
                <a:cs typeface="Verlag Light"/>
              </a:rPr>
              <a:t>TRANSFORM</a:t>
            </a:r>
            <a:endParaRPr lang="en-US" sz="2400" dirty="0">
              <a:solidFill>
                <a:srgbClr val="FFFFFF"/>
              </a:solidFill>
              <a:latin typeface="Calibri Light" pitchFamily="34" charset="0"/>
              <a:cs typeface="Verlag Light"/>
            </a:endParaRPr>
          </a:p>
        </p:txBody>
      </p:sp>
      <p:sp>
        <p:nvSpPr>
          <p:cNvPr id="9" name="TextBox 8"/>
          <p:cNvSpPr txBox="1"/>
          <p:nvPr/>
        </p:nvSpPr>
        <p:spPr>
          <a:xfrm rot="10800000" flipV="1">
            <a:off x="-85" y="4136319"/>
            <a:ext cx="3508744" cy="553998"/>
          </a:xfrm>
          <a:prstGeom prst="rect">
            <a:avLst/>
          </a:prstGeom>
          <a:solidFill>
            <a:srgbClr val="F68A33">
              <a:alpha val="72000"/>
            </a:srgbClr>
          </a:solidFill>
        </p:spPr>
        <p:txBody>
          <a:bodyPr wrap="square" rtlCol="0">
            <a:spAutoFit/>
          </a:bodyPr>
          <a:lstStyle/>
          <a:p>
            <a:pPr algn="ctr"/>
            <a:r>
              <a:rPr lang="en-US" sz="3000" dirty="0" smtClean="0">
                <a:solidFill>
                  <a:schemeClr val="bg1"/>
                </a:solidFill>
                <a:latin typeface="Calibri Light" pitchFamily="34" charset="0"/>
                <a:cs typeface="Verlag Light"/>
              </a:rPr>
              <a:t>KEEP THE MUSCLE</a:t>
            </a:r>
            <a:endParaRPr lang="en-US" sz="3000" dirty="0">
              <a:solidFill>
                <a:schemeClr val="bg1"/>
              </a:solidFill>
              <a:latin typeface="Calibri Light" pitchFamily="34" charset="0"/>
              <a:cs typeface="Verlag Light"/>
            </a:endParaRPr>
          </a:p>
        </p:txBody>
      </p:sp>
      <p:sp>
        <p:nvSpPr>
          <p:cNvPr id="29" name="TextBox 28"/>
          <p:cNvSpPr txBox="1"/>
          <p:nvPr/>
        </p:nvSpPr>
        <p:spPr>
          <a:xfrm rot="10800000" flipV="1">
            <a:off x="4521" y="-8026"/>
            <a:ext cx="3527300" cy="584775"/>
          </a:xfrm>
          <a:prstGeom prst="rect">
            <a:avLst/>
          </a:prstGeom>
          <a:solidFill>
            <a:srgbClr val="F68A33">
              <a:alpha val="72000"/>
            </a:srgbClr>
          </a:solidFill>
        </p:spPr>
        <p:txBody>
          <a:bodyPr wrap="square" rtlCol="0">
            <a:spAutoFit/>
          </a:bodyPr>
          <a:lstStyle/>
          <a:p>
            <a:pPr algn="ctr"/>
            <a:r>
              <a:rPr lang="en-US" sz="3200" dirty="0" smtClean="0">
                <a:solidFill>
                  <a:schemeClr val="bg1"/>
                </a:solidFill>
                <a:latin typeface="Calibri Light" pitchFamily="34" charset="0"/>
                <a:cs typeface="Verlag Light"/>
              </a:rPr>
              <a:t>LOSE THE FAT</a:t>
            </a:r>
            <a:endParaRPr lang="en-US" sz="3200" dirty="0">
              <a:solidFill>
                <a:schemeClr val="bg1"/>
              </a:solidFill>
              <a:latin typeface="Calibri Light" pitchFamily="34" charset="0"/>
              <a:cs typeface="Verlag Light"/>
            </a:endParaRPr>
          </a:p>
        </p:txBody>
      </p:sp>
    </p:spTree>
    <p:extLst>
      <p:ext uri="{BB962C8B-B14F-4D97-AF65-F5344CB8AC3E}">
        <p14:creationId xmlns:p14="http://schemas.microsoft.com/office/powerpoint/2010/main" val="26151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4496" y="1801296"/>
            <a:ext cx="2408402" cy="769441"/>
          </a:xfrm>
          <a:prstGeom prst="rect">
            <a:avLst/>
          </a:prstGeom>
        </p:spPr>
        <p:txBody>
          <a:bodyPr wrap="none">
            <a:spAutoFit/>
          </a:bodyPr>
          <a:lstStyle/>
          <a:p>
            <a:r>
              <a:rPr lang="en-US" sz="4400" dirty="0">
                <a:solidFill>
                  <a:srgbClr val="F68A33"/>
                </a:solidFill>
                <a:latin typeface="Calibri Light" pitchFamily="34" charset="0"/>
                <a:cs typeface="Verlag Light"/>
              </a:rPr>
              <a:t>Dress Size</a:t>
            </a:r>
          </a:p>
        </p:txBody>
      </p:sp>
      <p:sp>
        <p:nvSpPr>
          <p:cNvPr id="8" name="Rectangle 7"/>
          <p:cNvSpPr/>
          <p:nvPr/>
        </p:nvSpPr>
        <p:spPr>
          <a:xfrm>
            <a:off x="5453134" y="2521803"/>
            <a:ext cx="2376676" cy="830997"/>
          </a:xfrm>
          <a:prstGeom prst="rect">
            <a:avLst/>
          </a:prstGeom>
        </p:spPr>
        <p:txBody>
          <a:bodyPr wrap="none">
            <a:spAutoFit/>
          </a:bodyPr>
          <a:lstStyle/>
          <a:p>
            <a:pPr algn="r"/>
            <a:r>
              <a:rPr lang="en-US" sz="4800" dirty="0">
                <a:solidFill>
                  <a:srgbClr val="F68A33"/>
                </a:solidFill>
                <a:latin typeface="Calibri Light" pitchFamily="34" charset="0"/>
                <a:cs typeface="Verlag Light"/>
              </a:rPr>
              <a:t>Pant Size</a:t>
            </a:r>
          </a:p>
        </p:txBody>
      </p:sp>
      <p:pic>
        <p:nvPicPr>
          <p:cNvPr id="9" name="Picture 8" descr="shutterstock_11217481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1737" y="636804"/>
            <a:ext cx="2761518" cy="4044596"/>
          </a:xfrm>
          <a:prstGeom prst="rect">
            <a:avLst/>
          </a:prstGeom>
        </p:spPr>
      </p:pic>
      <p:pic>
        <p:nvPicPr>
          <p:cNvPr id="10" name="Picture 9" descr="shutterstock_13134398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7293" y="636803"/>
            <a:ext cx="2713464" cy="4044597"/>
          </a:xfrm>
          <a:prstGeom prst="rect">
            <a:avLst/>
          </a:prstGeom>
        </p:spPr>
      </p:pic>
      <p:pic>
        <p:nvPicPr>
          <p:cNvPr id="11" name="Picture 10" descr="shutterstock_7461877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0" y="838200"/>
            <a:ext cx="5486400" cy="3843200"/>
          </a:xfrm>
          <a:prstGeom prst="rect">
            <a:avLst/>
          </a:prstGeom>
        </p:spPr>
      </p:pic>
      <p:pic>
        <p:nvPicPr>
          <p:cNvPr id="12" name="Picture 11" descr="shutterstock_105077849.jpg"/>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0" y="882440"/>
            <a:ext cx="5203776" cy="3798960"/>
          </a:xfrm>
          <a:prstGeom prst="rect">
            <a:avLst/>
          </a:prstGeom>
        </p:spPr>
      </p:pic>
      <p:sp>
        <p:nvSpPr>
          <p:cNvPr id="13" name="Rectangle 12"/>
          <p:cNvSpPr/>
          <p:nvPr/>
        </p:nvSpPr>
        <p:spPr>
          <a:xfrm>
            <a:off x="6612752" y="970299"/>
            <a:ext cx="1781257" cy="830997"/>
          </a:xfrm>
          <a:prstGeom prst="rect">
            <a:avLst/>
          </a:prstGeom>
        </p:spPr>
        <p:txBody>
          <a:bodyPr wrap="none">
            <a:spAutoFit/>
          </a:bodyPr>
          <a:lstStyle/>
          <a:p>
            <a:r>
              <a:rPr lang="en-US" sz="4800" dirty="0">
                <a:solidFill>
                  <a:srgbClr val="F68A33"/>
                </a:solidFill>
                <a:latin typeface="Calibri Light" pitchFamily="34" charset="0"/>
                <a:cs typeface="Verlag Light"/>
              </a:rPr>
              <a:t>Inches</a:t>
            </a:r>
          </a:p>
        </p:txBody>
      </p:sp>
      <p:sp>
        <p:nvSpPr>
          <p:cNvPr id="14" name="Title 1"/>
          <p:cNvSpPr txBox="1">
            <a:spLocks/>
          </p:cNvSpPr>
          <p:nvPr/>
        </p:nvSpPr>
        <p:spPr>
          <a:xfrm>
            <a:off x="-1" y="141096"/>
            <a:ext cx="9144001" cy="8292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lumMod val="50000"/>
                  </a:schemeClr>
                </a:solidFill>
                <a:latin typeface="Calibri Light" pitchFamily="34" charset="0"/>
                <a:cs typeface="Verlag Light"/>
              </a:rPr>
              <a:t>SUCCESS IS </a:t>
            </a:r>
            <a:r>
              <a:rPr lang="en-US" u="sng" dirty="0" smtClean="0">
                <a:solidFill>
                  <a:schemeClr val="accent6">
                    <a:lumMod val="75000"/>
                  </a:schemeClr>
                </a:solidFill>
                <a:latin typeface="Calibri Light" pitchFamily="34" charset="0"/>
                <a:cs typeface="Verlag Light"/>
              </a:rPr>
              <a:t>NOT</a:t>
            </a:r>
            <a:r>
              <a:rPr lang="en-US" dirty="0" smtClean="0">
                <a:solidFill>
                  <a:schemeClr val="accent6">
                    <a:lumMod val="75000"/>
                  </a:schemeClr>
                </a:solidFill>
                <a:latin typeface="Calibri Light" pitchFamily="34" charset="0"/>
                <a:cs typeface="Verlag Light"/>
              </a:rPr>
              <a:t> </a:t>
            </a:r>
            <a:r>
              <a:rPr lang="en-US" dirty="0" smtClean="0">
                <a:solidFill>
                  <a:schemeClr val="bg1">
                    <a:lumMod val="50000"/>
                  </a:schemeClr>
                </a:solidFill>
                <a:latin typeface="Calibri Light" pitchFamily="34" charset="0"/>
                <a:cs typeface="Verlag Light"/>
              </a:rPr>
              <a:t>JUST THE SCALE ITS...</a:t>
            </a:r>
            <a:r>
              <a:rPr lang="en-US" dirty="0" smtClean="0">
                <a:solidFill>
                  <a:srgbClr val="E46C0A"/>
                </a:solidFill>
                <a:latin typeface="Calibri Light" pitchFamily="34" charset="0"/>
                <a:cs typeface="Verlag Light"/>
              </a:rPr>
              <a:t/>
            </a:r>
            <a:br>
              <a:rPr lang="en-US" dirty="0" smtClean="0">
                <a:solidFill>
                  <a:srgbClr val="E46C0A"/>
                </a:solidFill>
                <a:latin typeface="Calibri Light" pitchFamily="34" charset="0"/>
                <a:cs typeface="Verlag Light"/>
              </a:rPr>
            </a:br>
            <a:endParaRPr lang="en-US" dirty="0">
              <a:solidFill>
                <a:srgbClr val="E46C0A"/>
              </a:solidFill>
              <a:latin typeface="Calibri Light" pitchFamily="34" charset="0"/>
              <a:cs typeface="Verlag Light"/>
            </a:endParaRPr>
          </a:p>
        </p:txBody>
      </p:sp>
      <p:sp>
        <p:nvSpPr>
          <p:cNvPr id="5" name="Rectangle 4"/>
          <p:cNvSpPr/>
          <p:nvPr/>
        </p:nvSpPr>
        <p:spPr>
          <a:xfrm>
            <a:off x="5065450" y="3373608"/>
            <a:ext cx="2669513" cy="769441"/>
          </a:xfrm>
          <a:prstGeom prst="rect">
            <a:avLst/>
          </a:prstGeom>
        </p:spPr>
        <p:txBody>
          <a:bodyPr wrap="none">
            <a:spAutoFit/>
          </a:bodyPr>
          <a:lstStyle/>
          <a:p>
            <a:pPr algn="r"/>
            <a:r>
              <a:rPr lang="en-US" sz="4400" dirty="0">
                <a:solidFill>
                  <a:srgbClr val="F68A33"/>
                </a:solidFill>
                <a:latin typeface="Calibri Light" pitchFamily="34" charset="0"/>
                <a:cs typeface="Verlag Light"/>
              </a:rPr>
              <a:t>Body Fat %</a:t>
            </a:r>
          </a:p>
        </p:txBody>
      </p:sp>
    </p:spTree>
    <p:extLst>
      <p:ext uri="{BB962C8B-B14F-4D97-AF65-F5344CB8AC3E}">
        <p14:creationId xmlns:p14="http://schemas.microsoft.com/office/powerpoint/2010/main" val="190922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3" grpId="0"/>
      <p:bldP spid="13"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34852" y="996299"/>
            <a:ext cx="6060023" cy="1676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spc="-150" dirty="0" smtClean="0">
                <a:solidFill>
                  <a:schemeClr val="bg1">
                    <a:lumMod val="50000"/>
                  </a:schemeClr>
                </a:solidFill>
                <a:latin typeface="Calibri Light" pitchFamily="34" charset="0"/>
                <a:cs typeface="Arial" pitchFamily="34" charset="0"/>
              </a:rPr>
              <a:t>DON’T JUST LOSE WEIGHT, </a:t>
            </a:r>
            <a:r>
              <a:rPr lang="en-US" sz="4000" b="1" spc="-150" dirty="0" smtClean="0">
                <a:solidFill>
                  <a:srgbClr val="F68A33"/>
                </a:solidFill>
                <a:latin typeface="Calibri Light" pitchFamily="34" charset="0"/>
                <a:cs typeface="Arial" pitchFamily="34" charset="0"/>
              </a:rPr>
              <a:t/>
            </a:r>
            <a:br>
              <a:rPr lang="en-US" sz="4000" b="1" spc="-150" dirty="0" smtClean="0">
                <a:solidFill>
                  <a:srgbClr val="F68A33"/>
                </a:solidFill>
                <a:latin typeface="Calibri Light" pitchFamily="34" charset="0"/>
                <a:cs typeface="Arial" pitchFamily="34" charset="0"/>
              </a:rPr>
            </a:br>
            <a:r>
              <a:rPr lang="en-US" sz="5400" b="1" spc="-150" dirty="0" smtClean="0">
                <a:solidFill>
                  <a:srgbClr val="F68A33"/>
                </a:solidFill>
                <a:latin typeface="Calibri Light" pitchFamily="34" charset="0"/>
                <a:cs typeface="Arial" pitchFamily="34" charset="0"/>
              </a:rPr>
              <a:t>TRANSFORM </a:t>
            </a:r>
            <a:r>
              <a:rPr lang="en-US" sz="4800" b="1" spc="-150" dirty="0" smtClean="0">
                <a:solidFill>
                  <a:srgbClr val="F68A33"/>
                </a:solidFill>
                <a:latin typeface="Calibri Light" pitchFamily="34" charset="0"/>
                <a:cs typeface="Arial" pitchFamily="34" charset="0"/>
              </a:rPr>
              <a:t/>
            </a:r>
            <a:br>
              <a:rPr lang="en-US" sz="4800" b="1" spc="-150" dirty="0" smtClean="0">
                <a:solidFill>
                  <a:srgbClr val="F68A33"/>
                </a:solidFill>
                <a:latin typeface="Calibri Light" pitchFamily="34" charset="0"/>
                <a:cs typeface="Arial" pitchFamily="34" charset="0"/>
              </a:rPr>
            </a:br>
            <a:r>
              <a:rPr lang="en-US" sz="4000" b="1" spc="-150" dirty="0" smtClean="0">
                <a:solidFill>
                  <a:schemeClr val="bg1">
                    <a:lumMod val="50000"/>
                  </a:schemeClr>
                </a:solidFill>
                <a:latin typeface="Calibri Light" pitchFamily="34" charset="0"/>
                <a:cs typeface="Arial" pitchFamily="34" charset="0"/>
              </a:rPr>
              <a:t>INTO </a:t>
            </a:r>
            <a:br>
              <a:rPr lang="en-US" sz="4000" b="1" spc="-150" dirty="0" smtClean="0">
                <a:solidFill>
                  <a:schemeClr val="bg1">
                    <a:lumMod val="50000"/>
                  </a:schemeClr>
                </a:solidFill>
                <a:latin typeface="Calibri Light" pitchFamily="34" charset="0"/>
                <a:cs typeface="Arial" pitchFamily="34" charset="0"/>
              </a:rPr>
            </a:br>
            <a:r>
              <a:rPr lang="en-US" sz="4000" b="1" spc="-150" dirty="0" smtClean="0">
                <a:solidFill>
                  <a:schemeClr val="bg1">
                    <a:lumMod val="50000"/>
                  </a:schemeClr>
                </a:solidFill>
                <a:latin typeface="Calibri Light" pitchFamily="34" charset="0"/>
                <a:cs typeface="Arial" pitchFamily="34" charset="0"/>
              </a:rPr>
              <a:t>A HEALTHY, FIT</a:t>
            </a:r>
            <a:endParaRPr lang="en-US" sz="4000" b="1" spc="-150" dirty="0">
              <a:solidFill>
                <a:schemeClr val="bg1">
                  <a:lumMod val="50000"/>
                </a:schemeClr>
              </a:solidFill>
              <a:latin typeface="Calibri Light" pitchFamily="34" charset="0"/>
              <a:cs typeface="Arial" pitchFamily="34" charset="0"/>
            </a:endParaRPr>
          </a:p>
        </p:txBody>
      </p:sp>
      <p:sp>
        <p:nvSpPr>
          <p:cNvPr id="7" name="Rectangle 6"/>
          <p:cNvSpPr/>
          <p:nvPr/>
        </p:nvSpPr>
        <p:spPr>
          <a:xfrm>
            <a:off x="3367293" y="2935291"/>
            <a:ext cx="2459904" cy="1446550"/>
          </a:xfrm>
          <a:prstGeom prst="rect">
            <a:avLst/>
          </a:prstGeom>
        </p:spPr>
        <p:txBody>
          <a:bodyPr wrap="none">
            <a:spAutoFit/>
          </a:bodyPr>
          <a:lstStyle/>
          <a:p>
            <a:r>
              <a:rPr lang="en-US" sz="8800" b="1" dirty="0" smtClean="0">
                <a:solidFill>
                  <a:srgbClr val="F68A33"/>
                </a:solidFill>
                <a:latin typeface="Calibri Light" pitchFamily="34" charset="0"/>
                <a:cs typeface="Arial" pitchFamily="34" charset="0"/>
              </a:rPr>
              <a:t>YOU!</a:t>
            </a:r>
            <a:endParaRPr lang="en-US" sz="8800" b="1" dirty="0">
              <a:solidFill>
                <a:srgbClr val="F68A33"/>
              </a:solidFill>
              <a:latin typeface="Calibri Light" pitchFamily="34" charset="0"/>
              <a:cs typeface="Arial" pitchFamily="34" charset="0"/>
            </a:endParaRPr>
          </a:p>
        </p:txBody>
      </p:sp>
      <p:cxnSp>
        <p:nvCxnSpPr>
          <p:cNvPr id="9" name="Straight Connector 8"/>
          <p:cNvCxnSpPr/>
          <p:nvPr/>
        </p:nvCxnSpPr>
        <p:spPr>
          <a:xfrm>
            <a:off x="3189134" y="4141767"/>
            <a:ext cx="2751459" cy="0"/>
          </a:xfrm>
          <a:prstGeom prst="line">
            <a:avLst/>
          </a:prstGeom>
          <a:ln>
            <a:solidFill>
              <a:schemeClr val="accent6">
                <a:lumMod val="75000"/>
              </a:schemeClr>
            </a:solidFill>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3425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8050" y="569448"/>
            <a:ext cx="4233420" cy="3539430"/>
          </a:xfrm>
          <a:prstGeom prst="rect">
            <a:avLst/>
          </a:prstGeom>
          <a:noFill/>
        </p:spPr>
        <p:txBody>
          <a:bodyPr wrap="square" rtlCol="0">
            <a:spAutoFit/>
          </a:bodyPr>
          <a:lstStyle/>
          <a:p>
            <a:pPr algn="r"/>
            <a:r>
              <a:rPr lang="en-US" sz="2800" dirty="0">
                <a:solidFill>
                  <a:schemeClr val="bg1">
                    <a:lumMod val="50000"/>
                  </a:schemeClr>
                </a:solidFill>
                <a:latin typeface="Calibri Light" pitchFamily="34" charset="0"/>
                <a:cs typeface="Arial"/>
              </a:rPr>
              <a:t>Introducing a</a:t>
            </a:r>
            <a:r>
              <a:rPr lang="en-US" sz="2800" dirty="0">
                <a:solidFill>
                  <a:schemeClr val="tx1">
                    <a:lumMod val="65000"/>
                    <a:lumOff val="35000"/>
                  </a:schemeClr>
                </a:solidFill>
                <a:latin typeface="Calibri Light" pitchFamily="34" charset="0"/>
                <a:cs typeface="Arial"/>
              </a:rPr>
              <a:t> </a:t>
            </a:r>
            <a:r>
              <a:rPr lang="en-US" sz="2800" dirty="0">
                <a:solidFill>
                  <a:srgbClr val="F47008"/>
                </a:solidFill>
                <a:latin typeface="Calibri Light" pitchFamily="34" charset="0"/>
                <a:cs typeface="Arial"/>
              </a:rPr>
              <a:t>breakthrough</a:t>
            </a:r>
          </a:p>
          <a:p>
            <a:pPr algn="r"/>
            <a:r>
              <a:rPr lang="en-US" sz="2800" dirty="0">
                <a:solidFill>
                  <a:srgbClr val="F47008"/>
                </a:solidFill>
                <a:latin typeface="Calibri Light" pitchFamily="34" charset="0"/>
                <a:cs typeface="Arial"/>
              </a:rPr>
              <a:t>weight management and</a:t>
            </a:r>
          </a:p>
          <a:p>
            <a:pPr algn="r"/>
            <a:r>
              <a:rPr lang="en-US" sz="2800" dirty="0">
                <a:solidFill>
                  <a:srgbClr val="F47008"/>
                </a:solidFill>
                <a:latin typeface="Calibri Light" pitchFamily="34" charset="0"/>
                <a:cs typeface="Arial"/>
              </a:rPr>
              <a:t>body shaping system,</a:t>
            </a:r>
          </a:p>
          <a:p>
            <a:pPr algn="r"/>
            <a:r>
              <a:rPr lang="en-US" sz="2800" dirty="0">
                <a:solidFill>
                  <a:schemeClr val="bg1">
                    <a:lumMod val="50000"/>
                  </a:schemeClr>
                </a:solidFill>
                <a:latin typeface="Calibri Light" pitchFamily="34" charset="0"/>
                <a:cs typeface="Arial"/>
              </a:rPr>
              <a:t>based on highly innovative</a:t>
            </a:r>
          </a:p>
          <a:p>
            <a:pPr algn="r"/>
            <a:r>
              <a:rPr lang="en-US" sz="2800" dirty="0">
                <a:solidFill>
                  <a:schemeClr val="bg1">
                    <a:lumMod val="50000"/>
                  </a:schemeClr>
                </a:solidFill>
                <a:latin typeface="Calibri Light" pitchFamily="34" charset="0"/>
                <a:cs typeface="Arial"/>
              </a:rPr>
              <a:t>gene expression science,</a:t>
            </a:r>
          </a:p>
          <a:p>
            <a:pPr algn="r"/>
            <a:r>
              <a:rPr lang="en-US" sz="2800" dirty="0">
                <a:solidFill>
                  <a:schemeClr val="bg1">
                    <a:lumMod val="50000"/>
                  </a:schemeClr>
                </a:solidFill>
                <a:latin typeface="Calibri Light" pitchFamily="34" charset="0"/>
                <a:cs typeface="Arial"/>
              </a:rPr>
              <a:t>that </a:t>
            </a:r>
            <a:r>
              <a:rPr lang="en-US" sz="2800" b="1" dirty="0">
                <a:solidFill>
                  <a:schemeClr val="bg1">
                    <a:lumMod val="50000"/>
                  </a:schemeClr>
                </a:solidFill>
                <a:latin typeface="Calibri Light" pitchFamily="34" charset="0"/>
                <a:cs typeface="Arial"/>
              </a:rPr>
              <a:t>unifies your mind and</a:t>
            </a:r>
          </a:p>
          <a:p>
            <a:pPr algn="r"/>
            <a:r>
              <a:rPr lang="en-US" sz="2800" b="1" dirty="0">
                <a:solidFill>
                  <a:schemeClr val="bg1">
                    <a:lumMod val="50000"/>
                  </a:schemeClr>
                </a:solidFill>
                <a:latin typeface="Calibri Light" pitchFamily="34" charset="0"/>
                <a:cs typeface="Arial"/>
              </a:rPr>
              <a:t>body</a:t>
            </a:r>
            <a:r>
              <a:rPr lang="en-US" sz="2800" dirty="0">
                <a:solidFill>
                  <a:schemeClr val="bg1">
                    <a:lumMod val="50000"/>
                  </a:schemeClr>
                </a:solidFill>
                <a:latin typeface="Calibri Light" pitchFamily="34" charset="0"/>
                <a:cs typeface="Arial"/>
              </a:rPr>
              <a:t>—for a leaner,</a:t>
            </a:r>
          </a:p>
          <a:p>
            <a:pPr algn="r"/>
            <a:r>
              <a:rPr lang="en-US" sz="2800" dirty="0">
                <a:solidFill>
                  <a:schemeClr val="bg1">
                    <a:lumMod val="50000"/>
                  </a:schemeClr>
                </a:solidFill>
                <a:latin typeface="Calibri Light" pitchFamily="34" charset="0"/>
                <a:cs typeface="Arial"/>
              </a:rPr>
              <a:t>younger looking you.</a:t>
            </a:r>
          </a:p>
        </p:txBody>
      </p:sp>
      <p:pic>
        <p:nvPicPr>
          <p:cNvPr id="2050" name="Picture 2" descr="C:\Users\andavis\Desktop\Product Images\RM1230095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3962400" cy="467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23225"/>
            <a:ext cx="9144000" cy="292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5347" y="2075846"/>
            <a:ext cx="411138" cy="900311"/>
          </a:xfrm>
          <a:prstGeom prst="rect">
            <a:avLst/>
          </a:prstGeom>
          <a:noFill/>
          <a:scene3d>
            <a:camera prst="orthographicFront"/>
            <a:lightRig rig="threePt" dir="t"/>
          </a:scene3d>
          <a:sp3d/>
        </p:spPr>
        <p:txBody>
          <a:bodyPr wrap="square" lIns="68644" tIns="34322" rIns="68644" bIns="34322" rtlCol="0">
            <a:spAutoFit/>
          </a:bodyPr>
          <a:lstStyle/>
          <a:p>
            <a:r>
              <a:rPr lang="en-US" dirty="0" smtClean="0">
                <a:solidFill>
                  <a:schemeClr val="bg1"/>
                </a:solidFill>
              </a:rPr>
              <a:t>Muscle</a:t>
            </a:r>
            <a:endParaRPr lang="en-US" dirty="0">
              <a:solidFill>
                <a:schemeClr val="bg1"/>
              </a:solidFill>
            </a:endParaRPr>
          </a:p>
        </p:txBody>
      </p:sp>
      <p:sp>
        <p:nvSpPr>
          <p:cNvPr id="6" name="TextBox 5"/>
          <p:cNvSpPr txBox="1"/>
          <p:nvPr/>
        </p:nvSpPr>
        <p:spPr>
          <a:xfrm>
            <a:off x="6754554" y="2053430"/>
            <a:ext cx="411138" cy="900311"/>
          </a:xfrm>
          <a:prstGeom prst="rect">
            <a:avLst/>
          </a:prstGeom>
          <a:noFill/>
          <a:scene3d>
            <a:camera prst="orthographicFront"/>
            <a:lightRig rig="threePt" dir="t"/>
          </a:scene3d>
          <a:sp3d/>
        </p:spPr>
        <p:txBody>
          <a:bodyPr wrap="square" lIns="68644" tIns="34322" rIns="68644" bIns="34322" rtlCol="0">
            <a:spAutoFit/>
          </a:bodyPr>
          <a:lstStyle/>
          <a:p>
            <a:r>
              <a:rPr lang="en-US" dirty="0" smtClean="0">
                <a:solidFill>
                  <a:schemeClr val="bg1"/>
                </a:solidFill>
              </a:rPr>
              <a:t>Muscle</a:t>
            </a:r>
            <a:endParaRPr lang="en-US" dirty="0">
              <a:solidFill>
                <a:schemeClr val="bg1"/>
              </a:solidFill>
            </a:endParaRPr>
          </a:p>
        </p:txBody>
      </p:sp>
      <p:sp>
        <p:nvSpPr>
          <p:cNvPr id="7" name="TextBox 6"/>
          <p:cNvSpPr txBox="1"/>
          <p:nvPr/>
        </p:nvSpPr>
        <p:spPr>
          <a:xfrm>
            <a:off x="1776246" y="3693548"/>
            <a:ext cx="1299766" cy="931089"/>
          </a:xfrm>
          <a:prstGeom prst="rect">
            <a:avLst/>
          </a:prstGeom>
          <a:noFill/>
        </p:spPr>
        <p:txBody>
          <a:bodyPr wrap="square" lIns="68644" tIns="34322" rIns="68644" bIns="34322" rtlCol="0">
            <a:spAutoFit/>
          </a:bodyPr>
          <a:lstStyle/>
          <a:p>
            <a:pPr algn="ctr"/>
            <a:r>
              <a:rPr lang="en-US" sz="2800" dirty="0">
                <a:solidFill>
                  <a:schemeClr val="bg1"/>
                </a:solidFill>
              </a:rPr>
              <a:t>Metabolic Burn</a:t>
            </a:r>
          </a:p>
        </p:txBody>
      </p:sp>
      <p:sp>
        <p:nvSpPr>
          <p:cNvPr id="8" name="TextBox 7"/>
          <p:cNvSpPr txBox="1"/>
          <p:nvPr/>
        </p:nvSpPr>
        <p:spPr>
          <a:xfrm>
            <a:off x="6358579" y="2332186"/>
            <a:ext cx="1203086" cy="1361976"/>
          </a:xfrm>
          <a:prstGeom prst="rect">
            <a:avLst/>
          </a:prstGeom>
          <a:noFill/>
        </p:spPr>
        <p:txBody>
          <a:bodyPr wrap="square" lIns="68644" tIns="34322" rIns="68644" bIns="34322" rtlCol="0">
            <a:spAutoFit/>
          </a:bodyPr>
          <a:lstStyle/>
          <a:p>
            <a:pPr algn="ctr"/>
            <a:r>
              <a:rPr lang="en-US" sz="2800" dirty="0">
                <a:solidFill>
                  <a:schemeClr val="bg1"/>
                </a:solidFill>
              </a:rPr>
              <a:t>Metabolic Burn</a:t>
            </a:r>
          </a:p>
        </p:txBody>
      </p:sp>
      <p:sp>
        <p:nvSpPr>
          <p:cNvPr id="9" name="Title 1"/>
          <p:cNvSpPr>
            <a:spLocks noGrp="1"/>
          </p:cNvSpPr>
          <p:nvPr>
            <p:ph type="title"/>
          </p:nvPr>
        </p:nvSpPr>
        <p:spPr>
          <a:xfrm>
            <a:off x="0" y="-120334"/>
            <a:ext cx="9144000" cy="790182"/>
          </a:xfrm>
          <a:solidFill>
            <a:schemeClr val="bg1"/>
          </a:solidFill>
        </p:spPr>
        <p:txBody>
          <a:bodyPr>
            <a:noAutofit/>
          </a:bodyPr>
          <a:lstStyle/>
          <a:p>
            <a:r>
              <a:rPr lang="en-US" sz="3600" dirty="0">
                <a:solidFill>
                  <a:schemeClr val="bg1">
                    <a:lumMod val="50000"/>
                  </a:schemeClr>
                </a:solidFill>
                <a:latin typeface="Calibri Light" pitchFamily="34" charset="0"/>
                <a:cs typeface="Verlag Light"/>
              </a:rPr>
              <a:t>LEAN MUSCLE = </a:t>
            </a:r>
            <a:r>
              <a:rPr lang="en-US" sz="3600" dirty="0" smtClean="0">
                <a:solidFill>
                  <a:schemeClr val="bg1">
                    <a:lumMod val="50000"/>
                  </a:schemeClr>
                </a:solidFill>
                <a:latin typeface="Calibri Light" pitchFamily="34" charset="0"/>
                <a:cs typeface="Verlag Light"/>
              </a:rPr>
              <a:t>METABOLIC </a:t>
            </a:r>
            <a:r>
              <a:rPr lang="en-US" sz="3600" dirty="0">
                <a:solidFill>
                  <a:schemeClr val="bg1">
                    <a:lumMod val="50000"/>
                  </a:schemeClr>
                </a:solidFill>
                <a:latin typeface="Calibri Light" pitchFamily="34" charset="0"/>
                <a:cs typeface="Verlag Light"/>
              </a:rPr>
              <a:t>ENGINE</a:t>
            </a:r>
          </a:p>
        </p:txBody>
      </p:sp>
      <p:sp>
        <p:nvSpPr>
          <p:cNvPr id="10" name="Text Placeholder 2"/>
          <p:cNvSpPr txBox="1">
            <a:spLocks/>
          </p:cNvSpPr>
          <p:nvPr/>
        </p:nvSpPr>
        <p:spPr>
          <a:xfrm>
            <a:off x="1518737" y="534341"/>
            <a:ext cx="2101763" cy="838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Calibri Light" pitchFamily="34" charset="0"/>
                <a:cs typeface="Verlag Light"/>
              </a:rPr>
              <a:t>Traditional Diet:</a:t>
            </a:r>
          </a:p>
          <a:p>
            <a:r>
              <a:rPr lang="en-US" sz="1800" dirty="0" smtClean="0">
                <a:solidFill>
                  <a:schemeClr val="tx1">
                    <a:lumMod val="65000"/>
                    <a:lumOff val="35000"/>
                  </a:schemeClr>
                </a:solidFill>
                <a:latin typeface="Calibri Light" pitchFamily="34" charset="0"/>
                <a:cs typeface="Verlag Light"/>
              </a:rPr>
              <a:t>Lose lean muscle</a:t>
            </a:r>
            <a:endParaRPr lang="en-US" sz="1800" dirty="0">
              <a:solidFill>
                <a:schemeClr val="tx1">
                  <a:lumMod val="65000"/>
                  <a:lumOff val="35000"/>
                </a:schemeClr>
              </a:solidFill>
              <a:latin typeface="Calibri Light" pitchFamily="34" charset="0"/>
              <a:cs typeface="Verlag Light"/>
            </a:endParaRPr>
          </a:p>
        </p:txBody>
      </p:sp>
      <p:sp>
        <p:nvSpPr>
          <p:cNvPr id="11" name="Text Placeholder 5"/>
          <p:cNvSpPr txBox="1">
            <a:spLocks/>
          </p:cNvSpPr>
          <p:nvPr/>
        </p:nvSpPr>
        <p:spPr>
          <a:xfrm>
            <a:off x="5630955" y="467674"/>
            <a:ext cx="3183436" cy="8382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err="1" smtClean="0">
                <a:solidFill>
                  <a:schemeClr val="tx1">
                    <a:lumMod val="65000"/>
                    <a:lumOff val="35000"/>
                  </a:schemeClr>
                </a:solidFill>
                <a:latin typeface="Calibri Light" pitchFamily="34" charset="0"/>
                <a:cs typeface="Verlag Light"/>
              </a:rPr>
              <a:t>ageLOC</a:t>
            </a:r>
            <a:r>
              <a:rPr lang="en-US" sz="1800" dirty="0" smtClean="0">
                <a:solidFill>
                  <a:schemeClr val="tx1">
                    <a:lumMod val="65000"/>
                    <a:lumOff val="35000"/>
                  </a:schemeClr>
                </a:solidFill>
                <a:latin typeface="Calibri Light" pitchFamily="34" charset="0"/>
                <a:cs typeface="Verlag Light"/>
              </a:rPr>
              <a:t> </a:t>
            </a:r>
            <a:r>
              <a:rPr lang="en-US" sz="1800" dirty="0" smtClean="0">
                <a:solidFill>
                  <a:srgbClr val="FF6600"/>
                </a:solidFill>
                <a:latin typeface="Calibri Light" pitchFamily="34" charset="0"/>
                <a:cs typeface="Verlag Light"/>
              </a:rPr>
              <a:t>TR90:</a:t>
            </a:r>
          </a:p>
          <a:p>
            <a:r>
              <a:rPr lang="en-US" sz="1800" dirty="0" smtClean="0">
                <a:solidFill>
                  <a:schemeClr val="tx1">
                    <a:lumMod val="65000"/>
                    <a:lumOff val="35000"/>
                  </a:schemeClr>
                </a:solidFill>
                <a:latin typeface="Calibri Light" pitchFamily="34" charset="0"/>
                <a:cs typeface="Verlag Light"/>
              </a:rPr>
              <a:t>Maintain more lean muscle</a:t>
            </a:r>
          </a:p>
        </p:txBody>
      </p:sp>
      <p:sp>
        <p:nvSpPr>
          <p:cNvPr id="12" name="Slide Number Placeholder 1"/>
          <p:cNvSpPr txBox="1">
            <a:spLocks/>
          </p:cNvSpPr>
          <p:nvPr/>
        </p:nvSpPr>
        <p:spPr>
          <a:xfrm>
            <a:off x="7084669" y="5283779"/>
            <a:ext cx="1301588" cy="28355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0C26DD9-D7F7-45FE-BF34-BFD114352FA2}" type="slidenum">
              <a:rPr lang="en-US" smtClean="0"/>
              <a:pPr>
                <a:defRPr/>
              </a:pPr>
              <a:t>16</a:t>
            </a:fld>
            <a:endParaRPr lang="en-US" dirty="0"/>
          </a:p>
        </p:txBody>
      </p:sp>
      <p:sp>
        <p:nvSpPr>
          <p:cNvPr id="13" name="TextBox 12"/>
          <p:cNvSpPr txBox="1"/>
          <p:nvPr/>
        </p:nvSpPr>
        <p:spPr>
          <a:xfrm>
            <a:off x="1083411" y="4357397"/>
            <a:ext cx="7102940" cy="400110"/>
          </a:xfrm>
          <a:prstGeom prst="rect">
            <a:avLst/>
          </a:prstGeom>
          <a:noFill/>
        </p:spPr>
        <p:txBody>
          <a:bodyPr wrap="square" rtlCol="0">
            <a:spAutoFit/>
          </a:bodyPr>
          <a:lstStyle/>
          <a:p>
            <a:pPr algn="ctr"/>
            <a:r>
              <a:rPr lang="en-US" sz="2000" dirty="0" smtClean="0">
                <a:solidFill>
                  <a:schemeClr val="tx1">
                    <a:lumMod val="65000"/>
                    <a:lumOff val="35000"/>
                  </a:schemeClr>
                </a:solidFill>
                <a:latin typeface="Calibri Light" pitchFamily="34" charset="0"/>
                <a:cs typeface="Verlag Light"/>
              </a:rPr>
              <a:t>Metabolic burn = rate at which body burns calories at rest</a:t>
            </a:r>
            <a:endParaRPr lang="en-US" sz="2000" dirty="0">
              <a:solidFill>
                <a:schemeClr val="tx1">
                  <a:lumMod val="65000"/>
                  <a:lumOff val="35000"/>
                </a:schemeClr>
              </a:solidFill>
              <a:latin typeface="Calibri Light" pitchFamily="34" charset="0"/>
              <a:cs typeface="Verlag Light"/>
            </a:endParaRPr>
          </a:p>
        </p:txBody>
      </p:sp>
      <p:grpSp>
        <p:nvGrpSpPr>
          <p:cNvPr id="14" name="Group 13"/>
          <p:cNvGrpSpPr>
            <a:grpSpLocks noChangeAspect="1"/>
          </p:cNvGrpSpPr>
          <p:nvPr/>
        </p:nvGrpSpPr>
        <p:grpSpPr>
          <a:xfrm>
            <a:off x="853741" y="1190886"/>
            <a:ext cx="3134342" cy="3163720"/>
            <a:chOff x="395774" y="3046621"/>
            <a:chExt cx="5486400" cy="5537818"/>
          </a:xfrm>
          <a:effectLst>
            <a:outerShdw blurRad="50800" dist="38100" dir="2700000" sx="101000" sy="101000" algn="tl" rotWithShape="0">
              <a:prstClr val="black">
                <a:alpha val="40000"/>
              </a:prstClr>
            </a:outerShdw>
          </a:effectLst>
        </p:grpSpPr>
        <p:sp>
          <p:nvSpPr>
            <p:cNvPr id="15" name="Oval 14"/>
            <p:cNvSpPr>
              <a:spLocks noChangeAspect="1"/>
            </p:cNvSpPr>
            <p:nvPr/>
          </p:nvSpPr>
          <p:spPr>
            <a:xfrm>
              <a:off x="395774" y="3098039"/>
              <a:ext cx="5486400" cy="5486400"/>
            </a:xfrm>
            <a:prstGeom prst="ellipse">
              <a:avLst/>
            </a:prstGeom>
            <a:solidFill>
              <a:srgbClr val="FFFF99"/>
            </a:solidFill>
            <a:ln>
              <a:noFill/>
            </a:ln>
            <a:scene3d>
              <a:camera prst="orthographicFront"/>
              <a:lightRig rig="threePt" dir="t"/>
            </a:scene3d>
            <a:sp3d>
              <a:bevelT w="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Light" pitchFamily="34" charset="0"/>
                <a:cs typeface="Verlag Light"/>
              </a:endParaRPr>
            </a:p>
          </p:txBody>
        </p:sp>
        <p:sp>
          <p:nvSpPr>
            <p:cNvPr id="16" name="TextBox 15"/>
            <p:cNvSpPr txBox="1"/>
            <p:nvPr/>
          </p:nvSpPr>
          <p:spPr>
            <a:xfrm>
              <a:off x="2842053" y="3046621"/>
              <a:ext cx="816299" cy="646484"/>
            </a:xfrm>
            <a:prstGeom prst="rect">
              <a:avLst/>
            </a:prstGeom>
            <a:noFill/>
            <a:scene3d>
              <a:camera prst="orthographicFront"/>
              <a:lightRig rig="threePt" dir="t"/>
            </a:scene3d>
            <a:sp3d>
              <a:bevelT w="127000"/>
            </a:sp3d>
          </p:spPr>
          <p:txBody>
            <a:bodyPr wrap="none" rtlCol="0">
              <a:spAutoFit/>
            </a:bodyPr>
            <a:lstStyle/>
            <a:p>
              <a:r>
                <a:rPr lang="en-US" dirty="0" smtClean="0">
                  <a:latin typeface="Calibri Light" pitchFamily="34" charset="0"/>
                  <a:cs typeface="Verlag Light"/>
                </a:rPr>
                <a:t>Fat</a:t>
              </a:r>
              <a:endParaRPr lang="en-US" dirty="0">
                <a:latin typeface="Calibri Light" pitchFamily="34" charset="0"/>
                <a:cs typeface="Verlag Light"/>
              </a:endParaRPr>
            </a:p>
          </p:txBody>
        </p:sp>
      </p:grpSp>
      <p:sp>
        <p:nvSpPr>
          <p:cNvPr id="17" name="Oval 16"/>
          <p:cNvSpPr>
            <a:spLocks noChangeAspect="1"/>
          </p:cNvSpPr>
          <p:nvPr/>
        </p:nvSpPr>
        <p:spPr>
          <a:xfrm>
            <a:off x="1221330" y="1594071"/>
            <a:ext cx="2399170" cy="2399170"/>
          </a:xfrm>
          <a:prstGeom prst="ellipse">
            <a:avLst/>
          </a:prstGeom>
          <a:solidFill>
            <a:srgbClr val="F47008">
              <a:alpha val="74000"/>
            </a:srgbClr>
          </a:solidFill>
          <a:ln>
            <a:noFill/>
          </a:ln>
          <a:scene3d>
            <a:camera prst="orthographicFront">
              <a:rot lat="0" lon="0" rev="10800000"/>
            </a:camera>
            <a:lightRig rig="threePt" dir="t"/>
          </a:scene3d>
          <a:sp3d>
            <a:bevelT/>
          </a:sp3d>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p>
        </p:txBody>
      </p:sp>
      <p:sp>
        <p:nvSpPr>
          <p:cNvPr id="18" name="Oval 17"/>
          <p:cNvSpPr>
            <a:spLocks noChangeAspect="1"/>
          </p:cNvSpPr>
          <p:nvPr/>
        </p:nvSpPr>
        <p:spPr>
          <a:xfrm>
            <a:off x="1456501" y="1829242"/>
            <a:ext cx="1928828" cy="1928828"/>
          </a:xfrm>
          <a:prstGeom prst="ellipse">
            <a:avLst/>
          </a:prstGeom>
          <a:solidFill>
            <a:srgbClr val="B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dirty="0"/>
          </a:p>
        </p:txBody>
      </p:sp>
      <p:sp>
        <p:nvSpPr>
          <p:cNvPr id="19" name="TextBox 18"/>
          <p:cNvSpPr txBox="1"/>
          <p:nvPr/>
        </p:nvSpPr>
        <p:spPr>
          <a:xfrm>
            <a:off x="2014502" y="1974832"/>
            <a:ext cx="869071" cy="346313"/>
          </a:xfrm>
          <a:prstGeom prst="rect">
            <a:avLst/>
          </a:prstGeom>
          <a:noFill/>
          <a:scene3d>
            <a:camera prst="orthographicFront"/>
            <a:lightRig rig="threePt" dir="t"/>
          </a:scene3d>
          <a:sp3d/>
        </p:spPr>
        <p:txBody>
          <a:bodyPr wrap="square" lIns="68644" tIns="34322" rIns="68644" bIns="34322" rtlCol="0">
            <a:spAutoFit/>
          </a:bodyPr>
          <a:lstStyle/>
          <a:p>
            <a:r>
              <a:rPr lang="en-US" dirty="0" smtClean="0">
                <a:solidFill>
                  <a:schemeClr val="bg1"/>
                </a:solidFill>
                <a:latin typeface="Calibri Light" pitchFamily="34" charset="0"/>
                <a:cs typeface="Verlag Light"/>
              </a:rPr>
              <a:t>Muscle</a:t>
            </a:r>
            <a:endParaRPr lang="en-US" dirty="0">
              <a:solidFill>
                <a:schemeClr val="bg1"/>
              </a:solidFill>
              <a:latin typeface="Calibri Light" pitchFamily="34" charset="0"/>
              <a:cs typeface="Verlag Light"/>
            </a:endParaRPr>
          </a:p>
        </p:txBody>
      </p:sp>
      <p:grpSp>
        <p:nvGrpSpPr>
          <p:cNvPr id="20" name="Group 19"/>
          <p:cNvGrpSpPr>
            <a:grpSpLocks noChangeAspect="1"/>
          </p:cNvGrpSpPr>
          <p:nvPr/>
        </p:nvGrpSpPr>
        <p:grpSpPr>
          <a:xfrm>
            <a:off x="5392949" y="1176165"/>
            <a:ext cx="3134346" cy="3176970"/>
            <a:chOff x="395774" y="3023432"/>
            <a:chExt cx="5486400" cy="5561007"/>
          </a:xfrm>
          <a:effectLst>
            <a:outerShdw blurRad="50800" dist="38100" dir="2700000" sx="101000" sy="101000" algn="tl" rotWithShape="0">
              <a:prstClr val="black">
                <a:alpha val="40000"/>
              </a:prstClr>
            </a:outerShdw>
          </a:effectLst>
        </p:grpSpPr>
        <p:sp>
          <p:nvSpPr>
            <p:cNvPr id="21" name="Oval 20"/>
            <p:cNvSpPr>
              <a:spLocks noChangeAspect="1"/>
            </p:cNvSpPr>
            <p:nvPr/>
          </p:nvSpPr>
          <p:spPr>
            <a:xfrm>
              <a:off x="395774" y="3098039"/>
              <a:ext cx="5486400" cy="5486400"/>
            </a:xfrm>
            <a:prstGeom prst="ellipse">
              <a:avLst/>
            </a:prstGeom>
            <a:solidFill>
              <a:srgbClr val="FFFF99"/>
            </a:solidFill>
            <a:ln>
              <a:noFill/>
            </a:ln>
            <a:scene3d>
              <a:camera prst="orthographicFront"/>
              <a:lightRig rig="threePt" dir="t"/>
            </a:scene3d>
            <a:sp3d>
              <a:bevelT w="127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Light" pitchFamily="34" charset="0"/>
                <a:cs typeface="Verlag Light"/>
              </a:endParaRPr>
            </a:p>
          </p:txBody>
        </p:sp>
        <p:sp>
          <p:nvSpPr>
            <p:cNvPr id="22" name="TextBox 21"/>
            <p:cNvSpPr txBox="1"/>
            <p:nvPr/>
          </p:nvSpPr>
          <p:spPr>
            <a:xfrm>
              <a:off x="2713898" y="3023432"/>
              <a:ext cx="816298" cy="646483"/>
            </a:xfrm>
            <a:prstGeom prst="rect">
              <a:avLst/>
            </a:prstGeom>
            <a:noFill/>
            <a:scene3d>
              <a:camera prst="orthographicFront"/>
              <a:lightRig rig="threePt" dir="t"/>
            </a:scene3d>
            <a:sp3d>
              <a:bevelT w="127000"/>
            </a:sp3d>
          </p:spPr>
          <p:txBody>
            <a:bodyPr wrap="none" rtlCol="0">
              <a:spAutoFit/>
            </a:bodyPr>
            <a:lstStyle/>
            <a:p>
              <a:r>
                <a:rPr lang="en-US" dirty="0" smtClean="0">
                  <a:latin typeface="Calibri Light" pitchFamily="34" charset="0"/>
                  <a:cs typeface="Verlag Light"/>
                </a:rPr>
                <a:t>Fat</a:t>
              </a:r>
              <a:endParaRPr lang="en-US" dirty="0">
                <a:latin typeface="Calibri Light" pitchFamily="34" charset="0"/>
                <a:cs typeface="Verlag Light"/>
              </a:endParaRPr>
            </a:p>
          </p:txBody>
        </p:sp>
      </p:grpSp>
      <p:sp>
        <p:nvSpPr>
          <p:cNvPr id="23" name="Oval 22"/>
          <p:cNvSpPr>
            <a:spLocks noChangeAspect="1"/>
          </p:cNvSpPr>
          <p:nvPr/>
        </p:nvSpPr>
        <p:spPr>
          <a:xfrm>
            <a:off x="5760537" y="1595406"/>
            <a:ext cx="2399170" cy="2399170"/>
          </a:xfrm>
          <a:prstGeom prst="ellipse">
            <a:avLst/>
          </a:prstGeom>
          <a:solidFill>
            <a:srgbClr val="F47008">
              <a:alpha val="74000"/>
            </a:srgbClr>
          </a:solidFill>
          <a:ln>
            <a:noFill/>
          </a:ln>
          <a:scene3d>
            <a:camera prst="orthographicFront">
              <a:rot lat="0" lon="0" rev="10800000"/>
            </a:camera>
            <a:lightRig rig="threePt" dir="t"/>
          </a:scene3d>
          <a:sp3d>
            <a:bevelT/>
          </a:sp3d>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p>
        </p:txBody>
      </p:sp>
      <p:sp>
        <p:nvSpPr>
          <p:cNvPr id="24" name="Oval 23"/>
          <p:cNvSpPr>
            <a:spLocks noChangeAspect="1"/>
          </p:cNvSpPr>
          <p:nvPr/>
        </p:nvSpPr>
        <p:spPr>
          <a:xfrm>
            <a:off x="5995708" y="1830577"/>
            <a:ext cx="1928828" cy="1928828"/>
          </a:xfrm>
          <a:prstGeom prst="ellipse">
            <a:avLst/>
          </a:prstGeom>
          <a:solidFill>
            <a:srgbClr val="B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p>
        </p:txBody>
      </p:sp>
      <p:sp>
        <p:nvSpPr>
          <p:cNvPr id="25" name="TextBox 24"/>
          <p:cNvSpPr txBox="1"/>
          <p:nvPr/>
        </p:nvSpPr>
        <p:spPr>
          <a:xfrm>
            <a:off x="6600434" y="1925189"/>
            <a:ext cx="1015508" cy="346313"/>
          </a:xfrm>
          <a:prstGeom prst="rect">
            <a:avLst/>
          </a:prstGeom>
          <a:noFill/>
          <a:scene3d>
            <a:camera prst="orthographicFront"/>
            <a:lightRig rig="threePt" dir="t"/>
          </a:scene3d>
          <a:sp3d/>
        </p:spPr>
        <p:txBody>
          <a:bodyPr wrap="square" lIns="68644" tIns="34322" rIns="68644" bIns="34322" rtlCol="0">
            <a:spAutoFit/>
          </a:bodyPr>
          <a:lstStyle/>
          <a:p>
            <a:r>
              <a:rPr lang="en-US" dirty="0" smtClean="0">
                <a:solidFill>
                  <a:schemeClr val="bg1"/>
                </a:solidFill>
                <a:latin typeface="Verlag Light"/>
                <a:cs typeface="Verlag Light"/>
              </a:rPr>
              <a:t>Muscle</a:t>
            </a:r>
            <a:endParaRPr lang="en-US" dirty="0">
              <a:solidFill>
                <a:schemeClr val="bg1"/>
              </a:solidFill>
              <a:latin typeface="Verlag Light"/>
              <a:cs typeface="Verlag Light"/>
            </a:endParaRPr>
          </a:p>
        </p:txBody>
      </p:sp>
      <p:sp>
        <p:nvSpPr>
          <p:cNvPr id="26" name="TextBox 25"/>
          <p:cNvSpPr txBox="1"/>
          <p:nvPr/>
        </p:nvSpPr>
        <p:spPr>
          <a:xfrm>
            <a:off x="1673611" y="3042520"/>
            <a:ext cx="1609083" cy="346313"/>
          </a:xfrm>
          <a:prstGeom prst="rect">
            <a:avLst/>
          </a:prstGeom>
          <a:noFill/>
        </p:spPr>
        <p:txBody>
          <a:bodyPr wrap="square" lIns="68644" tIns="34322" rIns="68644" bIns="34322" rtlCol="0">
            <a:spAutoFit/>
          </a:bodyPr>
          <a:lstStyle/>
          <a:p>
            <a:pPr algn="ctr"/>
            <a:r>
              <a:rPr lang="en-US" dirty="0">
                <a:solidFill>
                  <a:schemeClr val="bg1"/>
                </a:solidFill>
                <a:latin typeface="Calibri Light" pitchFamily="34" charset="0"/>
                <a:cs typeface="Verlag Light"/>
              </a:rPr>
              <a:t>Metabolic Burn</a:t>
            </a:r>
          </a:p>
        </p:txBody>
      </p:sp>
      <p:sp>
        <p:nvSpPr>
          <p:cNvPr id="27" name="TextBox 26"/>
          <p:cNvSpPr txBox="1"/>
          <p:nvPr/>
        </p:nvSpPr>
        <p:spPr>
          <a:xfrm>
            <a:off x="6213367" y="2135162"/>
            <a:ext cx="1588655" cy="346313"/>
          </a:xfrm>
          <a:prstGeom prst="rect">
            <a:avLst/>
          </a:prstGeom>
          <a:noFill/>
        </p:spPr>
        <p:txBody>
          <a:bodyPr wrap="square" lIns="68644" tIns="34322" rIns="68644" bIns="34322" rtlCol="0">
            <a:spAutoFit/>
          </a:bodyPr>
          <a:lstStyle/>
          <a:p>
            <a:pPr algn="ctr"/>
            <a:r>
              <a:rPr lang="en-US" dirty="0">
                <a:solidFill>
                  <a:schemeClr val="bg1"/>
                </a:solidFill>
                <a:latin typeface="Calibri Light" pitchFamily="34" charset="0"/>
                <a:cs typeface="Verlag Light"/>
              </a:rPr>
              <a:t>Metabolic Burn</a:t>
            </a:r>
          </a:p>
        </p:txBody>
      </p:sp>
      <p:sp>
        <p:nvSpPr>
          <p:cNvPr id="28" name="Up Arrow 27"/>
          <p:cNvSpPr/>
          <p:nvPr/>
        </p:nvSpPr>
        <p:spPr>
          <a:xfrm>
            <a:off x="6680270" y="2775599"/>
            <a:ext cx="459846" cy="861309"/>
          </a:xfrm>
          <a:prstGeom prst="up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p>
        </p:txBody>
      </p:sp>
      <p:sp>
        <p:nvSpPr>
          <p:cNvPr id="29" name="Up Arrow 28"/>
          <p:cNvSpPr/>
          <p:nvPr/>
        </p:nvSpPr>
        <p:spPr>
          <a:xfrm rot="10800000">
            <a:off x="2166862" y="2389600"/>
            <a:ext cx="421304" cy="771998"/>
          </a:xfrm>
          <a:prstGeom prst="up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8644" tIns="34322" rIns="68644" bIns="34322" rtlCol="0" anchor="ctr"/>
          <a:lstStyle/>
          <a:p>
            <a:pPr algn="ctr"/>
            <a:endParaRPr lang="en-US"/>
          </a:p>
        </p:txBody>
      </p:sp>
    </p:spTree>
    <p:extLst>
      <p:ext uri="{BB962C8B-B14F-4D97-AF65-F5344CB8AC3E}">
        <p14:creationId xmlns:p14="http://schemas.microsoft.com/office/powerpoint/2010/main" val="31817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75000" y="75000"/>
                                    </p:animScale>
                                  </p:childTnLst>
                                </p:cTn>
                              </p:par>
                              <p:par>
                                <p:cTn id="7" presetID="6" presetClass="emph" presetSubtype="0" fill="hold" grpId="0" nodeType="withEffect">
                                  <p:stCondLst>
                                    <p:cond delay="0"/>
                                  </p:stCondLst>
                                  <p:childTnLst>
                                    <p:animScale>
                                      <p:cBhvr>
                                        <p:cTn id="8" dur="2000" fill="hold"/>
                                        <p:tgtEl>
                                          <p:spTgt spid="17"/>
                                        </p:tgtEl>
                                      </p:cBhvr>
                                      <p:by x="80000" y="80000"/>
                                    </p:animScale>
                                  </p:childTnLst>
                                </p:cTn>
                              </p:par>
                              <p:par>
                                <p:cTn id="9" presetID="6" presetClass="emph" presetSubtype="0" fill="hold" grpId="0" nodeType="withEffect">
                                  <p:stCondLst>
                                    <p:cond delay="0"/>
                                  </p:stCondLst>
                                  <p:childTnLst>
                                    <p:animScale>
                                      <p:cBhvr>
                                        <p:cTn id="10" dur="2000" fill="hold"/>
                                        <p:tgtEl>
                                          <p:spTgt spid="18"/>
                                        </p:tgtEl>
                                      </p:cBhvr>
                                      <p:by x="80000" y="80000"/>
                                    </p:animScale>
                                  </p:childTnLst>
                                </p:cTn>
                              </p:par>
                              <p:par>
                                <p:cTn id="11" presetID="42" presetClass="path" presetSubtype="0" accel="50000" decel="50000" fill="hold" grpId="0" nodeType="withEffect">
                                  <p:stCondLst>
                                    <p:cond delay="0"/>
                                  </p:stCondLst>
                                  <p:childTnLst>
                                    <p:animMotion origin="layout" path="M -4.11788E-6 -2.72474E-6 L -4.11788E-6 0.03148 " pathEditMode="relative" rAng="0" ptsTypes="AA">
                                      <p:cBhvr>
                                        <p:cTn id="12" dur="2000" fill="hold"/>
                                        <p:tgtEl>
                                          <p:spTgt spid="19"/>
                                        </p:tgtEl>
                                        <p:attrNameLst>
                                          <p:attrName>ppt_x</p:attrName>
                                          <p:attrName>ppt_y</p:attrName>
                                        </p:attrNameLst>
                                      </p:cBhvr>
                                      <p:rCtr x="0" y="1565"/>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0"/>
                                        </p:tgtEl>
                                      </p:cBhvr>
                                      <p:by x="85000" y="85000"/>
                                    </p:animScale>
                                  </p:childTnLst>
                                </p:cTn>
                              </p:par>
                              <p:par>
                                <p:cTn id="17" presetID="6" presetClass="emph" presetSubtype="0" fill="hold" grpId="0" nodeType="withEffect">
                                  <p:stCondLst>
                                    <p:cond delay="0"/>
                                  </p:stCondLst>
                                  <p:childTnLst>
                                    <p:animScale>
                                      <p:cBhvr>
                                        <p:cTn id="18" dur="2000" fill="hold"/>
                                        <p:tgtEl>
                                          <p:spTgt spid="23"/>
                                        </p:tgtEl>
                                      </p:cBhvr>
                                      <p:by x="98000" y="98000"/>
                                    </p:animScale>
                                  </p:childTnLst>
                                </p:cTn>
                              </p:par>
                              <p:par>
                                <p:cTn id="19" presetID="6" presetClass="emph" presetSubtype="0" fill="hold" grpId="0" nodeType="withEffect">
                                  <p:stCondLst>
                                    <p:cond delay="0"/>
                                  </p:stCondLst>
                                  <p:childTnLst>
                                    <p:animScale>
                                      <p:cBhvr>
                                        <p:cTn id="20" dur="2000" fill="hold"/>
                                        <p:tgtEl>
                                          <p:spTgt spid="24"/>
                                        </p:tgtEl>
                                      </p:cBhvr>
                                      <p:by x="105000" y="105000"/>
                                    </p:animScale>
                                  </p:childTnLst>
                                </p:cTn>
                              </p:par>
                              <p:par>
                                <p:cTn id="21" presetID="6" presetClass="emph" presetSubtype="0" fill="hold" grpId="0" nodeType="withEffect">
                                  <p:stCondLst>
                                    <p:cond delay="0"/>
                                  </p:stCondLst>
                                  <p:childTnLst>
                                    <p:animScale>
                                      <p:cBhvr>
                                        <p:cTn id="22" dur="2000" fill="hold"/>
                                        <p:tgtEl>
                                          <p:spTgt spid="2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xit" presetSubtype="0" fill="hold" grpId="1"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xit" presetSubtype="0" fill="hold" grpId="1"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19" grpId="1"/>
      <p:bldP spid="23" grpId="0" animBg="1"/>
      <p:bldP spid="24" grpId="0" animBg="1"/>
      <p:bldP spid="25" grpId="0"/>
      <p:bldP spid="25" grpId="1"/>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8163787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3457" y="0"/>
            <a:ext cx="3111056" cy="4664251"/>
          </a:xfrm>
          <a:prstGeom prst="rect">
            <a:avLst/>
          </a:prstGeom>
        </p:spPr>
      </p:pic>
      <p:sp>
        <p:nvSpPr>
          <p:cNvPr id="8" name="TextBox 7"/>
          <p:cNvSpPr txBox="1"/>
          <p:nvPr/>
        </p:nvSpPr>
        <p:spPr>
          <a:xfrm>
            <a:off x="-1046680" y="455810"/>
            <a:ext cx="8001000" cy="2862322"/>
          </a:xfrm>
          <a:prstGeom prst="rect">
            <a:avLst/>
          </a:prstGeom>
          <a:noFill/>
        </p:spPr>
        <p:txBody>
          <a:bodyPr wrap="square" rtlCol="0">
            <a:spAutoFit/>
          </a:bodyPr>
          <a:lstStyle/>
          <a:p>
            <a:pPr algn="ctr"/>
            <a:r>
              <a:rPr lang="en-US" sz="6000" dirty="0" smtClean="0">
                <a:solidFill>
                  <a:srgbClr val="919195"/>
                </a:solidFill>
                <a:latin typeface="Calibri Light" pitchFamily="34" charset="0"/>
                <a:cs typeface="Arial"/>
              </a:rPr>
              <a:t>MUSCLE = </a:t>
            </a:r>
          </a:p>
          <a:p>
            <a:pPr algn="ctr"/>
            <a:r>
              <a:rPr lang="en-US" sz="6000" dirty="0" smtClean="0">
                <a:solidFill>
                  <a:srgbClr val="F68A33"/>
                </a:solidFill>
                <a:latin typeface="Calibri Light" pitchFamily="34" charset="0"/>
                <a:cs typeface="Arial"/>
              </a:rPr>
              <a:t>A LEAN, TONED, </a:t>
            </a:r>
          </a:p>
          <a:p>
            <a:pPr algn="ctr"/>
            <a:r>
              <a:rPr lang="en-US" sz="6000" dirty="0" smtClean="0">
                <a:solidFill>
                  <a:srgbClr val="F68A33"/>
                </a:solidFill>
                <a:latin typeface="Calibri Light" pitchFamily="34" charset="0"/>
                <a:cs typeface="Arial"/>
              </a:rPr>
              <a:t>HEALTHIER YOU </a:t>
            </a:r>
            <a:endParaRPr lang="en-US" sz="6000" dirty="0">
              <a:solidFill>
                <a:srgbClr val="F68A33"/>
              </a:solidFill>
              <a:latin typeface="Calibri Light" pitchFamily="34" charset="0"/>
              <a:cs typeface="Arial"/>
            </a:endParaRPr>
          </a:p>
        </p:txBody>
      </p:sp>
    </p:spTree>
    <p:extLst>
      <p:ext uri="{BB962C8B-B14F-4D97-AF65-F5344CB8AC3E}">
        <p14:creationId xmlns:p14="http://schemas.microsoft.com/office/powerpoint/2010/main" val="262208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4686"/>
            <a:ext cx="9144000" cy="1077218"/>
          </a:xfrm>
          <a:prstGeom prst="rect">
            <a:avLst/>
          </a:prstGeom>
          <a:noFill/>
        </p:spPr>
        <p:txBody>
          <a:bodyPr wrap="square" rtlCol="0">
            <a:spAutoFit/>
          </a:bodyPr>
          <a:lstStyle/>
          <a:p>
            <a:pPr algn="ctr"/>
            <a:r>
              <a:rPr lang="en-US" sz="3600" dirty="0" smtClean="0">
                <a:solidFill>
                  <a:schemeClr val="bg1">
                    <a:lumMod val="50000"/>
                  </a:schemeClr>
                </a:solidFill>
                <a:latin typeface="Calibri Light" pitchFamily="34" charset="0"/>
                <a:cs typeface="Verlag Light"/>
              </a:rPr>
              <a:t>Leveraging Gene Expression Science</a:t>
            </a:r>
          </a:p>
          <a:p>
            <a:pPr algn="ctr"/>
            <a:r>
              <a:rPr lang="en-US" sz="2800" dirty="0" smtClean="0">
                <a:solidFill>
                  <a:schemeClr val="bg1">
                    <a:lumMod val="50000"/>
                  </a:schemeClr>
                </a:solidFill>
                <a:latin typeface="Calibri Light" pitchFamily="34" charset="0"/>
                <a:cs typeface="Verlag Light"/>
              </a:rPr>
              <a:t>To unify body and mind in powerful partnership</a:t>
            </a:r>
            <a:endParaRPr lang="en-US" sz="2800" dirty="0">
              <a:solidFill>
                <a:schemeClr val="bg1">
                  <a:lumMod val="50000"/>
                </a:schemeClr>
              </a:solidFill>
              <a:latin typeface="Calibri Light" pitchFamily="34" charset="0"/>
              <a:cs typeface="Verlag Light"/>
            </a:endParaRPr>
          </a:p>
        </p:txBody>
      </p:sp>
      <p:sp>
        <p:nvSpPr>
          <p:cNvPr id="15" name="Rectangle 14"/>
          <p:cNvSpPr/>
          <p:nvPr/>
        </p:nvSpPr>
        <p:spPr>
          <a:xfrm>
            <a:off x="726083" y="1176073"/>
            <a:ext cx="1647631" cy="400110"/>
          </a:xfrm>
          <a:prstGeom prst="rect">
            <a:avLst/>
          </a:prstGeom>
        </p:spPr>
        <p:txBody>
          <a:bodyPr wrap="none">
            <a:spAutoFit/>
          </a:bodyPr>
          <a:lstStyle/>
          <a:p>
            <a:r>
              <a:rPr lang="en-US" sz="2000" dirty="0" smtClean="0">
                <a:solidFill>
                  <a:srgbClr val="F68A33"/>
                </a:solidFill>
                <a:latin typeface="Calibri Light" pitchFamily="34" charset="0"/>
                <a:cs typeface="Verlag Light"/>
              </a:rPr>
              <a:t>MIND &amp; BODY</a:t>
            </a:r>
            <a:endParaRPr lang="en-US" sz="2000" dirty="0">
              <a:solidFill>
                <a:srgbClr val="F68A33"/>
              </a:solidFill>
              <a:latin typeface="Calibri Light" pitchFamily="34" charset="0"/>
              <a:cs typeface="Verlag Light"/>
            </a:endParaRPr>
          </a:p>
        </p:txBody>
      </p:sp>
      <p:sp>
        <p:nvSpPr>
          <p:cNvPr id="16" name="Rectangle 15"/>
          <p:cNvSpPr/>
          <p:nvPr/>
        </p:nvSpPr>
        <p:spPr>
          <a:xfrm>
            <a:off x="3297341" y="1185387"/>
            <a:ext cx="782587" cy="400110"/>
          </a:xfrm>
          <a:prstGeom prst="rect">
            <a:avLst/>
          </a:prstGeom>
        </p:spPr>
        <p:txBody>
          <a:bodyPr wrap="none">
            <a:spAutoFit/>
          </a:bodyPr>
          <a:lstStyle/>
          <a:p>
            <a:r>
              <a:rPr lang="en-US" sz="2000" dirty="0" smtClean="0">
                <a:solidFill>
                  <a:srgbClr val="F68A33"/>
                </a:solidFill>
                <a:latin typeface="Calibri Light" pitchFamily="34" charset="0"/>
                <a:cs typeface="Verlag Light"/>
              </a:rPr>
              <a:t>MIND</a:t>
            </a:r>
            <a:endParaRPr lang="en-US" sz="2000" dirty="0">
              <a:solidFill>
                <a:srgbClr val="F68A33"/>
              </a:solidFill>
              <a:latin typeface="Calibri Light" pitchFamily="34" charset="0"/>
              <a:cs typeface="Verlag Light"/>
            </a:endParaRPr>
          </a:p>
        </p:txBody>
      </p:sp>
      <p:sp>
        <p:nvSpPr>
          <p:cNvPr id="17" name="Rectangle 16"/>
          <p:cNvSpPr/>
          <p:nvPr/>
        </p:nvSpPr>
        <p:spPr>
          <a:xfrm>
            <a:off x="6177343" y="1185387"/>
            <a:ext cx="762773" cy="400110"/>
          </a:xfrm>
          <a:prstGeom prst="rect">
            <a:avLst/>
          </a:prstGeom>
        </p:spPr>
        <p:txBody>
          <a:bodyPr wrap="none">
            <a:spAutoFit/>
          </a:bodyPr>
          <a:lstStyle/>
          <a:p>
            <a:r>
              <a:rPr lang="en-US" sz="2000" dirty="0" smtClean="0">
                <a:solidFill>
                  <a:srgbClr val="F68A33"/>
                </a:solidFill>
                <a:latin typeface="Calibri Light" pitchFamily="34" charset="0"/>
                <a:cs typeface="Verlag Light"/>
              </a:rPr>
              <a:t>BODY</a:t>
            </a:r>
            <a:endParaRPr lang="en-US" sz="2000" dirty="0">
              <a:solidFill>
                <a:srgbClr val="F68A33"/>
              </a:solidFill>
              <a:latin typeface="Calibri Light" pitchFamily="34" charset="0"/>
              <a:cs typeface="Verlag Light"/>
            </a:endParaRPr>
          </a:p>
        </p:txBody>
      </p:sp>
      <p:sp>
        <p:nvSpPr>
          <p:cNvPr id="5" name="Right Brace 4"/>
          <p:cNvSpPr/>
          <p:nvPr/>
        </p:nvSpPr>
        <p:spPr>
          <a:xfrm rot="16200000">
            <a:off x="1467957" y="843624"/>
            <a:ext cx="287241" cy="17709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rot="16200000">
            <a:off x="3582313" y="941548"/>
            <a:ext cx="268749" cy="156992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ight Brace 22"/>
          <p:cNvSpPr/>
          <p:nvPr/>
        </p:nvSpPr>
        <p:spPr>
          <a:xfrm rot="16200000">
            <a:off x="6483957" y="-133466"/>
            <a:ext cx="268744" cy="37223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descr="C:\Users\andavis\Desktop\Product Images\RM13000049.Sil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75214" y="1777041"/>
            <a:ext cx="1914866" cy="28587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davis\Desktop\Product Images\RM13000038.Sil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54945" y="2498672"/>
            <a:ext cx="1439942" cy="2137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davis\Desktop\Product Images\RM13000032.Sil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3998" y="2456141"/>
            <a:ext cx="1935160" cy="21584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avis\Desktop\Product Images\RM13000036.Silo.Complex.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034355" y="2700689"/>
            <a:ext cx="1467294" cy="19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35396" y="1339682"/>
            <a:ext cx="2485056" cy="2483140"/>
          </a:xfrm>
          <a:prstGeom prst="ellipse">
            <a:avLst/>
          </a:prstGeom>
          <a:noFill/>
          <a:ln w="127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279693" y="1339682"/>
            <a:ext cx="2485056" cy="2483140"/>
          </a:xfrm>
          <a:prstGeom prst="ellipse">
            <a:avLst/>
          </a:prstGeom>
          <a:noFill/>
          <a:ln w="12700" cmpd="sng">
            <a:solidFill>
              <a:srgbClr val="008A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524468" y="1339682"/>
            <a:ext cx="2485056" cy="2483140"/>
          </a:xfrm>
          <a:prstGeom prst="ellipse">
            <a:avLst/>
          </a:prstGeom>
          <a:no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Content Placeholder 3"/>
          <p:cNvSpPr txBox="1">
            <a:spLocks/>
          </p:cNvSpPr>
          <p:nvPr/>
        </p:nvSpPr>
        <p:spPr>
          <a:xfrm>
            <a:off x="3592813" y="2137242"/>
            <a:ext cx="1882174" cy="88802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bg1">
                    <a:lumMod val="50000"/>
                  </a:schemeClr>
                </a:solidFill>
                <a:latin typeface="Calibri Light" pitchFamily="34" charset="0"/>
              </a:rPr>
              <a:t>Simple Eating Plan</a:t>
            </a:r>
          </a:p>
        </p:txBody>
      </p:sp>
      <p:sp>
        <p:nvSpPr>
          <p:cNvPr id="23" name="Content Placeholder 2"/>
          <p:cNvSpPr>
            <a:spLocks noGrp="1"/>
          </p:cNvSpPr>
          <p:nvPr>
            <p:ph idx="1"/>
          </p:nvPr>
        </p:nvSpPr>
        <p:spPr>
          <a:xfrm>
            <a:off x="304800" y="-14856"/>
            <a:ext cx="8763000" cy="1241125"/>
          </a:xfrm>
        </p:spPr>
        <p:txBody>
          <a:bodyPr>
            <a:noAutofit/>
          </a:bodyPr>
          <a:lstStyle/>
          <a:p>
            <a:pPr marL="4763" indent="-4763">
              <a:buNone/>
            </a:pPr>
            <a:r>
              <a:rPr lang="en-US" sz="3200" dirty="0" smtClean="0">
                <a:solidFill>
                  <a:schemeClr val="bg1">
                    <a:lumMod val="50000"/>
                  </a:schemeClr>
                </a:solidFill>
                <a:latin typeface="Calibri Light" pitchFamily="34" charset="0"/>
                <a:cs typeface="Arial" pitchFamily="34" charset="0"/>
              </a:rPr>
              <a:t>AGELOC</a:t>
            </a:r>
            <a:r>
              <a:rPr lang="en-US" sz="3200" baseline="30000" dirty="0" smtClean="0">
                <a:solidFill>
                  <a:schemeClr val="bg1">
                    <a:lumMod val="50000"/>
                  </a:schemeClr>
                </a:solidFill>
                <a:latin typeface="Calibri Light" pitchFamily="34" charset="0"/>
                <a:cs typeface="Arial" pitchFamily="34" charset="0"/>
              </a:rPr>
              <a:t>®</a:t>
            </a:r>
            <a:r>
              <a:rPr lang="en-US" sz="3200" dirty="0" smtClean="0">
                <a:solidFill>
                  <a:schemeClr val="bg1">
                    <a:lumMod val="50000"/>
                  </a:schemeClr>
                </a:solidFill>
                <a:latin typeface="Calibri Light" pitchFamily="34" charset="0"/>
                <a:cs typeface="Arial" pitchFamily="34" charset="0"/>
              </a:rPr>
              <a:t> </a:t>
            </a:r>
            <a:r>
              <a:rPr lang="en-US" sz="3200" dirty="0" smtClean="0">
                <a:solidFill>
                  <a:srgbClr val="F68A33"/>
                </a:solidFill>
                <a:latin typeface="Calibri Light" pitchFamily="34" charset="0"/>
                <a:cs typeface="Arial" pitchFamily="34" charset="0"/>
              </a:rPr>
              <a:t>TR90</a:t>
            </a:r>
            <a:r>
              <a:rPr lang="en-US" sz="3200" baseline="30000" dirty="0" smtClean="0">
                <a:solidFill>
                  <a:srgbClr val="F68A33"/>
                </a:solidFill>
                <a:latin typeface="Calibri Light" pitchFamily="34" charset="0"/>
                <a:cs typeface="Arial" pitchFamily="34" charset="0"/>
              </a:rPr>
              <a:t>™</a:t>
            </a:r>
          </a:p>
          <a:p>
            <a:pPr marL="4763" indent="-4763">
              <a:buNone/>
            </a:pPr>
            <a:r>
              <a:rPr lang="en-US" sz="3200" dirty="0" smtClean="0">
                <a:solidFill>
                  <a:schemeClr val="bg1">
                    <a:lumMod val="50000"/>
                  </a:schemeClr>
                </a:solidFill>
                <a:latin typeface="Calibri Light" pitchFamily="34" charset="0"/>
                <a:cs typeface="Arial" pitchFamily="34" charset="0"/>
              </a:rPr>
              <a:t>Weight </a:t>
            </a:r>
            <a:r>
              <a:rPr lang="en-US" sz="3200" dirty="0">
                <a:solidFill>
                  <a:schemeClr val="bg1">
                    <a:lumMod val="50000"/>
                  </a:schemeClr>
                </a:solidFill>
                <a:latin typeface="Calibri Light" pitchFamily="34" charset="0"/>
                <a:cs typeface="Arial" pitchFamily="34" charset="0"/>
              </a:rPr>
              <a:t>Management and Body </a:t>
            </a:r>
            <a:r>
              <a:rPr lang="en-US" sz="3200" dirty="0" smtClean="0">
                <a:solidFill>
                  <a:schemeClr val="bg1">
                    <a:lumMod val="50000"/>
                  </a:schemeClr>
                </a:solidFill>
                <a:latin typeface="Calibri Light" pitchFamily="34" charset="0"/>
                <a:cs typeface="Arial" pitchFamily="34" charset="0"/>
              </a:rPr>
              <a:t>Shaping System</a:t>
            </a:r>
          </a:p>
        </p:txBody>
      </p:sp>
      <p:sp>
        <p:nvSpPr>
          <p:cNvPr id="24" name="TextBox 23"/>
          <p:cNvSpPr txBox="1"/>
          <p:nvPr/>
        </p:nvSpPr>
        <p:spPr>
          <a:xfrm>
            <a:off x="381000" y="3911070"/>
            <a:ext cx="8305800" cy="830997"/>
          </a:xfrm>
          <a:prstGeom prst="rect">
            <a:avLst/>
          </a:prstGeom>
          <a:noFill/>
        </p:spPr>
        <p:txBody>
          <a:bodyPr wrap="square" rtlCol="0">
            <a:spAutoFit/>
          </a:bodyPr>
          <a:lstStyle/>
          <a:p>
            <a:r>
              <a:rPr lang="en-US" sz="2400" dirty="0" smtClean="0">
                <a:solidFill>
                  <a:schemeClr val="bg1">
                    <a:lumMod val="50000"/>
                  </a:schemeClr>
                </a:solidFill>
                <a:latin typeface="Calibri Light" pitchFamily="34" charset="0"/>
                <a:cs typeface="Arial"/>
              </a:rPr>
              <a:t>An advanced weight management system that helps you look leaner and healthier in 90 days.</a:t>
            </a:r>
            <a:endParaRPr lang="en-US" sz="2400" dirty="0">
              <a:solidFill>
                <a:schemeClr val="bg1">
                  <a:lumMod val="50000"/>
                </a:schemeClr>
              </a:solidFill>
              <a:latin typeface="Calibri Light" pitchFamily="34" charset="0"/>
              <a:cs typeface="Arial"/>
            </a:endParaRPr>
          </a:p>
        </p:txBody>
      </p:sp>
      <p:sp>
        <p:nvSpPr>
          <p:cNvPr id="10" name="Content Placeholder 3"/>
          <p:cNvSpPr txBox="1">
            <a:spLocks/>
          </p:cNvSpPr>
          <p:nvPr/>
        </p:nvSpPr>
        <p:spPr>
          <a:xfrm>
            <a:off x="5892902" y="2137242"/>
            <a:ext cx="1882174" cy="88802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bg1">
                    <a:lumMod val="50000"/>
                  </a:schemeClr>
                </a:solidFill>
                <a:latin typeface="Calibri Light" pitchFamily="34" charset="0"/>
              </a:rPr>
              <a:t>Active Lifestyle</a:t>
            </a:r>
          </a:p>
        </p:txBody>
      </p:sp>
      <p:sp>
        <p:nvSpPr>
          <p:cNvPr id="11" name="Content Placeholder 3"/>
          <p:cNvSpPr txBox="1">
            <a:spLocks/>
          </p:cNvSpPr>
          <p:nvPr/>
        </p:nvSpPr>
        <p:spPr>
          <a:xfrm>
            <a:off x="1278177" y="2143000"/>
            <a:ext cx="1882174" cy="88802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bg1">
                    <a:lumMod val="50000"/>
                  </a:schemeClr>
                </a:solidFill>
                <a:latin typeface="Calibri Light" pitchFamily="34" charset="0"/>
              </a:rPr>
              <a:t>Advanced Products</a:t>
            </a:r>
          </a:p>
        </p:txBody>
      </p:sp>
    </p:spTree>
    <p:extLst>
      <p:ext uri="{BB962C8B-B14F-4D97-AF65-F5344CB8AC3E}">
        <p14:creationId xmlns:p14="http://schemas.microsoft.com/office/powerpoint/2010/main" val="15847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07463"/>
            <a:ext cx="9144000" cy="3276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solidFill>
                  <a:schemeClr val="bg1">
                    <a:lumMod val="50000"/>
                  </a:schemeClr>
                </a:solidFill>
                <a:latin typeface="Calibri Light" pitchFamily="34" charset="0"/>
                <a:cs typeface="Verlag Light"/>
              </a:rPr>
              <a:t/>
            </a:r>
            <a:br>
              <a:rPr lang="en-US" sz="3800" dirty="0" smtClean="0">
                <a:solidFill>
                  <a:schemeClr val="bg1">
                    <a:lumMod val="50000"/>
                  </a:schemeClr>
                </a:solidFill>
                <a:latin typeface="Calibri Light" pitchFamily="34" charset="0"/>
                <a:cs typeface="Verlag Light"/>
              </a:rPr>
            </a:br>
            <a:r>
              <a:rPr lang="en-US" sz="4000" dirty="0" smtClean="0">
                <a:solidFill>
                  <a:schemeClr val="bg1">
                    <a:lumMod val="50000"/>
                  </a:schemeClr>
                </a:solidFill>
                <a:latin typeface="Calibri Light" pitchFamily="34" charset="0"/>
                <a:cs typeface="Verlag Light"/>
              </a:rPr>
              <a:t>HOW DO YOU WANT TO LOOK</a:t>
            </a:r>
            <a:r>
              <a:rPr lang="en-US" sz="4000" dirty="0">
                <a:solidFill>
                  <a:schemeClr val="bg1">
                    <a:lumMod val="50000"/>
                  </a:schemeClr>
                </a:solidFill>
                <a:latin typeface="Calibri Light" pitchFamily="34" charset="0"/>
                <a:cs typeface="Verlag Light"/>
              </a:rPr>
              <a:t> </a:t>
            </a:r>
            <a:r>
              <a:rPr lang="en-US" sz="4000" dirty="0" smtClean="0">
                <a:solidFill>
                  <a:schemeClr val="bg1">
                    <a:lumMod val="50000"/>
                  </a:schemeClr>
                </a:solidFill>
                <a:latin typeface="Calibri Light" pitchFamily="34" charset="0"/>
                <a:cs typeface="Verlag Light"/>
              </a:rPr>
              <a:t>AND FEEL?</a:t>
            </a:r>
          </a:p>
          <a:p>
            <a:r>
              <a:rPr lang="en-US" sz="3600" dirty="0" smtClean="0">
                <a:solidFill>
                  <a:schemeClr val="bg1">
                    <a:lumMod val="50000"/>
                  </a:schemeClr>
                </a:solidFill>
                <a:latin typeface="Calibri Light" pitchFamily="34" charset="0"/>
                <a:cs typeface="Verlag Light"/>
              </a:rPr>
              <a:t/>
            </a:r>
            <a:br>
              <a:rPr lang="en-US" sz="3600" dirty="0" smtClean="0">
                <a:solidFill>
                  <a:schemeClr val="bg1">
                    <a:lumMod val="50000"/>
                  </a:schemeClr>
                </a:solidFill>
                <a:latin typeface="Calibri Light" pitchFamily="34" charset="0"/>
                <a:cs typeface="Verlag Light"/>
              </a:rPr>
            </a:br>
            <a:r>
              <a:rPr lang="en-US" sz="5000" dirty="0" smtClean="0">
                <a:solidFill>
                  <a:srgbClr val="F68A33"/>
                </a:solidFill>
                <a:latin typeface="Calibri Light" pitchFamily="34" charset="0"/>
                <a:cs typeface="Verlag Light"/>
              </a:rPr>
              <a:t>WHAT IS STOPPING YOU</a:t>
            </a:r>
            <a:r>
              <a:rPr lang="en-US" sz="5000" dirty="0" smtClean="0">
                <a:solidFill>
                  <a:schemeClr val="bg1">
                    <a:lumMod val="50000"/>
                  </a:schemeClr>
                </a:solidFill>
                <a:latin typeface="Calibri Light" pitchFamily="34" charset="0"/>
                <a:cs typeface="Verlag Light"/>
              </a:rPr>
              <a:t>?</a:t>
            </a:r>
            <a:br>
              <a:rPr lang="en-US" sz="5000" dirty="0" smtClean="0">
                <a:solidFill>
                  <a:schemeClr val="bg1">
                    <a:lumMod val="50000"/>
                  </a:schemeClr>
                </a:solidFill>
                <a:latin typeface="Calibri Light" pitchFamily="34" charset="0"/>
                <a:cs typeface="Verlag Light"/>
              </a:rPr>
            </a:br>
            <a:endParaRPr lang="en-US" sz="5000" dirty="0">
              <a:solidFill>
                <a:schemeClr val="bg1">
                  <a:lumMod val="50000"/>
                </a:schemeClr>
              </a:solidFill>
              <a:latin typeface="Calibri Light" pitchFamily="34" charset="0"/>
              <a:cs typeface="Verlag Light"/>
            </a:endParaRPr>
          </a:p>
        </p:txBody>
      </p:sp>
    </p:spTree>
    <p:extLst>
      <p:ext uri="{BB962C8B-B14F-4D97-AF65-F5344CB8AC3E}">
        <p14:creationId xmlns:p14="http://schemas.microsoft.com/office/powerpoint/2010/main" val="29522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ndavis\Desktop\tr 90 familyshot2_Trim.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05786" y="940129"/>
            <a:ext cx="7049386" cy="33475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465" y="4287727"/>
            <a:ext cx="4321824" cy="369332"/>
          </a:xfrm>
          <a:prstGeom prst="rect">
            <a:avLst/>
          </a:prstGeom>
          <a:noFill/>
        </p:spPr>
        <p:txBody>
          <a:bodyPr wrap="square" rtlCol="0">
            <a:spAutoFit/>
          </a:bodyPr>
          <a:lstStyle/>
          <a:p>
            <a:r>
              <a:rPr lang="en-US" dirty="0" smtClean="0">
                <a:solidFill>
                  <a:schemeClr val="bg1">
                    <a:lumMod val="50000"/>
                  </a:schemeClr>
                </a:solidFill>
                <a:latin typeface="Calibri Light" pitchFamily="34" charset="0"/>
              </a:rPr>
              <a:t>* Limited GREENSHAKE option also available.</a:t>
            </a:r>
            <a:endParaRPr lang="en-US" dirty="0">
              <a:solidFill>
                <a:schemeClr val="bg1">
                  <a:lumMod val="50000"/>
                </a:schemeClr>
              </a:solidFill>
              <a:latin typeface="Calibri Light" pitchFamily="34" charset="0"/>
            </a:endParaRPr>
          </a:p>
        </p:txBody>
      </p:sp>
      <p:sp>
        <p:nvSpPr>
          <p:cNvPr id="4" name="TextBox 3"/>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bg1">
                    <a:lumMod val="50000"/>
                  </a:schemeClr>
                </a:solidFill>
                <a:latin typeface="Calibri Light" pitchFamily="34" charset="0"/>
                <a:cs typeface="Arial" pitchFamily="34" charset="0"/>
              </a:rPr>
              <a:t>AGELOC</a:t>
            </a:r>
            <a:r>
              <a:rPr lang="en-US" sz="4800" baseline="30000" dirty="0" smtClean="0">
                <a:solidFill>
                  <a:schemeClr val="bg1">
                    <a:lumMod val="50000"/>
                  </a:schemeClr>
                </a:solidFill>
                <a:latin typeface="Calibri Light" pitchFamily="34" charset="0"/>
                <a:cs typeface="Arial" pitchFamily="34" charset="0"/>
              </a:rPr>
              <a:t>® </a:t>
            </a:r>
            <a:r>
              <a:rPr lang="en-US" sz="4800" dirty="0" smtClean="0">
                <a:solidFill>
                  <a:srgbClr val="F68A33"/>
                </a:solidFill>
                <a:latin typeface="Calibri Light" pitchFamily="34" charset="0"/>
                <a:cs typeface="Arial" pitchFamily="34" charset="0"/>
              </a:rPr>
              <a:t>TR90</a:t>
            </a:r>
            <a:r>
              <a:rPr lang="en-US" sz="4800" dirty="0" smtClean="0">
                <a:solidFill>
                  <a:schemeClr val="bg1">
                    <a:lumMod val="50000"/>
                  </a:schemeClr>
                </a:solidFill>
                <a:latin typeface="Calibri Light" pitchFamily="34" charset="0"/>
                <a:cs typeface="Arial" pitchFamily="34" charset="0"/>
              </a:rPr>
              <a:t> LTO KIT</a:t>
            </a:r>
          </a:p>
        </p:txBody>
      </p:sp>
    </p:spTree>
    <p:extLst>
      <p:ext uri="{BB962C8B-B14F-4D97-AF65-F5344CB8AC3E}">
        <p14:creationId xmlns:p14="http://schemas.microsoft.com/office/powerpoint/2010/main" val="270147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M13000035.Silo.jpg" descr="/Volumes/gbm/Marketing/Works in Progress/PHOTOS/AGELOC TR90/PRODUCT/retouched/Low Res JPGs/Low Res JPG Silo/RM13000035.Silo.jpg"/>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p:blipFill>
        <p:spPr>
          <a:xfrm>
            <a:off x="6141673" y="334989"/>
            <a:ext cx="2916869" cy="4322073"/>
          </a:xfrm>
          <a:prstGeom prst="rect">
            <a:avLst/>
          </a:prstGeom>
          <a:noFill/>
          <a:ln>
            <a:noFill/>
          </a:ln>
        </p:spPr>
      </p:pic>
      <p:sp>
        <p:nvSpPr>
          <p:cNvPr id="8" name="TextBox 7"/>
          <p:cNvSpPr txBox="1"/>
          <p:nvPr/>
        </p:nvSpPr>
        <p:spPr>
          <a:xfrm>
            <a:off x="457200" y="552110"/>
            <a:ext cx="5791200" cy="707886"/>
          </a:xfrm>
          <a:prstGeom prst="rect">
            <a:avLst/>
          </a:prstGeom>
          <a:noFill/>
        </p:spPr>
        <p:txBody>
          <a:bodyPr wrap="square" rtlCol="0">
            <a:spAutoFit/>
          </a:bodyPr>
          <a:lstStyle/>
          <a:p>
            <a:r>
              <a:rPr lang="en-US" sz="4000" dirty="0" smtClean="0">
                <a:solidFill>
                  <a:schemeClr val="bg1">
                    <a:lumMod val="50000"/>
                  </a:schemeClr>
                </a:solidFill>
                <a:latin typeface="Calibri Light" pitchFamily="34" charset="0"/>
                <a:cs typeface="Arial" pitchFamily="34" charset="0"/>
              </a:rPr>
              <a:t>AGELOC</a:t>
            </a:r>
            <a:r>
              <a:rPr lang="en-US" sz="4000" baseline="30000" dirty="0" smtClean="0">
                <a:solidFill>
                  <a:schemeClr val="bg1">
                    <a:lumMod val="50000"/>
                  </a:schemeClr>
                </a:solidFill>
                <a:latin typeface="Calibri Light" pitchFamily="34" charset="0"/>
                <a:cs typeface="Arial" pitchFamily="34" charset="0"/>
              </a:rPr>
              <a:t>® </a:t>
            </a:r>
            <a:r>
              <a:rPr lang="en-US" sz="4000" dirty="0" smtClean="0">
                <a:solidFill>
                  <a:srgbClr val="F68A33"/>
                </a:solidFill>
                <a:latin typeface="Calibri Light" pitchFamily="34" charset="0"/>
                <a:cs typeface="Arial" pitchFamily="34" charset="0"/>
              </a:rPr>
              <a:t>TR90</a:t>
            </a:r>
            <a:r>
              <a:rPr lang="en-US" sz="4000" dirty="0" smtClean="0">
                <a:solidFill>
                  <a:schemeClr val="bg1">
                    <a:lumMod val="50000"/>
                  </a:schemeClr>
                </a:solidFill>
                <a:latin typeface="Calibri Light" pitchFamily="34" charset="0"/>
                <a:cs typeface="Arial" pitchFamily="34" charset="0"/>
              </a:rPr>
              <a:t> JUMPSTART</a:t>
            </a:r>
          </a:p>
        </p:txBody>
      </p:sp>
      <p:sp>
        <p:nvSpPr>
          <p:cNvPr id="9" name="TextBox 8"/>
          <p:cNvSpPr txBox="1"/>
          <p:nvPr/>
        </p:nvSpPr>
        <p:spPr>
          <a:xfrm>
            <a:off x="527539" y="1481627"/>
            <a:ext cx="5396669" cy="1938992"/>
          </a:xfrm>
          <a:prstGeom prst="rect">
            <a:avLst/>
          </a:prstGeom>
          <a:noFill/>
        </p:spPr>
        <p:txBody>
          <a:bodyPr wrap="square" rtlCol="0">
            <a:spAutoFit/>
          </a:bodyPr>
          <a:lstStyle/>
          <a:p>
            <a:r>
              <a:rPr lang="en-US" sz="2400" dirty="0" smtClean="0">
                <a:solidFill>
                  <a:schemeClr val="bg1">
                    <a:lumMod val="50000"/>
                  </a:schemeClr>
                </a:solidFill>
                <a:latin typeface="Calibri Light" pitchFamily="34" charset="0"/>
                <a:cs typeface="Arial" pitchFamily="34" charset="0"/>
              </a:rPr>
              <a:t>The perfect push to get you primed and ready for success. By resetting your body’s balance, you can see the beginnings of success </a:t>
            </a:r>
            <a:r>
              <a:rPr lang="en-US" sz="2400" dirty="0" smtClean="0">
                <a:solidFill>
                  <a:srgbClr val="F68A33"/>
                </a:solidFill>
                <a:latin typeface="Calibri Light" pitchFamily="34" charset="0"/>
                <a:cs typeface="Arial" pitchFamily="34" charset="0"/>
              </a:rPr>
              <a:t>in just 15 days</a:t>
            </a:r>
            <a:r>
              <a:rPr lang="en-US" sz="2400" dirty="0" smtClean="0">
                <a:solidFill>
                  <a:schemeClr val="bg1">
                    <a:lumMod val="50000"/>
                  </a:schemeClr>
                </a:solidFill>
                <a:latin typeface="Calibri Light" pitchFamily="34" charset="0"/>
                <a:cs typeface="Arial" pitchFamily="34" charset="0"/>
              </a:rPr>
              <a:t>—and experience all the motivation that comes along with it.</a:t>
            </a:r>
            <a:endParaRPr lang="en-US" sz="2400" dirty="0">
              <a:solidFill>
                <a:schemeClr val="bg1">
                  <a:lumMod val="50000"/>
                </a:schemeClr>
              </a:solidFill>
              <a:latin typeface="Calibri Light" pitchFamily="34" charset="0"/>
              <a:cs typeface="Arial" pitchFamily="34" charset="0"/>
            </a:endParaRPr>
          </a:p>
        </p:txBody>
      </p:sp>
      <p:sp>
        <p:nvSpPr>
          <p:cNvPr id="11" name="TextBox 10"/>
          <p:cNvSpPr txBox="1"/>
          <p:nvPr/>
        </p:nvSpPr>
        <p:spPr>
          <a:xfrm>
            <a:off x="527539" y="4023594"/>
            <a:ext cx="4839250" cy="646331"/>
          </a:xfrm>
          <a:prstGeom prst="rect">
            <a:avLst/>
          </a:prstGeom>
          <a:noFill/>
        </p:spPr>
        <p:txBody>
          <a:bodyPr wrap="square" rtlCol="0">
            <a:spAutoFit/>
          </a:bodyPr>
          <a:lstStyle/>
          <a:p>
            <a:pPr marL="128016" indent="-457200"/>
            <a:r>
              <a:rPr lang="en-US" sz="1200" dirty="0" smtClean="0">
                <a:solidFill>
                  <a:schemeClr val="tx1">
                    <a:lumMod val="50000"/>
                    <a:lumOff val="50000"/>
                  </a:schemeClr>
                </a:solidFill>
                <a:latin typeface="Calibri Light" pitchFamily="34" charset="0"/>
                <a:cs typeface="Arial"/>
              </a:rPr>
              <a:t>* This statement has not been evaluated by the Food and Drug Administration. This product is not intended to diagnose, treat, cure, or prevent any disease.</a:t>
            </a:r>
            <a:endParaRPr lang="en-US" sz="1200" dirty="0">
              <a:solidFill>
                <a:schemeClr val="tx1">
                  <a:lumMod val="50000"/>
                  <a:lumOff val="50000"/>
                </a:schemeClr>
              </a:solidFill>
              <a:latin typeface="Calibri Light" pitchFamily="34" charset="0"/>
              <a:cs typeface="Arial"/>
            </a:endParaRPr>
          </a:p>
        </p:txBody>
      </p:sp>
    </p:spTree>
    <p:extLst>
      <p:ext uri="{BB962C8B-B14F-4D97-AF65-F5344CB8AC3E}">
        <p14:creationId xmlns:p14="http://schemas.microsoft.com/office/powerpoint/2010/main" val="29185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M13000038.Silo.jpg" descr="/Volumes/gbm/Marketing/Works in Progress/PHOTOS/AGELOC TR90/PRODUCT/retouched/Low Res JPGs/Low Res JPG Silo/RM13000038.Silo.jpg"/>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p:blipFill>
        <p:spPr>
          <a:xfrm>
            <a:off x="6258143" y="541823"/>
            <a:ext cx="2724616" cy="4028502"/>
          </a:xfrm>
          <a:prstGeom prst="rect">
            <a:avLst/>
          </a:prstGeom>
          <a:noFill/>
          <a:ln>
            <a:noFill/>
          </a:ln>
        </p:spPr>
      </p:pic>
      <p:sp>
        <p:nvSpPr>
          <p:cNvPr id="4" name="Title 1"/>
          <p:cNvSpPr>
            <a:spLocks noGrp="1"/>
          </p:cNvSpPr>
          <p:nvPr>
            <p:ph type="title"/>
          </p:nvPr>
        </p:nvSpPr>
        <p:spPr>
          <a:xfrm>
            <a:off x="457200" y="789951"/>
            <a:ext cx="8229600" cy="1064727"/>
          </a:xfrm>
        </p:spPr>
        <p:txBody>
          <a:bodyPr>
            <a:noAutofit/>
          </a:bodyPr>
          <a:lstStyle/>
          <a:p>
            <a:pPr algn="l"/>
            <a:r>
              <a:rPr lang="en-US" sz="4400" b="0" dirty="0" smtClean="0">
                <a:solidFill>
                  <a:schemeClr val="bg1">
                    <a:lumMod val="50000"/>
                  </a:schemeClr>
                </a:solidFill>
                <a:latin typeface="Calibri Light" pitchFamily="34" charset="0"/>
                <a:cs typeface="Arial" pitchFamily="34" charset="0"/>
              </a:rPr>
              <a:t>AGELOC</a:t>
            </a:r>
            <a:r>
              <a:rPr lang="en-US" sz="4400" b="0" baseline="30000" dirty="0" smtClean="0">
                <a:solidFill>
                  <a:schemeClr val="bg1">
                    <a:lumMod val="50000"/>
                  </a:schemeClr>
                </a:solidFill>
                <a:latin typeface="Calibri Light" pitchFamily="34" charset="0"/>
                <a:cs typeface="Arial" pitchFamily="34" charset="0"/>
              </a:rPr>
              <a:t>® </a:t>
            </a:r>
            <a:r>
              <a:rPr lang="en-US" sz="4400" dirty="0" smtClean="0">
                <a:solidFill>
                  <a:srgbClr val="F68A33"/>
                </a:solidFill>
                <a:latin typeface="Calibri Light" pitchFamily="34" charset="0"/>
                <a:cs typeface="Arial" pitchFamily="34" charset="0"/>
              </a:rPr>
              <a:t>TR</a:t>
            </a:r>
            <a:r>
              <a:rPr lang="en-US" sz="4400" b="0" dirty="0" smtClean="0">
                <a:solidFill>
                  <a:srgbClr val="F68A33"/>
                </a:solidFill>
                <a:latin typeface="Calibri Light" pitchFamily="34" charset="0"/>
                <a:cs typeface="Arial" pitchFamily="34" charset="0"/>
              </a:rPr>
              <a:t>90</a:t>
            </a:r>
            <a:r>
              <a:rPr lang="en-US" sz="4400" b="0" dirty="0" smtClean="0">
                <a:solidFill>
                  <a:schemeClr val="bg1">
                    <a:lumMod val="50000"/>
                  </a:schemeClr>
                </a:solidFill>
                <a:latin typeface="Calibri Light" pitchFamily="34" charset="0"/>
                <a:cs typeface="Arial" pitchFamily="34" charset="0"/>
              </a:rPr>
              <a:t> </a:t>
            </a:r>
            <a:r>
              <a:rPr lang="en-US" sz="4400" dirty="0" smtClean="0">
                <a:solidFill>
                  <a:schemeClr val="bg1">
                    <a:lumMod val="50000"/>
                  </a:schemeClr>
                </a:solidFill>
                <a:latin typeface="Calibri Light" pitchFamily="34" charset="0"/>
                <a:cs typeface="Arial" pitchFamily="34" charset="0"/>
              </a:rPr>
              <a:t>CONTROL</a:t>
            </a:r>
            <a:endParaRPr lang="en-US" sz="4400" b="0" dirty="0">
              <a:solidFill>
                <a:schemeClr val="bg1">
                  <a:lumMod val="50000"/>
                </a:schemeClr>
              </a:solidFill>
              <a:latin typeface="Calibri Light" pitchFamily="34" charset="0"/>
              <a:cs typeface="Arial" pitchFamily="34" charset="0"/>
            </a:endParaRPr>
          </a:p>
        </p:txBody>
      </p:sp>
      <p:sp>
        <p:nvSpPr>
          <p:cNvPr id="5" name="Content Placeholder 2"/>
          <p:cNvSpPr txBox="1">
            <a:spLocks/>
          </p:cNvSpPr>
          <p:nvPr/>
        </p:nvSpPr>
        <p:spPr>
          <a:xfrm>
            <a:off x="666600" y="1854678"/>
            <a:ext cx="4987319" cy="2017687"/>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lumMod val="50000"/>
                  </a:schemeClr>
                </a:solidFill>
                <a:latin typeface="Calibri Light" pitchFamily="34" charset="0"/>
                <a:cs typeface="Arial" pitchFamily="34" charset="0"/>
              </a:rPr>
              <a:t>A key component to make it easier to stay </a:t>
            </a:r>
            <a:r>
              <a:rPr lang="en-US" sz="2800" dirty="0" smtClean="0">
                <a:solidFill>
                  <a:schemeClr val="bg1">
                    <a:lumMod val="50000"/>
                  </a:schemeClr>
                </a:solidFill>
                <a:latin typeface="Calibri Light" pitchFamily="34" charset="0"/>
                <a:cs typeface="Arial" pitchFamily="34" charset="0"/>
              </a:rPr>
              <a:t>focused on </a:t>
            </a:r>
            <a:r>
              <a:rPr lang="en-US" sz="2800" dirty="0">
                <a:solidFill>
                  <a:schemeClr val="bg1">
                    <a:lumMod val="50000"/>
                  </a:schemeClr>
                </a:solidFill>
                <a:latin typeface="Calibri Light" pitchFamily="34" charset="0"/>
                <a:cs typeface="Arial" pitchFamily="34" charset="0"/>
              </a:rPr>
              <a:t>the </a:t>
            </a:r>
            <a:r>
              <a:rPr lang="en-US" sz="2800" dirty="0">
                <a:solidFill>
                  <a:srgbClr val="F68A33"/>
                </a:solidFill>
                <a:latin typeface="Calibri Light" pitchFamily="34" charset="0"/>
                <a:cs typeface="Arial" pitchFamily="34" charset="0"/>
              </a:rPr>
              <a:t>path to success</a:t>
            </a:r>
            <a:r>
              <a:rPr lang="en-US" sz="2800" dirty="0">
                <a:solidFill>
                  <a:schemeClr val="bg1">
                    <a:lumMod val="50000"/>
                  </a:schemeClr>
                </a:solidFill>
                <a:latin typeface="Calibri Light" pitchFamily="34" charset="0"/>
                <a:cs typeface="Arial" pitchFamily="34" charset="0"/>
              </a:rPr>
              <a:t>.</a:t>
            </a:r>
          </a:p>
          <a:p>
            <a:pPr marL="0" indent="0">
              <a:buNone/>
            </a:pPr>
            <a:endParaRPr lang="en-US" sz="2800" dirty="0">
              <a:solidFill>
                <a:schemeClr val="bg1">
                  <a:lumMod val="50000"/>
                </a:schemeClr>
              </a:solidFill>
              <a:latin typeface="Calibri Light" pitchFamily="34" charset="0"/>
              <a:cs typeface="Arial" pitchFamily="34" charset="0"/>
            </a:endParaRPr>
          </a:p>
        </p:txBody>
      </p:sp>
      <p:sp>
        <p:nvSpPr>
          <p:cNvPr id="6" name="TextBox 5"/>
          <p:cNvSpPr txBox="1"/>
          <p:nvPr/>
        </p:nvSpPr>
        <p:spPr>
          <a:xfrm>
            <a:off x="666600" y="4023595"/>
            <a:ext cx="4839250" cy="646331"/>
          </a:xfrm>
          <a:prstGeom prst="rect">
            <a:avLst/>
          </a:prstGeom>
          <a:noFill/>
        </p:spPr>
        <p:txBody>
          <a:bodyPr wrap="square" rtlCol="0">
            <a:spAutoFit/>
          </a:bodyPr>
          <a:lstStyle/>
          <a:p>
            <a:pPr marL="128016" indent="-457200"/>
            <a:r>
              <a:rPr lang="en-US" sz="1200" dirty="0" smtClean="0">
                <a:solidFill>
                  <a:schemeClr val="tx1">
                    <a:lumMod val="50000"/>
                    <a:lumOff val="50000"/>
                  </a:schemeClr>
                </a:solidFill>
                <a:latin typeface="Calibri Light" pitchFamily="34" charset="0"/>
                <a:cs typeface="Arial"/>
              </a:rPr>
              <a:t>* This statement has not been evaluated by the Food and Drug Administration. This product is not intended to diagnose, treat, cure, or prevent any disease.</a:t>
            </a:r>
            <a:endParaRPr lang="en-US" sz="1200" dirty="0">
              <a:solidFill>
                <a:schemeClr val="tx1">
                  <a:lumMod val="50000"/>
                  <a:lumOff val="50000"/>
                </a:schemeClr>
              </a:solidFill>
              <a:latin typeface="Calibri Light" pitchFamily="34" charset="0"/>
              <a:cs typeface="Arial"/>
            </a:endParaRPr>
          </a:p>
        </p:txBody>
      </p:sp>
    </p:spTree>
    <p:extLst>
      <p:ext uri="{BB962C8B-B14F-4D97-AF65-F5344CB8AC3E}">
        <p14:creationId xmlns:p14="http://schemas.microsoft.com/office/powerpoint/2010/main" val="11121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89951"/>
            <a:ext cx="8229600" cy="1064727"/>
          </a:xfrm>
        </p:spPr>
        <p:txBody>
          <a:bodyPr>
            <a:noAutofit/>
          </a:bodyPr>
          <a:lstStyle/>
          <a:p>
            <a:pPr algn="l"/>
            <a:r>
              <a:rPr lang="en-US" sz="4400" b="0" dirty="0" smtClean="0">
                <a:solidFill>
                  <a:schemeClr val="bg1">
                    <a:lumMod val="50000"/>
                  </a:schemeClr>
                </a:solidFill>
                <a:latin typeface="Calibri Light" pitchFamily="34" charset="0"/>
                <a:cs typeface="Arial" pitchFamily="34" charset="0"/>
              </a:rPr>
              <a:t>AGELOC</a:t>
            </a:r>
            <a:r>
              <a:rPr lang="en-US" sz="4400" b="0" baseline="30000" dirty="0" smtClean="0">
                <a:solidFill>
                  <a:schemeClr val="bg1">
                    <a:lumMod val="50000"/>
                  </a:schemeClr>
                </a:solidFill>
                <a:latin typeface="Calibri Light" pitchFamily="34" charset="0"/>
                <a:cs typeface="Arial" pitchFamily="34" charset="0"/>
              </a:rPr>
              <a:t>® </a:t>
            </a:r>
            <a:r>
              <a:rPr lang="en-US" sz="4400" dirty="0" smtClean="0">
                <a:solidFill>
                  <a:srgbClr val="F68A33"/>
                </a:solidFill>
                <a:latin typeface="Calibri Light" pitchFamily="34" charset="0"/>
                <a:cs typeface="Arial" pitchFamily="34" charset="0"/>
              </a:rPr>
              <a:t>TR</a:t>
            </a:r>
            <a:r>
              <a:rPr lang="en-US" sz="4400" b="0" dirty="0" smtClean="0">
                <a:solidFill>
                  <a:srgbClr val="F68A33"/>
                </a:solidFill>
                <a:latin typeface="Calibri Light" pitchFamily="34" charset="0"/>
                <a:cs typeface="Arial" pitchFamily="34" charset="0"/>
              </a:rPr>
              <a:t>90</a:t>
            </a:r>
            <a:r>
              <a:rPr lang="en-US" sz="4400" b="0" dirty="0" smtClean="0">
                <a:solidFill>
                  <a:schemeClr val="bg1">
                    <a:lumMod val="50000"/>
                  </a:schemeClr>
                </a:solidFill>
                <a:latin typeface="Calibri Light" pitchFamily="34" charset="0"/>
                <a:cs typeface="Arial" pitchFamily="34" charset="0"/>
              </a:rPr>
              <a:t> </a:t>
            </a:r>
            <a:r>
              <a:rPr lang="en-US" sz="4400" dirty="0" smtClean="0">
                <a:solidFill>
                  <a:schemeClr val="bg1">
                    <a:lumMod val="50000"/>
                  </a:schemeClr>
                </a:solidFill>
                <a:latin typeface="Calibri Light" pitchFamily="34" charset="0"/>
                <a:cs typeface="Arial" pitchFamily="34" charset="0"/>
              </a:rPr>
              <a:t>FIT</a:t>
            </a:r>
            <a:endParaRPr lang="en-US" sz="4400" b="0" dirty="0">
              <a:solidFill>
                <a:schemeClr val="bg1">
                  <a:lumMod val="50000"/>
                </a:schemeClr>
              </a:solidFill>
              <a:latin typeface="Calibri Light" pitchFamily="34" charset="0"/>
              <a:cs typeface="Arial" pitchFamily="34" charset="0"/>
            </a:endParaRPr>
          </a:p>
        </p:txBody>
      </p:sp>
      <p:sp>
        <p:nvSpPr>
          <p:cNvPr id="5" name="Content Placeholder 2"/>
          <p:cNvSpPr txBox="1">
            <a:spLocks/>
          </p:cNvSpPr>
          <p:nvPr/>
        </p:nvSpPr>
        <p:spPr>
          <a:xfrm>
            <a:off x="666600" y="1854678"/>
            <a:ext cx="4987319" cy="2017687"/>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bg1">
                    <a:lumMod val="50000"/>
                  </a:schemeClr>
                </a:solidFill>
                <a:latin typeface="Calibri Light" pitchFamily="34" charset="0"/>
                <a:cs typeface="Arial" pitchFamily="34" charset="0"/>
              </a:rPr>
              <a:t>A great way to get your body </a:t>
            </a:r>
            <a:r>
              <a:rPr lang="en-US" sz="2800" dirty="0">
                <a:solidFill>
                  <a:srgbClr val="F68A33"/>
                </a:solidFill>
                <a:latin typeface="Calibri Light" pitchFamily="34" charset="0"/>
                <a:cs typeface="Arial" pitchFamily="34" charset="0"/>
              </a:rPr>
              <a:t>back on track </a:t>
            </a:r>
            <a:r>
              <a:rPr lang="en-US" sz="2800" dirty="0">
                <a:solidFill>
                  <a:schemeClr val="bg1">
                    <a:lumMod val="50000"/>
                  </a:schemeClr>
                </a:solidFill>
                <a:latin typeface="Calibri Light" pitchFamily="34" charset="0"/>
                <a:cs typeface="Arial" pitchFamily="34" charset="0"/>
              </a:rPr>
              <a:t>with optimum weight management.</a:t>
            </a:r>
          </a:p>
          <a:p>
            <a:pPr marL="0" indent="0">
              <a:buNone/>
            </a:pPr>
            <a:endParaRPr lang="en-US" sz="2800" dirty="0">
              <a:solidFill>
                <a:schemeClr val="bg1">
                  <a:lumMod val="50000"/>
                </a:schemeClr>
              </a:solidFill>
              <a:latin typeface="Calibri Light" pitchFamily="34" charset="0"/>
              <a:cs typeface="Arial" pitchFamily="34" charset="0"/>
            </a:endParaRPr>
          </a:p>
        </p:txBody>
      </p:sp>
      <p:sp>
        <p:nvSpPr>
          <p:cNvPr id="6" name="TextBox 5"/>
          <p:cNvSpPr txBox="1"/>
          <p:nvPr/>
        </p:nvSpPr>
        <p:spPr>
          <a:xfrm>
            <a:off x="666600" y="4023596"/>
            <a:ext cx="4839250" cy="646331"/>
          </a:xfrm>
          <a:prstGeom prst="rect">
            <a:avLst/>
          </a:prstGeom>
          <a:noFill/>
        </p:spPr>
        <p:txBody>
          <a:bodyPr wrap="square" rtlCol="0">
            <a:spAutoFit/>
          </a:bodyPr>
          <a:lstStyle/>
          <a:p>
            <a:pPr marL="128016" indent="-457200"/>
            <a:r>
              <a:rPr lang="en-US" sz="1200" dirty="0" smtClean="0">
                <a:solidFill>
                  <a:schemeClr val="tx1">
                    <a:lumMod val="50000"/>
                    <a:lumOff val="50000"/>
                  </a:schemeClr>
                </a:solidFill>
                <a:latin typeface="Calibri Light" pitchFamily="34" charset="0"/>
                <a:cs typeface="Arial"/>
              </a:rPr>
              <a:t>* This statement has not been evaluated by the Food and Drug Administration. This product is not intended to diagnose, treat, cure, or prevent any disease.</a:t>
            </a:r>
            <a:endParaRPr lang="en-US" sz="1200" dirty="0">
              <a:solidFill>
                <a:schemeClr val="tx1">
                  <a:lumMod val="50000"/>
                  <a:lumOff val="50000"/>
                </a:schemeClr>
              </a:solidFill>
              <a:latin typeface="Calibri Light" pitchFamily="34" charset="0"/>
              <a:cs typeface="Arial"/>
            </a:endParaRPr>
          </a:p>
        </p:txBody>
      </p:sp>
      <p:pic>
        <p:nvPicPr>
          <p:cNvPr id="7" name="RM13000036.Silo.jpg" descr="/Volumes/gbm/Marketing/Works in Progress/PHOTOS/AGELOC TR90/PRODUCT/retouched/Low Res JPGs/Low Res JPG Silo/RM13000036.Silo.jpg"/>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p:blipFill>
        <p:spPr>
          <a:xfrm>
            <a:off x="6269387" y="743113"/>
            <a:ext cx="2768287" cy="3640586"/>
          </a:xfrm>
          <a:prstGeom prst="rect">
            <a:avLst/>
          </a:prstGeom>
          <a:noFill/>
          <a:ln>
            <a:noFill/>
          </a:ln>
        </p:spPr>
      </p:pic>
    </p:spTree>
    <p:extLst>
      <p:ext uri="{BB962C8B-B14F-4D97-AF65-F5344CB8AC3E}">
        <p14:creationId xmlns:p14="http://schemas.microsoft.com/office/powerpoint/2010/main" val="242740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5538158" y="420773"/>
            <a:ext cx="3605842" cy="4185025"/>
          </a:xfrm>
          <a:prstGeom prst="rect">
            <a:avLst/>
          </a:prstGeom>
        </p:spPr>
      </p:pic>
      <p:sp>
        <p:nvSpPr>
          <p:cNvPr id="4" name="TextBox 3"/>
          <p:cNvSpPr txBox="1"/>
          <p:nvPr/>
        </p:nvSpPr>
        <p:spPr>
          <a:xfrm>
            <a:off x="470018" y="522362"/>
            <a:ext cx="6616581" cy="707886"/>
          </a:xfrm>
          <a:prstGeom prst="rect">
            <a:avLst/>
          </a:prstGeom>
          <a:noFill/>
        </p:spPr>
        <p:txBody>
          <a:bodyPr wrap="square" rtlCol="0">
            <a:spAutoFit/>
          </a:bodyPr>
          <a:lstStyle/>
          <a:p>
            <a:r>
              <a:rPr lang="en-US" sz="4000" dirty="0" smtClean="0">
                <a:solidFill>
                  <a:schemeClr val="bg1">
                    <a:lumMod val="50000"/>
                  </a:schemeClr>
                </a:solidFill>
                <a:latin typeface="Calibri Light" pitchFamily="34" charset="0"/>
                <a:cs typeface="Arial" pitchFamily="34" charset="0"/>
              </a:rPr>
              <a:t>AGELOC</a:t>
            </a:r>
            <a:r>
              <a:rPr lang="en-US" sz="4000" baseline="30000" dirty="0" smtClean="0">
                <a:solidFill>
                  <a:schemeClr val="bg1">
                    <a:lumMod val="50000"/>
                  </a:schemeClr>
                </a:solidFill>
                <a:latin typeface="Calibri Light" pitchFamily="34" charset="0"/>
                <a:cs typeface="Arial" pitchFamily="34" charset="0"/>
              </a:rPr>
              <a:t>®</a:t>
            </a:r>
            <a:r>
              <a:rPr lang="en-US" sz="4000" dirty="0" smtClean="0">
                <a:solidFill>
                  <a:schemeClr val="bg1">
                    <a:lumMod val="50000"/>
                  </a:schemeClr>
                </a:solidFill>
                <a:latin typeface="Calibri Light" pitchFamily="34" charset="0"/>
                <a:cs typeface="Arial" pitchFamily="34" charset="0"/>
              </a:rPr>
              <a:t> </a:t>
            </a:r>
            <a:r>
              <a:rPr lang="en-US" sz="4000" dirty="0" smtClean="0">
                <a:solidFill>
                  <a:srgbClr val="F68A33"/>
                </a:solidFill>
                <a:latin typeface="Calibri Light" pitchFamily="34" charset="0"/>
                <a:cs typeface="Arial" pitchFamily="34" charset="0"/>
              </a:rPr>
              <a:t>TR90</a:t>
            </a:r>
            <a:r>
              <a:rPr lang="en-US" sz="4000" dirty="0" smtClean="0">
                <a:solidFill>
                  <a:srgbClr val="7F7F7F"/>
                </a:solidFill>
                <a:latin typeface="Calibri Light" pitchFamily="34" charset="0"/>
                <a:cs typeface="Arial" pitchFamily="34" charset="0"/>
              </a:rPr>
              <a:t> </a:t>
            </a:r>
            <a:r>
              <a:rPr lang="en-US" sz="4000" dirty="0" smtClean="0">
                <a:solidFill>
                  <a:schemeClr val="bg1">
                    <a:lumMod val="50000"/>
                  </a:schemeClr>
                </a:solidFill>
                <a:latin typeface="Calibri Light" pitchFamily="34" charset="0"/>
                <a:cs typeface="Arial" pitchFamily="34" charset="0"/>
              </a:rPr>
              <a:t>TRIMSHAKE</a:t>
            </a:r>
          </a:p>
        </p:txBody>
      </p:sp>
      <p:sp>
        <p:nvSpPr>
          <p:cNvPr id="5" name="Content Placeholder 2"/>
          <p:cNvSpPr txBox="1">
            <a:spLocks/>
          </p:cNvSpPr>
          <p:nvPr/>
        </p:nvSpPr>
        <p:spPr>
          <a:xfrm>
            <a:off x="616834" y="1405398"/>
            <a:ext cx="4921324" cy="3200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chemeClr val="bg1">
                    <a:lumMod val="50000"/>
                  </a:schemeClr>
                </a:solidFill>
                <a:latin typeface="Calibri Light" pitchFamily="34" charset="0"/>
                <a:cs typeface="Arial" pitchFamily="34" charset="0"/>
              </a:rPr>
              <a:t>An easy and delicious solution that removes the guesswork—giving you the </a:t>
            </a:r>
            <a:r>
              <a:rPr lang="en-US" sz="2400" dirty="0" smtClean="0">
                <a:solidFill>
                  <a:srgbClr val="F68A33"/>
                </a:solidFill>
                <a:latin typeface="Calibri Light" pitchFamily="34" charset="0"/>
                <a:cs typeface="Arial" pitchFamily="34" charset="0"/>
              </a:rPr>
              <a:t>ideal protein you need </a:t>
            </a:r>
            <a:r>
              <a:rPr lang="en-US" sz="2400" dirty="0" smtClean="0">
                <a:solidFill>
                  <a:schemeClr val="bg1">
                    <a:lumMod val="50000"/>
                  </a:schemeClr>
                </a:solidFill>
                <a:latin typeface="Calibri Light" pitchFamily="34" charset="0"/>
                <a:cs typeface="Arial" pitchFamily="34" charset="0"/>
              </a:rPr>
              <a:t>while helping you control calories.</a:t>
            </a:r>
          </a:p>
        </p:txBody>
      </p:sp>
      <p:sp>
        <p:nvSpPr>
          <p:cNvPr id="6" name="TextBox 5"/>
          <p:cNvSpPr txBox="1"/>
          <p:nvPr/>
        </p:nvSpPr>
        <p:spPr>
          <a:xfrm>
            <a:off x="616834" y="4016537"/>
            <a:ext cx="4839250" cy="646331"/>
          </a:xfrm>
          <a:prstGeom prst="rect">
            <a:avLst/>
          </a:prstGeom>
          <a:noFill/>
        </p:spPr>
        <p:txBody>
          <a:bodyPr wrap="square" rtlCol="0">
            <a:spAutoFit/>
          </a:bodyPr>
          <a:lstStyle/>
          <a:p>
            <a:pPr marL="128016" indent="-457200"/>
            <a:r>
              <a:rPr lang="en-US" sz="1200" dirty="0" smtClean="0">
                <a:solidFill>
                  <a:schemeClr val="tx1">
                    <a:lumMod val="50000"/>
                    <a:lumOff val="50000"/>
                  </a:schemeClr>
                </a:solidFill>
                <a:latin typeface="Calibri Light" pitchFamily="34" charset="0"/>
                <a:cs typeface="Arial"/>
              </a:rPr>
              <a:t>* This statement has not been evaluated by the Food and Drug Administration. This product is not intended to diagnose, treat, cure, or prevent any disease.</a:t>
            </a:r>
            <a:endParaRPr lang="en-US" sz="1200" dirty="0">
              <a:solidFill>
                <a:schemeClr val="tx1">
                  <a:lumMod val="50000"/>
                  <a:lumOff val="50000"/>
                </a:schemeClr>
              </a:solidFill>
              <a:latin typeface="Calibri Light" pitchFamily="34" charset="0"/>
              <a:cs typeface="Arial"/>
            </a:endParaRPr>
          </a:p>
        </p:txBody>
      </p:sp>
    </p:spTree>
    <p:extLst>
      <p:ext uri="{BB962C8B-B14F-4D97-AF65-F5344CB8AC3E}">
        <p14:creationId xmlns:p14="http://schemas.microsoft.com/office/powerpoint/2010/main" val="25718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2110" y="827105"/>
            <a:ext cx="3733800" cy="3939540"/>
          </a:xfrm>
          <a:prstGeom prst="rect">
            <a:avLst/>
          </a:prstGeom>
          <a:noFill/>
        </p:spPr>
        <p:txBody>
          <a:bodyPr wrap="square" rtlCol="0">
            <a:spAutoFit/>
          </a:bodyPr>
          <a:lstStyle/>
          <a:p>
            <a:pPr marL="342900" indent="-342900">
              <a:buFont typeface="Arial" pitchFamily="34" charset="0"/>
              <a:buChar char="•"/>
            </a:pPr>
            <a:r>
              <a:rPr lang="en-US" sz="2200" dirty="0">
                <a:solidFill>
                  <a:schemeClr val="bg1">
                    <a:lumMod val="50000"/>
                  </a:schemeClr>
                </a:solidFill>
                <a:latin typeface="Calibri Light" pitchFamily="34" charset="0"/>
                <a:cs typeface="Arial" pitchFamily="34" charset="0"/>
              </a:rPr>
              <a:t>L</a:t>
            </a:r>
            <a:r>
              <a:rPr lang="en-US" sz="2200" dirty="0" smtClean="0">
                <a:solidFill>
                  <a:schemeClr val="bg1">
                    <a:lumMod val="50000"/>
                  </a:schemeClr>
                </a:solidFill>
                <a:latin typeface="Calibri Light" pitchFamily="34" charset="0"/>
                <a:cs typeface="Arial" pitchFamily="34" charset="0"/>
              </a:rPr>
              <a:t>actose free</a:t>
            </a:r>
          </a:p>
          <a:p>
            <a:pPr marL="342900" indent="-342900">
              <a:buFont typeface="Arial" pitchFamily="34" charset="0"/>
              <a:buChar char="•"/>
            </a:pPr>
            <a:r>
              <a:rPr lang="en-US" sz="2200" dirty="0">
                <a:solidFill>
                  <a:schemeClr val="bg1">
                    <a:lumMod val="50000"/>
                  </a:schemeClr>
                </a:solidFill>
                <a:latin typeface="Calibri Light" pitchFamily="34" charset="0"/>
                <a:cs typeface="Arial" pitchFamily="34" charset="0"/>
              </a:rPr>
              <a:t>G</a:t>
            </a:r>
            <a:r>
              <a:rPr lang="en-US" sz="2200" dirty="0" smtClean="0">
                <a:solidFill>
                  <a:schemeClr val="bg1">
                    <a:lumMod val="50000"/>
                  </a:schemeClr>
                </a:solidFill>
                <a:latin typeface="Calibri Light" pitchFamily="34" charset="0"/>
                <a:cs typeface="Arial" pitchFamily="34" charset="0"/>
              </a:rPr>
              <a:t>luten free</a:t>
            </a:r>
          </a:p>
          <a:p>
            <a:pPr marL="342900" indent="-342900">
              <a:buFont typeface="Arial" pitchFamily="34" charset="0"/>
              <a:buChar char="•"/>
            </a:pPr>
            <a:r>
              <a:rPr lang="en-US" sz="2200" dirty="0" smtClean="0">
                <a:solidFill>
                  <a:schemeClr val="bg1">
                    <a:lumMod val="50000"/>
                  </a:schemeClr>
                </a:solidFill>
                <a:latin typeface="Calibri Light" pitchFamily="34" charset="0"/>
                <a:cs typeface="Arial" pitchFamily="34" charset="0"/>
              </a:rPr>
              <a:t>Soy free</a:t>
            </a:r>
          </a:p>
          <a:p>
            <a:pPr marL="342900" indent="-342900">
              <a:buFont typeface="Arial" pitchFamily="34" charset="0"/>
              <a:buChar char="•"/>
            </a:pPr>
            <a:r>
              <a:rPr lang="en-US" sz="2200" dirty="0" smtClean="0">
                <a:solidFill>
                  <a:schemeClr val="bg1">
                    <a:lumMod val="50000"/>
                  </a:schemeClr>
                </a:solidFill>
                <a:latin typeface="Calibri Light" pitchFamily="34" charset="0"/>
                <a:cs typeface="Arial" pitchFamily="34" charset="0"/>
              </a:rPr>
              <a:t>Vegetarian proteins</a:t>
            </a:r>
          </a:p>
          <a:p>
            <a:pPr marL="342900" indent="-342900">
              <a:buFont typeface="Arial" pitchFamily="34" charset="0"/>
              <a:buChar char="•"/>
            </a:pPr>
            <a:r>
              <a:rPr lang="en-US" sz="2200" dirty="0" smtClean="0">
                <a:solidFill>
                  <a:schemeClr val="bg1">
                    <a:lumMod val="50000"/>
                  </a:schemeClr>
                </a:solidFill>
                <a:latin typeface="Calibri Light" pitchFamily="34" charset="0"/>
                <a:cs typeface="Arial" pitchFamily="34" charset="0"/>
              </a:rPr>
              <a:t>Greens:</a:t>
            </a: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Wheat Grass</a:t>
            </a: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Alfalfa</a:t>
            </a:r>
          </a:p>
          <a:p>
            <a:pPr marL="800100" lvl="1" indent="-342900">
              <a:buFont typeface="Arial" pitchFamily="34" charset="0"/>
              <a:buChar char="•"/>
            </a:pPr>
            <a:r>
              <a:rPr lang="en-US" sz="1900" dirty="0" err="1" smtClean="0">
                <a:solidFill>
                  <a:schemeClr val="bg1">
                    <a:lumMod val="50000"/>
                  </a:schemeClr>
                </a:solidFill>
                <a:latin typeface="Calibri Light" pitchFamily="34" charset="0"/>
                <a:cs typeface="Arial" pitchFamily="34" charset="0"/>
              </a:rPr>
              <a:t>Spirulina</a:t>
            </a:r>
            <a:endParaRPr lang="en-US" sz="1900" dirty="0" smtClean="0">
              <a:solidFill>
                <a:schemeClr val="bg1">
                  <a:lumMod val="50000"/>
                </a:schemeClr>
              </a:solidFill>
              <a:latin typeface="Calibri Light" pitchFamily="34" charset="0"/>
              <a:cs typeface="Arial" pitchFamily="34" charset="0"/>
            </a:endParaRP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Chlorella</a:t>
            </a: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Beet Root</a:t>
            </a: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Spinach</a:t>
            </a:r>
          </a:p>
          <a:p>
            <a:pPr marL="800100" lvl="1" indent="-342900">
              <a:buFont typeface="Arial" pitchFamily="34" charset="0"/>
              <a:buChar char="•"/>
            </a:pPr>
            <a:r>
              <a:rPr lang="en-US" sz="1900" dirty="0" smtClean="0">
                <a:solidFill>
                  <a:schemeClr val="bg1">
                    <a:lumMod val="50000"/>
                  </a:schemeClr>
                </a:solidFill>
                <a:latin typeface="Calibri Light" pitchFamily="34" charset="0"/>
                <a:cs typeface="Arial" pitchFamily="34" charset="0"/>
              </a:rPr>
              <a:t>Barley</a:t>
            </a:r>
            <a:endParaRPr lang="en-US" sz="1900" dirty="0">
              <a:solidFill>
                <a:schemeClr val="bg1">
                  <a:lumMod val="50000"/>
                </a:schemeClr>
              </a:solidFill>
              <a:latin typeface="Calibri Light" pitchFamily="34" charset="0"/>
              <a:cs typeface="Arial" pitchFamily="34" charset="0"/>
            </a:endParaRPr>
          </a:p>
        </p:txBody>
      </p:sp>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2351"/>
          <a:stretch/>
        </p:blipFill>
        <p:spPr bwMode="auto">
          <a:xfrm>
            <a:off x="5666832" y="270820"/>
            <a:ext cx="3466214" cy="404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002" y="94840"/>
            <a:ext cx="6616581" cy="707886"/>
          </a:xfrm>
          <a:prstGeom prst="rect">
            <a:avLst/>
          </a:prstGeom>
          <a:noFill/>
        </p:spPr>
        <p:txBody>
          <a:bodyPr wrap="square" rtlCol="0">
            <a:spAutoFit/>
          </a:bodyPr>
          <a:lstStyle/>
          <a:p>
            <a:r>
              <a:rPr lang="en-US" sz="4000" dirty="0" smtClean="0">
                <a:solidFill>
                  <a:schemeClr val="bg1">
                    <a:lumMod val="50000"/>
                  </a:schemeClr>
                </a:solidFill>
                <a:latin typeface="Calibri Light" pitchFamily="34" charset="0"/>
                <a:cs typeface="Arial" pitchFamily="34" charset="0"/>
              </a:rPr>
              <a:t>AGELOC</a:t>
            </a:r>
            <a:r>
              <a:rPr lang="en-US" sz="4000" baseline="30000" dirty="0" smtClean="0">
                <a:solidFill>
                  <a:schemeClr val="bg1">
                    <a:lumMod val="50000"/>
                  </a:schemeClr>
                </a:solidFill>
                <a:latin typeface="Calibri Light" pitchFamily="34" charset="0"/>
                <a:cs typeface="Arial" pitchFamily="34" charset="0"/>
              </a:rPr>
              <a:t>®</a:t>
            </a:r>
            <a:r>
              <a:rPr lang="en-US" sz="4000" dirty="0" smtClean="0">
                <a:solidFill>
                  <a:schemeClr val="bg1">
                    <a:lumMod val="50000"/>
                  </a:schemeClr>
                </a:solidFill>
                <a:latin typeface="Calibri Light" pitchFamily="34" charset="0"/>
                <a:cs typeface="Arial" pitchFamily="34" charset="0"/>
              </a:rPr>
              <a:t> </a:t>
            </a:r>
            <a:r>
              <a:rPr lang="en-US" sz="4000" dirty="0" smtClean="0">
                <a:solidFill>
                  <a:srgbClr val="F68A33"/>
                </a:solidFill>
                <a:latin typeface="Calibri Light" pitchFamily="34" charset="0"/>
                <a:cs typeface="Arial" pitchFamily="34" charset="0"/>
              </a:rPr>
              <a:t>TR90</a:t>
            </a:r>
            <a:r>
              <a:rPr lang="en-US" sz="4000" dirty="0" smtClean="0">
                <a:solidFill>
                  <a:schemeClr val="bg1">
                    <a:lumMod val="50000"/>
                  </a:schemeClr>
                </a:solidFill>
                <a:latin typeface="Calibri Light" pitchFamily="34" charset="0"/>
                <a:cs typeface="Arial" pitchFamily="34" charset="0"/>
              </a:rPr>
              <a:t> GREENSHAKE</a:t>
            </a:r>
          </a:p>
        </p:txBody>
      </p:sp>
      <p:sp>
        <p:nvSpPr>
          <p:cNvPr id="6" name="TextBox 5"/>
          <p:cNvSpPr txBox="1"/>
          <p:nvPr/>
        </p:nvSpPr>
        <p:spPr>
          <a:xfrm>
            <a:off x="5666832" y="4216007"/>
            <a:ext cx="3446971" cy="369332"/>
          </a:xfrm>
          <a:prstGeom prst="rect">
            <a:avLst/>
          </a:prstGeom>
          <a:noFill/>
        </p:spPr>
        <p:txBody>
          <a:bodyPr wrap="square" rtlCol="0">
            <a:spAutoFit/>
          </a:bodyPr>
          <a:lstStyle/>
          <a:p>
            <a:r>
              <a:rPr lang="en-US" dirty="0" smtClean="0">
                <a:solidFill>
                  <a:schemeClr val="bg1">
                    <a:lumMod val="50000"/>
                  </a:schemeClr>
                </a:solidFill>
                <a:latin typeface="Calibri Light" pitchFamily="34" charset="0"/>
              </a:rPr>
              <a:t>*Limited availability during the LTO.</a:t>
            </a:r>
            <a:endParaRPr lang="en-US" dirty="0">
              <a:solidFill>
                <a:schemeClr val="bg1">
                  <a:lumMod val="50000"/>
                </a:schemeClr>
              </a:solidFill>
              <a:latin typeface="Calibri Light" pitchFamily="34" charset="0"/>
            </a:endParaRPr>
          </a:p>
        </p:txBody>
      </p:sp>
    </p:spTree>
    <p:extLst>
      <p:ext uri="{BB962C8B-B14F-4D97-AF65-F5344CB8AC3E}">
        <p14:creationId xmlns:p14="http://schemas.microsoft.com/office/powerpoint/2010/main" val="19916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400800" y="1151238"/>
            <a:ext cx="2362200" cy="2123401"/>
          </a:xfrm>
          <a:prstGeom prst="rect">
            <a:avLst/>
          </a:prstGeom>
          <a:gradFill flip="none" rotWithShape="1">
            <a:gsLst>
              <a:gs pos="0">
                <a:srgbClr val="818D2F">
                  <a:alpha val="71000"/>
                </a:srgbClr>
              </a:gs>
              <a:gs pos="100000">
                <a:srgbClr val="FFFFFF">
                  <a:alpha val="71000"/>
                </a:srgbClr>
              </a:gs>
            </a:gsLst>
            <a:lin ang="504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a:solidFill>
                  <a:schemeClr val="accent3">
                    <a:lumMod val="50000"/>
                  </a:schemeClr>
                </a:solidFill>
                <a:latin typeface="Calibri Light" pitchFamily="34" charset="0"/>
              </a:rPr>
              <a:t>Supplement: Jumpstart</a:t>
            </a:r>
          </a:p>
          <a:p>
            <a:pPr lvl="1"/>
            <a:r>
              <a:rPr lang="en-US" sz="1600" b="1" u="sng" dirty="0" smtClean="0">
                <a:solidFill>
                  <a:schemeClr val="bg1">
                    <a:lumMod val="50000"/>
                  </a:schemeClr>
                </a:solidFill>
                <a:latin typeface="Calibri Light" pitchFamily="34" charset="0"/>
              </a:rPr>
              <a:t>1 Non-Shake Healthy Meal</a:t>
            </a:r>
          </a:p>
          <a:p>
            <a:pPr lvl="1"/>
            <a:r>
              <a:rPr lang="en-US" sz="1600" dirty="0" smtClean="0">
                <a:solidFill>
                  <a:schemeClr val="bg1">
                    <a:lumMod val="50000"/>
                  </a:schemeClr>
                </a:solidFill>
                <a:latin typeface="Calibri Light" pitchFamily="34" charset="0"/>
              </a:rPr>
              <a:t>Meal Components:</a:t>
            </a:r>
          </a:p>
          <a:p>
            <a:pPr marL="742950" lvl="1" indent="-285750">
              <a:buFont typeface="Arial" pitchFamily="34" charset="0"/>
              <a:buChar char="•"/>
            </a:pPr>
            <a:r>
              <a:rPr lang="en-US" sz="1600" dirty="0" smtClean="0">
                <a:solidFill>
                  <a:schemeClr val="bg1">
                    <a:lumMod val="50000"/>
                  </a:schemeClr>
                </a:solidFill>
                <a:latin typeface="Calibri Light" pitchFamily="34" charset="0"/>
              </a:rPr>
              <a:t>1 Protein</a:t>
            </a:r>
          </a:p>
          <a:p>
            <a:pPr marL="742950" lvl="1" indent="-285750">
              <a:buFont typeface="Arial" pitchFamily="34" charset="0"/>
              <a:buChar char="•"/>
            </a:pPr>
            <a:r>
              <a:rPr lang="en-US" sz="1600" dirty="0" smtClean="0">
                <a:solidFill>
                  <a:schemeClr val="bg1">
                    <a:lumMod val="50000"/>
                  </a:schemeClr>
                </a:solidFill>
                <a:latin typeface="Calibri Light" pitchFamily="34" charset="0"/>
              </a:rPr>
              <a:t>1 Grain</a:t>
            </a:r>
          </a:p>
          <a:p>
            <a:pPr marL="742950" lvl="1" indent="-285750">
              <a:buFont typeface="Arial" pitchFamily="34" charset="0"/>
              <a:buChar char="•"/>
            </a:pPr>
            <a:r>
              <a:rPr lang="en-US" sz="1600" dirty="0" smtClean="0">
                <a:solidFill>
                  <a:schemeClr val="bg1">
                    <a:lumMod val="50000"/>
                  </a:schemeClr>
                </a:solidFill>
                <a:latin typeface="Calibri Light" pitchFamily="34" charset="0"/>
              </a:rPr>
              <a:t>1 Fruit</a:t>
            </a:r>
          </a:p>
          <a:p>
            <a:pPr marL="742950" lvl="1" indent="-285750">
              <a:buFont typeface="Arial" pitchFamily="34" charset="0"/>
              <a:buChar char="•"/>
            </a:pPr>
            <a:r>
              <a:rPr lang="en-US" sz="1600" dirty="0" smtClean="0">
                <a:solidFill>
                  <a:schemeClr val="bg1">
                    <a:lumMod val="50000"/>
                  </a:schemeClr>
                </a:solidFill>
                <a:latin typeface="Calibri Light" pitchFamily="34" charset="0"/>
              </a:rPr>
              <a:t>1 Vegetable</a:t>
            </a:r>
          </a:p>
        </p:txBody>
      </p:sp>
      <p:sp>
        <p:nvSpPr>
          <p:cNvPr id="29" name="Rectangle 28"/>
          <p:cNvSpPr/>
          <p:nvPr/>
        </p:nvSpPr>
        <p:spPr>
          <a:xfrm>
            <a:off x="457200" y="1151238"/>
            <a:ext cx="2819400" cy="2123401"/>
          </a:xfrm>
          <a:prstGeom prst="rect">
            <a:avLst/>
          </a:prstGeom>
          <a:gradFill flip="none" rotWithShape="1">
            <a:gsLst>
              <a:gs pos="0">
                <a:schemeClr val="accent6">
                  <a:alpha val="72000"/>
                </a:schemeClr>
              </a:gs>
              <a:gs pos="100000">
                <a:srgbClr val="FFFFFF">
                  <a:alpha val="72000"/>
                </a:srgbClr>
              </a:gs>
            </a:gsLst>
            <a:lin ang="504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dirty="0" smtClean="0">
                <a:solidFill>
                  <a:schemeClr val="accent6">
                    <a:lumMod val="75000"/>
                  </a:schemeClr>
                </a:solidFill>
                <a:latin typeface="Calibri Light" pitchFamily="34" charset="0"/>
              </a:rPr>
              <a:t>Supplement: Fit</a:t>
            </a:r>
            <a:r>
              <a:rPr lang="en-US" b="1" dirty="0" smtClean="0">
                <a:solidFill>
                  <a:schemeClr val="bg1">
                    <a:lumMod val="50000"/>
                  </a:schemeClr>
                </a:solidFill>
                <a:latin typeface="Calibri Light" pitchFamily="34" charset="0"/>
              </a:rPr>
              <a:t>	</a:t>
            </a:r>
          </a:p>
          <a:p>
            <a:r>
              <a:rPr lang="en-US" sz="1400" b="1" dirty="0" smtClean="0">
                <a:solidFill>
                  <a:schemeClr val="bg1">
                    <a:lumMod val="50000"/>
                  </a:schemeClr>
                </a:solidFill>
                <a:latin typeface="Calibri Light" pitchFamily="34" charset="0"/>
              </a:rPr>
              <a:t>30-60 Grams Protein/Meal (Depending on Body Size)* </a:t>
            </a:r>
          </a:p>
          <a:p>
            <a:pPr lvl="1"/>
            <a:r>
              <a:rPr lang="en-US" sz="1400" u="sng" dirty="0" smtClean="0">
                <a:solidFill>
                  <a:schemeClr val="bg1">
                    <a:lumMod val="50000"/>
                  </a:schemeClr>
                </a:solidFill>
                <a:latin typeface="Calibri Light" pitchFamily="34" charset="0"/>
              </a:rPr>
              <a:t>Protein Source Options:</a:t>
            </a:r>
          </a:p>
          <a:p>
            <a:pPr marL="742950" lvl="1" indent="-285750">
              <a:buFont typeface="Arial" pitchFamily="34" charset="0"/>
              <a:buChar char="•"/>
            </a:pPr>
            <a:r>
              <a:rPr lang="en-US" sz="1400" b="1" dirty="0" smtClean="0">
                <a:solidFill>
                  <a:schemeClr val="bg1">
                    <a:lumMod val="50000"/>
                  </a:schemeClr>
                </a:solidFill>
                <a:latin typeface="Calibri Light" pitchFamily="34" charset="0"/>
              </a:rPr>
              <a:t>TR90 Shakes (2 x per day)</a:t>
            </a:r>
          </a:p>
          <a:p>
            <a:pPr marL="742950" lvl="1" indent="-285750">
              <a:buFont typeface="Arial" pitchFamily="34" charset="0"/>
              <a:buChar char="•"/>
            </a:pPr>
            <a:r>
              <a:rPr lang="en-US" sz="1400" dirty="0" smtClean="0">
                <a:solidFill>
                  <a:schemeClr val="bg1">
                    <a:lumMod val="50000"/>
                  </a:schemeClr>
                </a:solidFill>
                <a:latin typeface="Calibri Light" pitchFamily="34" charset="0"/>
              </a:rPr>
              <a:t>Lean Meat, Fish</a:t>
            </a:r>
          </a:p>
          <a:p>
            <a:pPr marL="742950" lvl="1" indent="-285750">
              <a:buFont typeface="Arial" pitchFamily="34" charset="0"/>
              <a:buChar char="•"/>
            </a:pPr>
            <a:r>
              <a:rPr lang="en-US" sz="1400" dirty="0" smtClean="0">
                <a:solidFill>
                  <a:schemeClr val="bg1">
                    <a:lumMod val="50000"/>
                  </a:schemeClr>
                </a:solidFill>
                <a:latin typeface="Calibri Light" pitchFamily="34" charset="0"/>
              </a:rPr>
              <a:t>Dairy, Eggs, Cheese</a:t>
            </a:r>
          </a:p>
          <a:p>
            <a:pPr marL="742950" lvl="1" indent="-285750">
              <a:buFont typeface="Arial" pitchFamily="34" charset="0"/>
              <a:buChar char="•"/>
            </a:pPr>
            <a:r>
              <a:rPr lang="en-US" sz="1400" dirty="0" smtClean="0">
                <a:solidFill>
                  <a:schemeClr val="bg1">
                    <a:lumMod val="50000"/>
                  </a:schemeClr>
                </a:solidFill>
                <a:latin typeface="Calibri Light" pitchFamily="34" charset="0"/>
              </a:rPr>
              <a:t>Beans/Legumes</a:t>
            </a:r>
          </a:p>
          <a:p>
            <a:pPr marL="742950" lvl="1" indent="-285750">
              <a:buFont typeface="Arial" pitchFamily="34" charset="0"/>
              <a:buChar char="•"/>
            </a:pPr>
            <a:r>
              <a:rPr lang="en-US" sz="1400" dirty="0" smtClean="0">
                <a:solidFill>
                  <a:schemeClr val="bg1">
                    <a:lumMod val="50000"/>
                  </a:schemeClr>
                </a:solidFill>
                <a:latin typeface="Calibri Light" pitchFamily="34" charset="0"/>
              </a:rPr>
              <a:t>Nuts, Seeds</a:t>
            </a:r>
          </a:p>
        </p:txBody>
      </p:sp>
      <p:sp>
        <p:nvSpPr>
          <p:cNvPr id="28" name="Rectangle 27"/>
          <p:cNvSpPr/>
          <p:nvPr/>
        </p:nvSpPr>
        <p:spPr>
          <a:xfrm>
            <a:off x="3505200" y="1151238"/>
            <a:ext cx="2667000" cy="2123401"/>
          </a:xfrm>
          <a:prstGeom prst="rect">
            <a:avLst/>
          </a:prstGeom>
          <a:gradFill flip="none" rotWithShape="1">
            <a:gsLst>
              <a:gs pos="0">
                <a:schemeClr val="accent1">
                  <a:lumMod val="60000"/>
                  <a:lumOff val="40000"/>
                  <a:alpha val="71000"/>
                </a:schemeClr>
              </a:gs>
              <a:gs pos="100000">
                <a:srgbClr val="FFFFFF">
                  <a:alpha val="71000"/>
                </a:srgbClr>
              </a:gs>
            </a:gsLst>
            <a:lin ang="504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smtClean="0">
                <a:solidFill>
                  <a:schemeClr val="accent1">
                    <a:lumMod val="75000"/>
                  </a:schemeClr>
                </a:solidFill>
                <a:latin typeface="Calibri Light" pitchFamily="34" charset="0"/>
              </a:rPr>
              <a:t>Supplement: Control/</a:t>
            </a:r>
            <a:r>
              <a:rPr lang="en-US" sz="1600" b="1" dirty="0" err="1" smtClean="0">
                <a:solidFill>
                  <a:schemeClr val="accent1">
                    <a:lumMod val="75000"/>
                  </a:schemeClr>
                </a:solidFill>
                <a:latin typeface="Calibri Light" pitchFamily="34" charset="0"/>
              </a:rPr>
              <a:t>LifePak</a:t>
            </a:r>
            <a:endParaRPr lang="en-US" sz="1600" b="1" dirty="0" smtClean="0">
              <a:solidFill>
                <a:schemeClr val="bg1">
                  <a:lumMod val="50000"/>
                </a:schemeClr>
              </a:solidFill>
              <a:latin typeface="Calibri Light" pitchFamily="34" charset="0"/>
            </a:endParaRPr>
          </a:p>
          <a:p>
            <a:pPr lvl="1"/>
            <a:r>
              <a:rPr lang="en-US" b="1" u="sng" dirty="0" smtClean="0">
                <a:solidFill>
                  <a:schemeClr val="bg1">
                    <a:lumMod val="50000"/>
                  </a:schemeClr>
                </a:solidFill>
                <a:latin typeface="Calibri Light" pitchFamily="34" charset="0"/>
              </a:rPr>
              <a:t>Snacks</a:t>
            </a:r>
          </a:p>
          <a:p>
            <a:pPr lvl="1"/>
            <a:r>
              <a:rPr lang="en-US" dirty="0" smtClean="0">
                <a:solidFill>
                  <a:schemeClr val="bg1">
                    <a:lumMod val="50000"/>
                  </a:schemeClr>
                </a:solidFill>
                <a:latin typeface="Calibri Light" pitchFamily="34" charset="0"/>
              </a:rPr>
              <a:t>Snack Options:</a:t>
            </a:r>
            <a:endParaRPr lang="en-US" b="1" dirty="0" smtClean="0">
              <a:solidFill>
                <a:schemeClr val="bg1">
                  <a:lumMod val="50000"/>
                </a:schemeClr>
              </a:solidFill>
              <a:latin typeface="Calibri Light" pitchFamily="34" charset="0"/>
            </a:endParaRPr>
          </a:p>
          <a:p>
            <a:pPr marL="742950" lvl="1" indent="-285750">
              <a:buFont typeface="Arial" pitchFamily="34" charset="0"/>
              <a:buChar char="•"/>
            </a:pPr>
            <a:r>
              <a:rPr lang="en-US" dirty="0" smtClean="0">
                <a:solidFill>
                  <a:schemeClr val="bg1">
                    <a:lumMod val="50000"/>
                  </a:schemeClr>
                </a:solidFill>
                <a:latin typeface="Calibri Light" pitchFamily="34" charset="0"/>
              </a:rPr>
              <a:t>Element Bar</a:t>
            </a:r>
          </a:p>
          <a:p>
            <a:pPr marL="742950" lvl="1" indent="-285750">
              <a:buFont typeface="Arial" pitchFamily="34" charset="0"/>
              <a:buChar char="•"/>
            </a:pPr>
            <a:r>
              <a:rPr lang="en-US" dirty="0" smtClean="0">
                <a:solidFill>
                  <a:schemeClr val="bg1">
                    <a:lumMod val="50000"/>
                  </a:schemeClr>
                </a:solidFill>
                <a:latin typeface="Calibri Light" pitchFamily="34" charset="0"/>
              </a:rPr>
              <a:t>Fruits</a:t>
            </a:r>
          </a:p>
          <a:p>
            <a:pPr marL="742950" lvl="1" indent="-285750">
              <a:buFont typeface="Arial" pitchFamily="34" charset="0"/>
              <a:buChar char="•"/>
            </a:pPr>
            <a:r>
              <a:rPr lang="en-US" dirty="0" smtClean="0">
                <a:solidFill>
                  <a:schemeClr val="bg1">
                    <a:lumMod val="50000"/>
                  </a:schemeClr>
                </a:solidFill>
                <a:latin typeface="Calibri Light" pitchFamily="34" charset="0"/>
              </a:rPr>
              <a:t>Vegetables</a:t>
            </a:r>
            <a:endParaRPr lang="en-US" sz="1600" dirty="0" smtClean="0">
              <a:solidFill>
                <a:schemeClr val="bg1">
                  <a:lumMod val="50000"/>
                </a:schemeClr>
              </a:solidFill>
              <a:latin typeface="Calibri Light" pitchFamily="34" charset="0"/>
            </a:endParaRPr>
          </a:p>
          <a:p>
            <a:endParaRPr lang="en-US" sz="1600" dirty="0">
              <a:solidFill>
                <a:schemeClr val="bg1">
                  <a:lumMod val="50000"/>
                </a:schemeClr>
              </a:solidFill>
              <a:latin typeface="Calibri Light" pitchFamily="34" charset="0"/>
            </a:endParaRPr>
          </a:p>
        </p:txBody>
      </p:sp>
      <p:sp>
        <p:nvSpPr>
          <p:cNvPr id="22" name="TextBox 21"/>
          <p:cNvSpPr txBox="1"/>
          <p:nvPr/>
        </p:nvSpPr>
        <p:spPr>
          <a:xfrm>
            <a:off x="237281" y="3466696"/>
            <a:ext cx="8640501" cy="307777"/>
          </a:xfrm>
          <a:prstGeom prst="rect">
            <a:avLst/>
          </a:prstGeom>
          <a:noFill/>
        </p:spPr>
        <p:txBody>
          <a:bodyPr wrap="square" rtlCol="0">
            <a:spAutoFit/>
          </a:bodyPr>
          <a:lstStyle/>
          <a:p>
            <a:pPr algn="ctr"/>
            <a:r>
              <a:rPr lang="en-US" sz="1400" dirty="0" smtClean="0">
                <a:solidFill>
                  <a:srgbClr val="B00000"/>
                </a:solidFill>
                <a:latin typeface="Calibri Light" pitchFamily="34" charset="0"/>
                <a:cs typeface="Arial" pitchFamily="34" charset="0"/>
              </a:rPr>
              <a:t>LIMIT</a:t>
            </a:r>
            <a:r>
              <a:rPr lang="en-US" sz="1400" dirty="0" smtClean="0">
                <a:solidFill>
                  <a:schemeClr val="tx1">
                    <a:lumMod val="65000"/>
                    <a:lumOff val="35000"/>
                  </a:schemeClr>
                </a:solidFill>
                <a:latin typeface="Calibri Light" pitchFamily="34" charset="0"/>
                <a:cs typeface="Arial" pitchFamily="34" charset="0"/>
              </a:rPr>
              <a:t> </a:t>
            </a:r>
            <a:r>
              <a:rPr lang="en-US" sz="1400" dirty="0" smtClean="0">
                <a:solidFill>
                  <a:schemeClr val="bg1">
                    <a:lumMod val="50000"/>
                  </a:schemeClr>
                </a:solidFill>
                <a:latin typeface="Calibri Light" pitchFamily="34" charset="0"/>
                <a:cs typeface="Arial" pitchFamily="34" charset="0"/>
              </a:rPr>
              <a:t>Added sugars and processed foods i.e., crackers, white flour/sugar, chips, sugar sweetened drinks and dressings</a:t>
            </a:r>
            <a:endParaRPr lang="en-US" sz="1400" dirty="0">
              <a:solidFill>
                <a:schemeClr val="bg1">
                  <a:lumMod val="50000"/>
                </a:schemeClr>
              </a:solidFill>
              <a:latin typeface="Calibri Light" pitchFamily="34" charset="0"/>
              <a:cs typeface="Arial" pitchFamily="34" charset="0"/>
            </a:endParaRPr>
          </a:p>
        </p:txBody>
      </p:sp>
      <p:sp>
        <p:nvSpPr>
          <p:cNvPr id="24" name="Title 3"/>
          <p:cNvSpPr>
            <a:spLocks noGrp="1"/>
          </p:cNvSpPr>
          <p:nvPr>
            <p:ph type="title"/>
          </p:nvPr>
        </p:nvSpPr>
        <p:spPr>
          <a:xfrm>
            <a:off x="0" y="-2194"/>
            <a:ext cx="9144000" cy="857250"/>
          </a:xfrm>
        </p:spPr>
        <p:txBody>
          <a:bodyPr>
            <a:normAutofit/>
          </a:bodyPr>
          <a:lstStyle/>
          <a:p>
            <a:r>
              <a:rPr lang="en-US" sz="3200" dirty="0" smtClean="0">
                <a:solidFill>
                  <a:schemeClr val="bg1">
                    <a:lumMod val="50000"/>
                  </a:schemeClr>
                </a:solidFill>
                <a:latin typeface="Calibri Light" pitchFamily="34" charset="0"/>
              </a:rPr>
              <a:t>EATING PLAN</a:t>
            </a:r>
            <a:endParaRPr lang="en-US" sz="3200" dirty="0">
              <a:solidFill>
                <a:schemeClr val="bg1">
                  <a:lumMod val="50000"/>
                </a:schemeClr>
              </a:solidFill>
              <a:latin typeface="Calibri Light" pitchFamily="34" charset="0"/>
            </a:endParaRPr>
          </a:p>
        </p:txBody>
      </p:sp>
      <p:sp>
        <p:nvSpPr>
          <p:cNvPr id="26" name="Left Brace 25"/>
          <p:cNvSpPr/>
          <p:nvPr/>
        </p:nvSpPr>
        <p:spPr>
          <a:xfrm rot="16200000">
            <a:off x="4524375" y="-803828"/>
            <a:ext cx="171450" cy="8305800"/>
          </a:xfrm>
          <a:prstGeom prst="leftBrace">
            <a:avLst/>
          </a:prstGeom>
          <a:ln w="19050"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633864" y="704208"/>
            <a:ext cx="2466071" cy="430887"/>
          </a:xfrm>
          <a:prstGeom prst="rect">
            <a:avLst/>
          </a:prstGeom>
          <a:noFill/>
        </p:spPr>
        <p:txBody>
          <a:bodyPr wrap="square" rtlCol="0">
            <a:spAutoFit/>
          </a:bodyPr>
          <a:lstStyle/>
          <a:p>
            <a:r>
              <a:rPr lang="en-US" sz="2200" b="1" dirty="0" smtClean="0">
                <a:solidFill>
                  <a:srgbClr val="F68A33"/>
                </a:solidFill>
                <a:latin typeface="Calibri Light" pitchFamily="34" charset="0"/>
              </a:rPr>
              <a:t>	3X A DAY</a:t>
            </a:r>
            <a:endParaRPr lang="en-US" sz="2200" b="1" dirty="0">
              <a:solidFill>
                <a:srgbClr val="F68A33"/>
              </a:solidFill>
              <a:latin typeface="Calibri Light" pitchFamily="34" charset="0"/>
            </a:endParaRPr>
          </a:p>
        </p:txBody>
      </p:sp>
      <p:sp>
        <p:nvSpPr>
          <p:cNvPr id="15" name="TextBox 14"/>
          <p:cNvSpPr txBox="1"/>
          <p:nvPr/>
        </p:nvSpPr>
        <p:spPr>
          <a:xfrm>
            <a:off x="3605664" y="725258"/>
            <a:ext cx="2466071" cy="430887"/>
          </a:xfrm>
          <a:prstGeom prst="rect">
            <a:avLst/>
          </a:prstGeom>
          <a:noFill/>
        </p:spPr>
        <p:txBody>
          <a:bodyPr wrap="square" rtlCol="0">
            <a:spAutoFit/>
          </a:bodyPr>
          <a:lstStyle/>
          <a:p>
            <a:r>
              <a:rPr lang="en-US" sz="2200" b="1" dirty="0" smtClean="0">
                <a:solidFill>
                  <a:schemeClr val="accent1">
                    <a:lumMod val="75000"/>
                  </a:schemeClr>
                </a:solidFill>
                <a:latin typeface="Calibri Light" pitchFamily="34" charset="0"/>
                <a:cs typeface="Arial" pitchFamily="34" charset="0"/>
              </a:rPr>
              <a:t>	2X A DAY</a:t>
            </a:r>
            <a:endParaRPr lang="en-US" sz="2200" b="1" dirty="0">
              <a:solidFill>
                <a:schemeClr val="accent1">
                  <a:lumMod val="75000"/>
                </a:schemeClr>
              </a:solidFill>
              <a:latin typeface="Calibri Light" pitchFamily="34" charset="0"/>
              <a:cs typeface="Arial" pitchFamily="34" charset="0"/>
            </a:endParaRPr>
          </a:p>
        </p:txBody>
      </p:sp>
      <p:sp>
        <p:nvSpPr>
          <p:cNvPr id="16" name="TextBox 15"/>
          <p:cNvSpPr txBox="1"/>
          <p:nvPr/>
        </p:nvSpPr>
        <p:spPr>
          <a:xfrm>
            <a:off x="6348863" y="704207"/>
            <a:ext cx="2466071" cy="430887"/>
          </a:xfrm>
          <a:prstGeom prst="rect">
            <a:avLst/>
          </a:prstGeom>
          <a:noFill/>
        </p:spPr>
        <p:txBody>
          <a:bodyPr wrap="square" rtlCol="0">
            <a:spAutoFit/>
          </a:bodyPr>
          <a:lstStyle/>
          <a:p>
            <a:r>
              <a:rPr lang="en-US" sz="2200" b="1" dirty="0" smtClean="0">
                <a:solidFill>
                  <a:schemeClr val="accent3">
                    <a:lumMod val="75000"/>
                  </a:schemeClr>
                </a:solidFill>
                <a:latin typeface="Calibri Light" pitchFamily="34" charset="0"/>
              </a:rPr>
              <a:t>	1X </a:t>
            </a:r>
            <a:r>
              <a:rPr lang="en-US" sz="2200" b="1" dirty="0">
                <a:solidFill>
                  <a:schemeClr val="accent3">
                    <a:lumMod val="75000"/>
                  </a:schemeClr>
                </a:solidFill>
                <a:latin typeface="Calibri Light" pitchFamily="34" charset="0"/>
              </a:rPr>
              <a:t>A DAY</a:t>
            </a:r>
          </a:p>
        </p:txBody>
      </p:sp>
      <p:sp>
        <p:nvSpPr>
          <p:cNvPr id="2" name="TextBox 1"/>
          <p:cNvSpPr txBox="1"/>
          <p:nvPr/>
        </p:nvSpPr>
        <p:spPr>
          <a:xfrm>
            <a:off x="520682" y="3740178"/>
            <a:ext cx="8229600" cy="954107"/>
          </a:xfrm>
          <a:prstGeom prst="rect">
            <a:avLst/>
          </a:prstGeom>
          <a:noFill/>
        </p:spPr>
        <p:txBody>
          <a:bodyPr wrap="square" rtlCol="0">
            <a:spAutoFit/>
          </a:bodyPr>
          <a:lstStyle/>
          <a:p>
            <a:r>
              <a:rPr lang="en-US" sz="1400" dirty="0" smtClean="0">
                <a:solidFill>
                  <a:schemeClr val="tx1">
                    <a:lumMod val="75000"/>
                    <a:lumOff val="25000"/>
                  </a:schemeClr>
                </a:solidFill>
                <a:latin typeface="Calibri Light" pitchFamily="34" charset="0"/>
              </a:rPr>
              <a:t>*Based upon 90 day Target Body Weight, assuming 2 pounds per week weight loss: Target weight in </a:t>
            </a:r>
            <a:r>
              <a:rPr lang="en-US" sz="1400" dirty="0" err="1" smtClean="0">
                <a:solidFill>
                  <a:schemeClr val="tx1">
                    <a:lumMod val="75000"/>
                    <a:lumOff val="25000"/>
                  </a:schemeClr>
                </a:solidFill>
                <a:latin typeface="Calibri Light" pitchFamily="34" charset="0"/>
              </a:rPr>
              <a:t>Kgs</a:t>
            </a:r>
            <a:r>
              <a:rPr lang="en-US" sz="1400" dirty="0" smtClean="0">
                <a:solidFill>
                  <a:schemeClr val="tx1">
                    <a:lumMod val="75000"/>
                    <a:lumOff val="25000"/>
                  </a:schemeClr>
                </a:solidFill>
                <a:latin typeface="Calibri Light" pitchFamily="34" charset="0"/>
              </a:rPr>
              <a:t> X 1.6  = total daily intake in protein grams. Example:  Current weight 250 lbs.  Target weight in 90 days 226lbs.  226/2.2 = 103 Kg x 1.6 = 164 grams of protein per day recommended, divided evenly three times per day, ~55 g protein/meal:  Breakfast, Lunch and Dinner.</a:t>
            </a:r>
            <a:endParaRPr lang="en-US" sz="1400" dirty="0">
              <a:solidFill>
                <a:schemeClr val="tx1">
                  <a:lumMod val="75000"/>
                  <a:lumOff val="25000"/>
                </a:schemeClr>
              </a:solidFill>
              <a:latin typeface="Calibri Light" pitchFamily="34" charset="0"/>
            </a:endParaRPr>
          </a:p>
        </p:txBody>
      </p:sp>
    </p:spTree>
    <p:extLst>
      <p:ext uri="{BB962C8B-B14F-4D97-AF65-F5344CB8AC3E}">
        <p14:creationId xmlns:p14="http://schemas.microsoft.com/office/powerpoint/2010/main" val="320674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8288" y="60795"/>
            <a:ext cx="3985711" cy="1406498"/>
          </a:xfrm>
        </p:spPr>
        <p:txBody>
          <a:bodyPr>
            <a:noAutofit/>
          </a:bodyPr>
          <a:lstStyle/>
          <a:p>
            <a:r>
              <a:rPr lang="en-US" sz="4000" dirty="0" smtClean="0">
                <a:solidFill>
                  <a:srgbClr val="F68A33"/>
                </a:solidFill>
                <a:latin typeface="Calibri Light" pitchFamily="34" charset="0"/>
              </a:rPr>
              <a:t>ACTIVE LIFESTYLE</a:t>
            </a:r>
            <a:endParaRPr lang="en-US" sz="4000" dirty="0">
              <a:solidFill>
                <a:srgbClr val="F68A33"/>
              </a:solidFill>
              <a:latin typeface="Calibri Light" pitchFamily="34" charset="0"/>
            </a:endParaRPr>
          </a:p>
        </p:txBody>
      </p:sp>
      <p:sp>
        <p:nvSpPr>
          <p:cNvPr id="6" name="Content Placeholder 4"/>
          <p:cNvSpPr>
            <a:spLocks noGrp="1"/>
          </p:cNvSpPr>
          <p:nvPr>
            <p:ph idx="1"/>
          </p:nvPr>
        </p:nvSpPr>
        <p:spPr>
          <a:xfrm>
            <a:off x="5369441" y="1514619"/>
            <a:ext cx="3610558" cy="2451323"/>
          </a:xfrm>
        </p:spPr>
        <p:txBody>
          <a:bodyPr>
            <a:noAutofit/>
          </a:bodyPr>
          <a:lstStyle/>
          <a:p>
            <a:pPr marL="0" indent="0" algn="ctr">
              <a:buNone/>
            </a:pPr>
            <a:r>
              <a:rPr lang="en-US" sz="3000" dirty="0" smtClean="0">
                <a:solidFill>
                  <a:schemeClr val="bg1">
                    <a:lumMod val="50000"/>
                  </a:schemeClr>
                </a:solidFill>
                <a:latin typeface="Calibri Light" pitchFamily="34" charset="0"/>
                <a:cs typeface="Arial" pitchFamily="34" charset="0"/>
              </a:rPr>
              <a:t>Let’s Get Moving! Strive for moderate activity a minimum of 30 minutes, 3 times a week.</a:t>
            </a:r>
          </a:p>
        </p:txBody>
      </p:sp>
      <p:pic>
        <p:nvPicPr>
          <p:cNvPr id="5" name="Picture 4" descr="shutterstock_9431000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158289" cy="4673520"/>
          </a:xfrm>
          <a:prstGeom prst="rect">
            <a:avLst/>
          </a:prstGeom>
        </p:spPr>
      </p:pic>
    </p:spTree>
    <p:extLst>
      <p:ext uri="{BB962C8B-B14F-4D97-AF65-F5344CB8AC3E}">
        <p14:creationId xmlns:p14="http://schemas.microsoft.com/office/powerpoint/2010/main" val="190336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927" y="313735"/>
            <a:ext cx="2660073" cy="63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3927" y="208450"/>
            <a:ext cx="1839375" cy="4385775"/>
          </a:xfrm>
          <a:prstGeom prst="rect">
            <a:avLst/>
          </a:prstGeom>
        </p:spPr>
      </p:pic>
      <p:sp>
        <p:nvSpPr>
          <p:cNvPr id="5" name="Title 5"/>
          <p:cNvSpPr>
            <a:spLocks noGrp="1"/>
          </p:cNvSpPr>
          <p:nvPr>
            <p:ph type="title"/>
          </p:nvPr>
        </p:nvSpPr>
        <p:spPr>
          <a:xfrm>
            <a:off x="457200" y="206375"/>
            <a:ext cx="8229600" cy="857250"/>
          </a:xfrm>
        </p:spPr>
        <p:txBody>
          <a:bodyPr>
            <a:noAutofit/>
          </a:bodyPr>
          <a:lstStyle/>
          <a:p>
            <a:pPr algn="l"/>
            <a:r>
              <a:rPr lang="en-US" sz="4000" dirty="0" smtClean="0">
                <a:solidFill>
                  <a:schemeClr val="bg1">
                    <a:lumMod val="50000"/>
                  </a:schemeClr>
                </a:solidFill>
                <a:latin typeface="Calibri Light" pitchFamily="34" charset="0"/>
                <a:cs typeface="Arial" pitchFamily="34" charset="0"/>
              </a:rPr>
              <a:t>PROMISING CLINICAL RESULTS</a:t>
            </a:r>
            <a:endParaRPr lang="en-US" sz="4000" dirty="0">
              <a:solidFill>
                <a:schemeClr val="bg1">
                  <a:lumMod val="50000"/>
                </a:schemeClr>
              </a:solidFill>
              <a:latin typeface="Calibri Light" pitchFamily="34" charset="0"/>
              <a:cs typeface="Arial" pitchFamily="34" charset="0"/>
            </a:endParaRPr>
          </a:p>
        </p:txBody>
      </p:sp>
      <p:sp>
        <p:nvSpPr>
          <p:cNvPr id="6" name="Content Placeholder 2"/>
          <p:cNvSpPr>
            <a:spLocks noGrp="1"/>
          </p:cNvSpPr>
          <p:nvPr>
            <p:ph sz="half" idx="1"/>
          </p:nvPr>
        </p:nvSpPr>
        <p:spPr>
          <a:xfrm>
            <a:off x="810476" y="1200150"/>
            <a:ext cx="4696691" cy="3394075"/>
          </a:xfrm>
        </p:spPr>
        <p:txBody>
          <a:bodyPr>
            <a:normAutofit/>
          </a:bodyPr>
          <a:lstStyle/>
          <a:p>
            <a:pPr>
              <a:spcBef>
                <a:spcPts val="1200"/>
              </a:spcBef>
            </a:pPr>
            <a:r>
              <a:rPr lang="en-US" sz="2200" dirty="0" smtClean="0">
                <a:solidFill>
                  <a:srgbClr val="F68A33"/>
                </a:solidFill>
                <a:latin typeface="Calibri Light" pitchFamily="34" charset="0"/>
                <a:cs typeface="Arial" pitchFamily="34" charset="0"/>
              </a:rPr>
              <a:t>Significant decrease </a:t>
            </a:r>
            <a:r>
              <a:rPr lang="en-US" sz="2200" dirty="0" smtClean="0">
                <a:solidFill>
                  <a:schemeClr val="bg1">
                    <a:lumMod val="50000"/>
                  </a:schemeClr>
                </a:solidFill>
                <a:latin typeface="Calibri Light" pitchFamily="34" charset="0"/>
                <a:cs typeface="Arial" pitchFamily="34" charset="0"/>
              </a:rPr>
              <a:t>in body weight related to</a:t>
            </a:r>
            <a:r>
              <a:rPr lang="en-US" sz="2200" dirty="0" smtClean="0">
                <a:solidFill>
                  <a:srgbClr val="F68A33"/>
                </a:solidFill>
                <a:latin typeface="Calibri Light" pitchFamily="34" charset="0"/>
                <a:cs typeface="Arial" pitchFamily="34" charset="0"/>
              </a:rPr>
              <a:t> fat loss </a:t>
            </a:r>
            <a:r>
              <a:rPr lang="en-US" sz="2200" dirty="0" smtClean="0">
                <a:solidFill>
                  <a:schemeClr val="bg1">
                    <a:lumMod val="50000"/>
                  </a:schemeClr>
                </a:solidFill>
                <a:latin typeface="Calibri Light" pitchFamily="34" charset="0"/>
                <a:cs typeface="Arial" pitchFamily="34" charset="0"/>
              </a:rPr>
              <a:t>in both genders</a:t>
            </a:r>
          </a:p>
          <a:p>
            <a:pPr>
              <a:spcBef>
                <a:spcPts val="1200"/>
              </a:spcBef>
            </a:pPr>
            <a:r>
              <a:rPr lang="en-US" sz="2200" dirty="0" smtClean="0">
                <a:solidFill>
                  <a:schemeClr val="bg1">
                    <a:lumMod val="50000"/>
                  </a:schemeClr>
                </a:solidFill>
                <a:latin typeface="Calibri Light" pitchFamily="34" charset="0"/>
                <a:cs typeface="Arial" pitchFamily="34" charset="0"/>
              </a:rPr>
              <a:t>Visible </a:t>
            </a:r>
            <a:r>
              <a:rPr lang="en-US" sz="2200" dirty="0" smtClean="0">
                <a:solidFill>
                  <a:srgbClr val="F68A33"/>
                </a:solidFill>
                <a:latin typeface="Calibri Light" pitchFamily="34" charset="0"/>
                <a:cs typeface="Arial" pitchFamily="34" charset="0"/>
              </a:rPr>
              <a:t>decrease in stomach, thigh &amp; calf measurements</a:t>
            </a:r>
            <a:endParaRPr lang="en-US" sz="2200" dirty="0" smtClean="0">
              <a:solidFill>
                <a:schemeClr val="bg1">
                  <a:lumMod val="50000"/>
                </a:schemeClr>
              </a:solidFill>
              <a:latin typeface="Calibri Light" pitchFamily="34" charset="0"/>
              <a:cs typeface="Arial" pitchFamily="34" charset="0"/>
            </a:endParaRPr>
          </a:p>
          <a:p>
            <a:pPr>
              <a:spcBef>
                <a:spcPts val="1200"/>
              </a:spcBef>
            </a:pPr>
            <a:r>
              <a:rPr lang="en-US" sz="2200" dirty="0" smtClean="0">
                <a:solidFill>
                  <a:srgbClr val="F68A33"/>
                </a:solidFill>
                <a:latin typeface="Calibri Light" pitchFamily="34" charset="0"/>
                <a:cs typeface="Arial" pitchFamily="34" charset="0"/>
              </a:rPr>
              <a:t>Reduced cravings</a:t>
            </a:r>
          </a:p>
          <a:p>
            <a:pPr>
              <a:spcBef>
                <a:spcPts val="1200"/>
              </a:spcBef>
            </a:pPr>
            <a:r>
              <a:rPr lang="en-US" sz="2200" dirty="0" smtClean="0">
                <a:solidFill>
                  <a:srgbClr val="F68A33"/>
                </a:solidFill>
                <a:latin typeface="Calibri Light" pitchFamily="34" charset="0"/>
                <a:cs typeface="Arial" pitchFamily="34" charset="0"/>
              </a:rPr>
              <a:t>Hunger decreased </a:t>
            </a:r>
            <a:r>
              <a:rPr lang="en-US" sz="2200" dirty="0" smtClean="0">
                <a:solidFill>
                  <a:schemeClr val="bg1">
                    <a:lumMod val="50000"/>
                  </a:schemeClr>
                </a:solidFill>
                <a:latin typeface="Calibri Light" pitchFamily="34" charset="0"/>
                <a:cs typeface="Arial" pitchFamily="34" charset="0"/>
              </a:rPr>
              <a:t>at the end of the study</a:t>
            </a:r>
          </a:p>
          <a:p>
            <a:pPr marL="0" indent="0">
              <a:spcBef>
                <a:spcPts val="1200"/>
              </a:spcBef>
              <a:buNone/>
            </a:pPr>
            <a:r>
              <a:rPr lang="en-US" sz="2200" dirty="0" smtClean="0">
                <a:solidFill>
                  <a:schemeClr val="bg1">
                    <a:lumMod val="50000"/>
                  </a:schemeClr>
                </a:solidFill>
                <a:latin typeface="Calibri Light" pitchFamily="34" charset="0"/>
                <a:cs typeface="Arial" pitchFamily="34" charset="0"/>
              </a:rPr>
              <a:t>MORE TO COME!</a:t>
            </a:r>
          </a:p>
          <a:p>
            <a:pPr>
              <a:spcBef>
                <a:spcPts val="1200"/>
              </a:spcBef>
            </a:pPr>
            <a:endParaRPr lang="en-US" sz="2200" dirty="0">
              <a:solidFill>
                <a:srgbClr val="F68A33"/>
              </a:solidFill>
              <a:latin typeface="Calibri Light" pitchFamily="34" charset="0"/>
              <a:cs typeface="Arial" pitchFamily="34" charset="0"/>
            </a:endParaRPr>
          </a:p>
        </p:txBody>
      </p:sp>
    </p:spTree>
    <p:extLst>
      <p:ext uri="{BB962C8B-B14F-4D97-AF65-F5344CB8AC3E}">
        <p14:creationId xmlns:p14="http://schemas.microsoft.com/office/powerpoint/2010/main" val="220855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0359"/>
            <a:ext cx="9144000" cy="32766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lumMod val="50000"/>
                  </a:schemeClr>
                </a:solidFill>
                <a:latin typeface="Calibri Light" pitchFamily="34" charset="0"/>
                <a:cs typeface="Verlag Light"/>
              </a:rPr>
              <a:t/>
            </a:r>
            <a:br>
              <a:rPr lang="en-US" sz="5400" dirty="0" smtClean="0">
                <a:solidFill>
                  <a:schemeClr val="bg1">
                    <a:lumMod val="50000"/>
                  </a:schemeClr>
                </a:solidFill>
                <a:latin typeface="Calibri Light" pitchFamily="34" charset="0"/>
                <a:cs typeface="Verlag Light"/>
              </a:rPr>
            </a:br>
            <a:r>
              <a:rPr lang="en-US" sz="5400" dirty="0" smtClean="0">
                <a:solidFill>
                  <a:schemeClr val="bg1">
                    <a:lumMod val="50000"/>
                  </a:schemeClr>
                </a:solidFill>
                <a:latin typeface="Calibri Light" pitchFamily="34" charset="0"/>
                <a:cs typeface="Verlag Light"/>
              </a:rPr>
              <a:t>HOW DO YOU WANT </a:t>
            </a:r>
          </a:p>
          <a:p>
            <a:r>
              <a:rPr lang="en-US" sz="5400" dirty="0" smtClean="0">
                <a:solidFill>
                  <a:schemeClr val="bg1">
                    <a:lumMod val="50000"/>
                  </a:schemeClr>
                </a:solidFill>
                <a:latin typeface="Calibri Light" pitchFamily="34" charset="0"/>
                <a:cs typeface="Verlag Light"/>
              </a:rPr>
              <a:t>TO LOOK</a:t>
            </a:r>
            <a:r>
              <a:rPr lang="en-US" sz="5400" dirty="0">
                <a:solidFill>
                  <a:schemeClr val="bg1">
                    <a:lumMod val="50000"/>
                  </a:schemeClr>
                </a:solidFill>
                <a:latin typeface="Calibri Light" pitchFamily="34" charset="0"/>
                <a:cs typeface="Verlag Light"/>
              </a:rPr>
              <a:t> </a:t>
            </a:r>
            <a:r>
              <a:rPr lang="en-US" sz="5400" dirty="0" smtClean="0">
                <a:solidFill>
                  <a:schemeClr val="bg1">
                    <a:lumMod val="50000"/>
                  </a:schemeClr>
                </a:solidFill>
                <a:latin typeface="Calibri Light" pitchFamily="34" charset="0"/>
                <a:cs typeface="Verlag Light"/>
              </a:rPr>
              <a:t>AND FEEL?</a:t>
            </a:r>
          </a:p>
        </p:txBody>
      </p:sp>
    </p:spTree>
    <p:extLst>
      <p:ext uri="{BB962C8B-B14F-4D97-AF65-F5344CB8AC3E}">
        <p14:creationId xmlns:p14="http://schemas.microsoft.com/office/powerpoint/2010/main" val="6540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1665061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7034" y="353535"/>
            <a:ext cx="2793501" cy="1998777"/>
          </a:xfrm>
          <a:prstGeom prst="rect">
            <a:avLst/>
          </a:prstGeom>
        </p:spPr>
      </p:pic>
      <p:pic>
        <p:nvPicPr>
          <p:cNvPr id="5" name="Picture 4" descr="shutterstock_72658054.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4025" y="327881"/>
            <a:ext cx="3181838" cy="1998777"/>
          </a:xfrm>
          <a:prstGeom prst="rect">
            <a:avLst/>
          </a:prstGeom>
        </p:spPr>
      </p:pic>
      <p:cxnSp>
        <p:nvCxnSpPr>
          <p:cNvPr id="7" name="Straight Connector 6"/>
          <p:cNvCxnSpPr/>
          <p:nvPr/>
        </p:nvCxnSpPr>
        <p:spPr>
          <a:xfrm>
            <a:off x="4572000" y="353535"/>
            <a:ext cx="0" cy="4052662"/>
          </a:xfrm>
          <a:prstGeom prst="line">
            <a:avLst/>
          </a:prstGeom>
          <a:ln>
            <a:solidFill>
              <a:srgbClr val="F68A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724400" y="-817141"/>
            <a:ext cx="0" cy="6400800"/>
          </a:xfrm>
          <a:prstGeom prst="line">
            <a:avLst/>
          </a:prstGeom>
          <a:ln>
            <a:solidFill>
              <a:srgbClr val="F68A3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851114" y="2511529"/>
            <a:ext cx="2623410" cy="1908287"/>
            <a:chOff x="4851114" y="3173486"/>
            <a:chExt cx="2623410" cy="1908287"/>
          </a:xfrm>
        </p:grpSpPr>
        <p:pic>
          <p:nvPicPr>
            <p:cNvPr id="11" name="Picture 10" descr="shutterstock_11042371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1714" y="3173486"/>
              <a:ext cx="1908287" cy="1908287"/>
            </a:xfrm>
            <a:prstGeom prst="rect">
              <a:avLst/>
            </a:prstGeom>
          </p:spPr>
        </p:pic>
        <p:sp>
          <p:nvSpPr>
            <p:cNvPr id="13" name="Rectangle 12"/>
            <p:cNvSpPr/>
            <p:nvPr/>
          </p:nvSpPr>
          <p:spPr>
            <a:xfrm rot="19227979">
              <a:off x="4851114" y="4147966"/>
              <a:ext cx="2623410" cy="111634"/>
            </a:xfrm>
            <a:prstGeom prst="rect">
              <a:avLst/>
            </a:prstGeom>
            <a:solidFill>
              <a:srgbClr val="F68A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8A33"/>
                </a:solidFill>
              </a:endParaRPr>
            </a:p>
          </p:txBody>
        </p:sp>
      </p:grpSp>
      <p:pic>
        <p:nvPicPr>
          <p:cNvPr id="9" name="Picture 8" descr="shutterstock_107970386.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32112" y="2460220"/>
            <a:ext cx="3153751" cy="2006975"/>
          </a:xfrm>
          <a:prstGeom prst="rect">
            <a:avLst/>
          </a:prstGeom>
        </p:spPr>
      </p:pic>
      <p:sp>
        <p:nvSpPr>
          <p:cNvPr id="16" name="Rectangle 15"/>
          <p:cNvSpPr/>
          <p:nvPr/>
        </p:nvSpPr>
        <p:spPr>
          <a:xfrm rot="13208248">
            <a:off x="4859517" y="3648292"/>
            <a:ext cx="2623410" cy="111634"/>
          </a:xfrm>
          <a:prstGeom prst="rect">
            <a:avLst/>
          </a:prstGeom>
          <a:solidFill>
            <a:srgbClr val="F68A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8A33"/>
              </a:solidFill>
            </a:endParaRPr>
          </a:p>
        </p:txBody>
      </p:sp>
    </p:spTree>
    <p:extLst>
      <p:ext uri="{BB962C8B-B14F-4D97-AF65-F5344CB8AC3E}">
        <p14:creationId xmlns:p14="http://schemas.microsoft.com/office/powerpoint/2010/main" val="2499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061" y="3441996"/>
            <a:ext cx="4101316" cy="830997"/>
          </a:xfrm>
          <a:prstGeom prst="rect">
            <a:avLst/>
          </a:prstGeom>
        </p:spPr>
        <p:txBody>
          <a:bodyPr wrap="none">
            <a:spAutoFit/>
          </a:bodyPr>
          <a:lstStyle/>
          <a:p>
            <a:r>
              <a:rPr lang="en-US" sz="4800" dirty="0" smtClean="0">
                <a:solidFill>
                  <a:schemeClr val="bg1">
                    <a:lumMod val="50000"/>
                  </a:schemeClr>
                </a:solidFill>
                <a:latin typeface="Calibri Light" pitchFamily="34" charset="0"/>
                <a:cs typeface="Arial"/>
              </a:rPr>
              <a:t>is </a:t>
            </a:r>
            <a:r>
              <a:rPr lang="en-US" sz="4800" dirty="0">
                <a:solidFill>
                  <a:schemeClr val="bg1">
                    <a:lumMod val="50000"/>
                  </a:schemeClr>
                </a:solidFill>
                <a:latin typeface="Calibri Light" pitchFamily="34" charset="0"/>
                <a:cs typeface="Arial"/>
              </a:rPr>
              <a:t>your </a:t>
            </a:r>
            <a:r>
              <a:rPr lang="en-US" sz="4800" dirty="0" smtClean="0">
                <a:solidFill>
                  <a:schemeClr val="bg1">
                    <a:lumMod val="50000"/>
                  </a:schemeClr>
                </a:solidFill>
                <a:latin typeface="Calibri Light" pitchFamily="34" charset="0"/>
                <a:cs typeface="Arial"/>
              </a:rPr>
              <a:t>solution.</a:t>
            </a:r>
            <a:endParaRPr lang="en-US" sz="4800" dirty="0">
              <a:solidFill>
                <a:schemeClr val="bg1">
                  <a:lumMod val="50000"/>
                </a:schemeClr>
              </a:solidFill>
              <a:latin typeface="Calibri Light" pitchFamily="34" charset="0"/>
            </a:endParaRPr>
          </a:p>
        </p:txBody>
      </p:sp>
      <p:pic>
        <p:nvPicPr>
          <p:cNvPr id="6" name="Picture 5" descr="ageLOC TR90 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1271" y="1039533"/>
            <a:ext cx="5842000" cy="1790700"/>
          </a:xfrm>
          <a:prstGeom prst="rect">
            <a:avLst/>
          </a:prstGeom>
        </p:spPr>
      </p:pic>
    </p:spTree>
    <p:extLst>
      <p:ext uri="{BB962C8B-B14F-4D97-AF65-F5344CB8AC3E}">
        <p14:creationId xmlns:p14="http://schemas.microsoft.com/office/powerpoint/2010/main" val="7427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M12303680.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TextBox 6"/>
          <p:cNvSpPr txBox="1"/>
          <p:nvPr/>
        </p:nvSpPr>
        <p:spPr>
          <a:xfrm>
            <a:off x="4438897" y="3925077"/>
            <a:ext cx="4705103" cy="1077218"/>
          </a:xfrm>
          <a:prstGeom prst="rect">
            <a:avLst/>
          </a:prstGeom>
          <a:noFill/>
        </p:spPr>
        <p:txBody>
          <a:bodyPr wrap="square" rtlCol="0">
            <a:spAutoFit/>
          </a:bodyPr>
          <a:lstStyle/>
          <a:p>
            <a:pPr algn="r"/>
            <a:r>
              <a:rPr lang="en-US" sz="3200" dirty="0" smtClean="0">
                <a:solidFill>
                  <a:schemeClr val="bg1">
                    <a:lumMod val="50000"/>
                  </a:schemeClr>
                </a:solidFill>
                <a:latin typeface="Verlag Book"/>
                <a:cs typeface="Verlag Book"/>
              </a:rPr>
              <a:t>TRANSFORM </a:t>
            </a:r>
            <a:r>
              <a:rPr lang="en-US" sz="3200" dirty="0" smtClean="0">
                <a:solidFill>
                  <a:schemeClr val="bg1">
                    <a:lumMod val="50000"/>
                  </a:schemeClr>
                </a:solidFill>
                <a:latin typeface="Verlag Light"/>
                <a:cs typeface="Verlag Light"/>
              </a:rPr>
              <a:t>YOUR LIFE IN</a:t>
            </a:r>
            <a:r>
              <a:rPr lang="en-US" sz="3200" dirty="0" smtClean="0">
                <a:solidFill>
                  <a:schemeClr val="bg1">
                    <a:lumMod val="50000"/>
                  </a:schemeClr>
                </a:solidFill>
                <a:latin typeface="Verlag Book"/>
                <a:cs typeface="Verlag Book"/>
              </a:rPr>
              <a:t> 90 DAYS </a:t>
            </a:r>
            <a:endParaRPr lang="en-US" sz="3200" dirty="0">
              <a:solidFill>
                <a:schemeClr val="bg1">
                  <a:lumMod val="50000"/>
                </a:schemeClr>
              </a:solidFill>
              <a:latin typeface="Verlag Book"/>
              <a:cs typeface="Verlag Book"/>
            </a:endParaRPr>
          </a:p>
        </p:txBody>
      </p:sp>
      <p:pic>
        <p:nvPicPr>
          <p:cNvPr id="8" name="Picture 7" descr="ageLOC TR90 Logo.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0005" y="193318"/>
            <a:ext cx="4147791" cy="1271388"/>
          </a:xfrm>
          <a:prstGeom prst="rect">
            <a:avLst/>
          </a:prstGeom>
        </p:spPr>
      </p:pic>
    </p:spTree>
    <p:extLst>
      <p:ext uri="{BB962C8B-B14F-4D97-AF65-F5344CB8AC3E}">
        <p14:creationId xmlns:p14="http://schemas.microsoft.com/office/powerpoint/2010/main" val="429057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verweight_coupl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802" y="0"/>
            <a:ext cx="4163760" cy="4678324"/>
          </a:xfrm>
          <a:prstGeom prst="rect">
            <a:avLst/>
          </a:prstGeom>
        </p:spPr>
      </p:pic>
      <p:sp>
        <p:nvSpPr>
          <p:cNvPr id="3" name="Rectangle 2"/>
          <p:cNvSpPr/>
          <p:nvPr/>
        </p:nvSpPr>
        <p:spPr>
          <a:xfrm>
            <a:off x="4707227" y="1146239"/>
            <a:ext cx="3627451" cy="2385846"/>
          </a:xfrm>
          <a:prstGeom prst="rect">
            <a:avLst/>
          </a:prstGeom>
        </p:spPr>
        <p:txBody>
          <a:bodyPr wrap="square">
            <a:spAutoFit/>
          </a:bodyPr>
          <a:lstStyle/>
          <a:p>
            <a:pPr algn="ctr">
              <a:lnSpc>
                <a:spcPct val="80000"/>
              </a:lnSpc>
            </a:pPr>
            <a:r>
              <a:rPr lang="en-US" sz="9200" spc="-300" dirty="0" smtClean="0">
                <a:solidFill>
                  <a:srgbClr val="F68A33"/>
                </a:solidFill>
                <a:latin typeface="Calibri Light" pitchFamily="34" charset="0"/>
                <a:cs typeface="Verlag Light"/>
              </a:rPr>
              <a:t>THE RESULT</a:t>
            </a:r>
            <a:endParaRPr lang="en-US" sz="9200" spc="-300" dirty="0">
              <a:solidFill>
                <a:srgbClr val="F68A33"/>
              </a:solidFill>
              <a:latin typeface="Calibri Light" pitchFamily="34" charset="0"/>
              <a:cs typeface="Verlag Light"/>
            </a:endParaRPr>
          </a:p>
        </p:txBody>
      </p:sp>
      <p:cxnSp>
        <p:nvCxnSpPr>
          <p:cNvPr id="4" name="Straight Connector 3"/>
          <p:cNvCxnSpPr/>
          <p:nvPr/>
        </p:nvCxnSpPr>
        <p:spPr>
          <a:xfrm>
            <a:off x="4957770" y="3390732"/>
            <a:ext cx="3124200" cy="0"/>
          </a:xfrm>
          <a:prstGeom prst="line">
            <a:avLst/>
          </a:prstGeom>
          <a:ln>
            <a:solidFill>
              <a:schemeClr val="accent6">
                <a:lumMod val="75000"/>
              </a:schemeClr>
            </a:solidFill>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050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0119" y="2397020"/>
            <a:ext cx="8534400" cy="1782762"/>
          </a:xfrm>
        </p:spPr>
        <p:txBody>
          <a:bodyPr>
            <a:noAutofit/>
          </a:bodyPr>
          <a:lstStyle/>
          <a:p>
            <a:r>
              <a:rPr lang="en-US" sz="4400" dirty="0" smtClean="0">
                <a:solidFill>
                  <a:schemeClr val="bg1">
                    <a:lumMod val="50000"/>
                  </a:schemeClr>
                </a:solidFill>
                <a:latin typeface="Calibri Light" pitchFamily="34" charset="0"/>
                <a:cs typeface="Verlag Light"/>
              </a:rPr>
              <a:t/>
            </a:r>
            <a:br>
              <a:rPr lang="en-US" sz="4400" dirty="0" smtClean="0">
                <a:solidFill>
                  <a:schemeClr val="bg1">
                    <a:lumMod val="50000"/>
                  </a:schemeClr>
                </a:solidFill>
                <a:latin typeface="Calibri Light" pitchFamily="34" charset="0"/>
                <a:cs typeface="Verlag Light"/>
              </a:rPr>
            </a:br>
            <a:r>
              <a:rPr lang="en-US" sz="4400" dirty="0" smtClean="0">
                <a:solidFill>
                  <a:schemeClr val="bg1">
                    <a:lumMod val="50000"/>
                  </a:schemeClr>
                </a:solidFill>
                <a:latin typeface="Calibri Light" pitchFamily="34" charset="0"/>
                <a:cs typeface="Verlag Light"/>
              </a:rPr>
              <a:t>OF “US” ARE OVERWEIGHT </a:t>
            </a:r>
            <a:br>
              <a:rPr lang="en-US" sz="4400" dirty="0" smtClean="0">
                <a:solidFill>
                  <a:schemeClr val="bg1">
                    <a:lumMod val="50000"/>
                  </a:schemeClr>
                </a:solidFill>
                <a:latin typeface="Calibri Light" pitchFamily="34" charset="0"/>
                <a:cs typeface="Verlag Light"/>
              </a:rPr>
            </a:br>
            <a:r>
              <a:rPr lang="en-US" sz="4400" dirty="0" smtClean="0">
                <a:solidFill>
                  <a:schemeClr val="bg1">
                    <a:lumMod val="50000"/>
                  </a:schemeClr>
                </a:solidFill>
                <a:latin typeface="Calibri Light" pitchFamily="34" charset="0"/>
                <a:cs typeface="Verlag Light"/>
              </a:rPr>
              <a:t>OR OBESE.</a:t>
            </a:r>
            <a:br>
              <a:rPr lang="en-US" sz="4400" dirty="0" smtClean="0">
                <a:solidFill>
                  <a:schemeClr val="bg1">
                    <a:lumMod val="50000"/>
                  </a:schemeClr>
                </a:solidFill>
                <a:latin typeface="Calibri Light" pitchFamily="34" charset="0"/>
                <a:cs typeface="Verlag Light"/>
              </a:rPr>
            </a:br>
            <a:endParaRPr lang="en-US" sz="4400" dirty="0">
              <a:solidFill>
                <a:schemeClr val="bg1">
                  <a:lumMod val="50000"/>
                </a:schemeClr>
              </a:solidFill>
              <a:latin typeface="Calibri Light" pitchFamily="34" charset="0"/>
              <a:cs typeface="Verlag Light"/>
            </a:endParaRPr>
          </a:p>
        </p:txBody>
      </p:sp>
      <p:sp>
        <p:nvSpPr>
          <p:cNvPr id="4" name="Rectangle 3"/>
          <p:cNvSpPr/>
          <p:nvPr/>
        </p:nvSpPr>
        <p:spPr>
          <a:xfrm>
            <a:off x="2030251" y="-672983"/>
            <a:ext cx="6151043" cy="3770263"/>
          </a:xfrm>
          <a:prstGeom prst="rect">
            <a:avLst/>
          </a:prstGeom>
        </p:spPr>
        <p:txBody>
          <a:bodyPr wrap="none">
            <a:spAutoFit/>
          </a:bodyPr>
          <a:lstStyle/>
          <a:p>
            <a:r>
              <a:rPr lang="en-US" sz="23900" dirty="0" smtClean="0">
                <a:solidFill>
                  <a:srgbClr val="F68A33"/>
                </a:solidFill>
                <a:latin typeface="Calibri Light" pitchFamily="34" charset="0"/>
                <a:cs typeface="Verlag Book"/>
              </a:rPr>
              <a:t>69% </a:t>
            </a:r>
            <a:endParaRPr lang="en-US" sz="3600" dirty="0">
              <a:solidFill>
                <a:srgbClr val="F68A33"/>
              </a:solidFill>
              <a:latin typeface="Calibri Light" pitchFamily="34" charset="0"/>
              <a:cs typeface="Verlag Book"/>
            </a:endParaRPr>
          </a:p>
        </p:txBody>
      </p:sp>
      <p:sp>
        <p:nvSpPr>
          <p:cNvPr id="5" name="TextBox 4"/>
          <p:cNvSpPr txBox="1"/>
          <p:nvPr/>
        </p:nvSpPr>
        <p:spPr>
          <a:xfrm>
            <a:off x="380999" y="4286249"/>
            <a:ext cx="5077265" cy="369332"/>
          </a:xfrm>
          <a:prstGeom prst="rect">
            <a:avLst/>
          </a:prstGeom>
          <a:noFill/>
        </p:spPr>
        <p:txBody>
          <a:bodyPr wrap="square" rtlCol="0">
            <a:spAutoFit/>
          </a:bodyPr>
          <a:lstStyle/>
          <a:p>
            <a:r>
              <a:rPr lang="en-US" dirty="0" smtClean="0">
                <a:solidFill>
                  <a:schemeClr val="bg1">
                    <a:lumMod val="50000"/>
                  </a:schemeClr>
                </a:solidFill>
                <a:latin typeface="Calibri Light" pitchFamily="34" charset="0"/>
                <a:cs typeface="Verlag Light"/>
              </a:rPr>
              <a:t>*2010 USA statistics—Center for Disease Control </a:t>
            </a:r>
            <a:endParaRPr lang="en-US" dirty="0">
              <a:solidFill>
                <a:schemeClr val="bg1">
                  <a:lumMod val="50000"/>
                </a:schemeClr>
              </a:solidFill>
              <a:latin typeface="Calibri Light" pitchFamily="34" charset="0"/>
              <a:cs typeface="Verlag Light"/>
            </a:endParaRPr>
          </a:p>
        </p:txBody>
      </p:sp>
    </p:spTree>
    <p:extLst>
      <p:ext uri="{BB962C8B-B14F-4D97-AF65-F5344CB8AC3E}">
        <p14:creationId xmlns:p14="http://schemas.microsoft.com/office/powerpoint/2010/main" val="16470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
                                        <p:tgtEl>
                                          <p:spTgt spid="3"/>
                                        </p:tgtEl>
                                      </p:cBhvr>
                                    </p:animEffec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0488" y="663400"/>
            <a:ext cx="4666642" cy="3416320"/>
          </a:xfrm>
          <a:prstGeom prst="rect">
            <a:avLst/>
          </a:prstGeom>
        </p:spPr>
        <p:txBody>
          <a:bodyPr wrap="square">
            <a:spAutoFit/>
          </a:bodyPr>
          <a:lstStyle/>
          <a:p>
            <a:pPr algn="ctr"/>
            <a:r>
              <a:rPr lang="en-US" sz="4800" dirty="0" smtClean="0">
                <a:solidFill>
                  <a:schemeClr val="bg1">
                    <a:lumMod val="50000"/>
                  </a:schemeClr>
                </a:solidFill>
                <a:latin typeface="Calibri Light" pitchFamily="34" charset="0"/>
                <a:cs typeface="Verlag Light"/>
              </a:rPr>
              <a:t>IT’S </a:t>
            </a:r>
          </a:p>
          <a:p>
            <a:pPr algn="ctr"/>
            <a:r>
              <a:rPr lang="en-US" sz="4800" dirty="0" smtClean="0">
                <a:solidFill>
                  <a:schemeClr val="bg1">
                    <a:lumMod val="50000"/>
                  </a:schemeClr>
                </a:solidFill>
                <a:latin typeface="Calibri Light" pitchFamily="34" charset="0"/>
                <a:cs typeface="Verlag Light"/>
              </a:rPr>
              <a:t>TIME </a:t>
            </a:r>
          </a:p>
          <a:p>
            <a:pPr algn="ctr"/>
            <a:r>
              <a:rPr lang="en-US" sz="4800" dirty="0" smtClean="0">
                <a:solidFill>
                  <a:schemeClr val="bg1">
                    <a:lumMod val="50000"/>
                  </a:schemeClr>
                </a:solidFill>
                <a:latin typeface="Calibri Light" pitchFamily="34" charset="0"/>
                <a:cs typeface="Verlag Light"/>
              </a:rPr>
              <a:t>TO </a:t>
            </a:r>
          </a:p>
          <a:p>
            <a:pPr algn="ctr"/>
            <a:r>
              <a:rPr lang="en-US" sz="7200" dirty="0" smtClean="0">
                <a:solidFill>
                  <a:srgbClr val="F68A33"/>
                </a:solidFill>
                <a:latin typeface="Calibri Light" pitchFamily="34" charset="0"/>
                <a:cs typeface="Verlag Book"/>
              </a:rPr>
              <a:t>“DIET”</a:t>
            </a:r>
            <a:endParaRPr lang="en-US" sz="7200" dirty="0">
              <a:solidFill>
                <a:srgbClr val="F68A33"/>
              </a:solidFill>
              <a:latin typeface="Calibri Light" pitchFamily="34" charset="0"/>
              <a:cs typeface="Verlag Light"/>
            </a:endParaRPr>
          </a:p>
        </p:txBody>
      </p:sp>
    </p:spTree>
    <p:extLst>
      <p:ext uri="{BB962C8B-B14F-4D97-AF65-F5344CB8AC3E}">
        <p14:creationId xmlns:p14="http://schemas.microsoft.com/office/powerpoint/2010/main" val="353420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3.png"/>
          <p:cNvPicPr>
            <a:picLocks noChangeAspect="1"/>
          </p:cNvPicPr>
          <p:nvPr/>
        </p:nvPicPr>
        <p:blipFill rotWithShape="1">
          <a:blip r:embed="rId3" cstate="print">
            <a:alphaModFix amt="91000"/>
            <a:extLst>
              <a:ext uri="{28A0092B-C50C-407E-A947-70E740481C1C}">
                <a14:useLocalDpi xmlns:a14="http://schemas.microsoft.com/office/drawing/2010/main"/>
              </a:ext>
            </a:extLst>
          </a:blip>
          <a:srcRect/>
          <a:stretch/>
        </p:blipFill>
        <p:spPr>
          <a:xfrm>
            <a:off x="785004" y="-318415"/>
            <a:ext cx="7246188" cy="4687278"/>
          </a:xfrm>
          <a:prstGeom prst="rect">
            <a:avLst/>
          </a:prstGeom>
          <a:ln>
            <a:noFill/>
          </a:ln>
        </p:spPr>
      </p:pic>
      <p:cxnSp>
        <p:nvCxnSpPr>
          <p:cNvPr id="6" name="Straight Connector 5"/>
          <p:cNvCxnSpPr/>
          <p:nvPr/>
        </p:nvCxnSpPr>
        <p:spPr>
          <a:xfrm>
            <a:off x="803640" y="821625"/>
            <a:ext cx="1" cy="3547238"/>
          </a:xfrm>
          <a:prstGeom prst="line">
            <a:avLst/>
          </a:prstGeom>
          <a:ln>
            <a:solidFill>
              <a:srgbClr val="7F7F7F"/>
            </a:solidFill>
          </a:ln>
          <a:effectLst/>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865176" y="1138249"/>
            <a:ext cx="7166016" cy="0"/>
          </a:xfrm>
          <a:prstGeom prst="line">
            <a:avLst/>
          </a:prstGeom>
          <a:ln>
            <a:solidFill>
              <a:srgbClr val="7F7F7F"/>
            </a:solidFill>
            <a:prstDash val="dash"/>
          </a:ln>
          <a:effectLst/>
        </p:spPr>
        <p:style>
          <a:lnRef idx="2">
            <a:schemeClr val="accent3"/>
          </a:lnRef>
          <a:fillRef idx="0">
            <a:schemeClr val="accent3"/>
          </a:fillRef>
          <a:effectRef idx="1">
            <a:schemeClr val="accent3"/>
          </a:effectRef>
          <a:fontRef idx="minor">
            <a:schemeClr val="tx1"/>
          </a:fontRef>
        </p:style>
      </p:cxnSp>
      <p:sp>
        <p:nvSpPr>
          <p:cNvPr id="9" name="TextBox 8"/>
          <p:cNvSpPr txBox="1"/>
          <p:nvPr/>
        </p:nvSpPr>
        <p:spPr>
          <a:xfrm>
            <a:off x="4390760" y="3680176"/>
            <a:ext cx="1250012" cy="461665"/>
          </a:xfrm>
          <a:prstGeom prst="rect">
            <a:avLst/>
          </a:prstGeom>
          <a:noFill/>
        </p:spPr>
        <p:txBody>
          <a:bodyPr wrap="square" rtlCol="0">
            <a:spAutoFit/>
          </a:bodyPr>
          <a:lstStyle/>
          <a:p>
            <a:r>
              <a:rPr lang="en-US" sz="2400" dirty="0" smtClean="0">
                <a:solidFill>
                  <a:srgbClr val="FFFFFF"/>
                </a:solidFill>
                <a:latin typeface="Calibri Light" pitchFamily="34" charset="0"/>
                <a:cs typeface="Verlag Light"/>
              </a:rPr>
              <a:t>GOAL</a:t>
            </a:r>
            <a:endParaRPr lang="en-US" sz="2400" dirty="0">
              <a:solidFill>
                <a:srgbClr val="FFFFFF"/>
              </a:solidFill>
              <a:latin typeface="Calibri Light" pitchFamily="34" charset="0"/>
              <a:cs typeface="Verlag Light"/>
            </a:endParaRPr>
          </a:p>
        </p:txBody>
      </p:sp>
      <p:sp>
        <p:nvSpPr>
          <p:cNvPr id="10" name="TextBox 9"/>
          <p:cNvSpPr txBox="1"/>
          <p:nvPr/>
        </p:nvSpPr>
        <p:spPr>
          <a:xfrm>
            <a:off x="865177" y="634438"/>
            <a:ext cx="1569680" cy="584775"/>
          </a:xfrm>
          <a:prstGeom prst="rect">
            <a:avLst/>
          </a:prstGeom>
          <a:noFill/>
        </p:spPr>
        <p:txBody>
          <a:bodyPr wrap="square" rtlCol="0">
            <a:spAutoFit/>
          </a:bodyPr>
          <a:lstStyle/>
          <a:p>
            <a:r>
              <a:rPr lang="en-US" sz="1600" dirty="0" smtClean="0">
                <a:solidFill>
                  <a:schemeClr val="bg1">
                    <a:lumMod val="50000"/>
                  </a:schemeClr>
                </a:solidFill>
                <a:latin typeface="Calibri Light" pitchFamily="34" charset="0"/>
                <a:cs typeface="Verlag Light"/>
              </a:rPr>
              <a:t>STARTING WEIGHT</a:t>
            </a:r>
            <a:endParaRPr lang="en-US" sz="1600" dirty="0">
              <a:solidFill>
                <a:schemeClr val="bg1">
                  <a:lumMod val="50000"/>
                </a:schemeClr>
              </a:solidFill>
              <a:latin typeface="Calibri Light" pitchFamily="34" charset="0"/>
              <a:cs typeface="Verlag Light"/>
            </a:endParaRPr>
          </a:p>
        </p:txBody>
      </p:sp>
      <p:sp>
        <p:nvSpPr>
          <p:cNvPr id="11" name="Rectangle 10"/>
          <p:cNvSpPr/>
          <p:nvPr/>
        </p:nvSpPr>
        <p:spPr>
          <a:xfrm>
            <a:off x="665412" y="4348473"/>
            <a:ext cx="7776839" cy="400110"/>
          </a:xfrm>
          <a:prstGeom prst="rect">
            <a:avLst/>
          </a:prstGeom>
        </p:spPr>
        <p:txBody>
          <a:bodyPr wrap="square">
            <a:spAutoFit/>
          </a:bodyPr>
          <a:lstStyle/>
          <a:p>
            <a:pPr algn="ctr"/>
            <a:r>
              <a:rPr lang="en-US" sz="2000" dirty="0" smtClean="0">
                <a:solidFill>
                  <a:schemeClr val="bg1">
                    <a:lumMod val="50000"/>
                  </a:schemeClr>
                </a:solidFill>
                <a:latin typeface="Calibri Light" pitchFamily="34" charset="0"/>
                <a:cs typeface="Verlag Light"/>
              </a:rPr>
              <a:t>But 20-40</a:t>
            </a:r>
            <a:r>
              <a:rPr lang="en-US" sz="2000" dirty="0">
                <a:solidFill>
                  <a:schemeClr val="bg1">
                    <a:lumMod val="50000"/>
                  </a:schemeClr>
                </a:solidFill>
                <a:latin typeface="Calibri Light" pitchFamily="34" charset="0"/>
                <a:cs typeface="Verlag Light"/>
              </a:rPr>
              <a:t>% </a:t>
            </a:r>
            <a:r>
              <a:rPr lang="en-US" sz="2000" dirty="0" smtClean="0">
                <a:solidFill>
                  <a:schemeClr val="bg1">
                    <a:lumMod val="50000"/>
                  </a:schemeClr>
                </a:solidFill>
                <a:latin typeface="Calibri Light" pitchFamily="34" charset="0"/>
                <a:cs typeface="Verlag Light"/>
              </a:rPr>
              <a:t>of what they lost was lean muscle </a:t>
            </a:r>
            <a:r>
              <a:rPr lang="en-US" sz="2000" b="1" dirty="0" smtClean="0">
                <a:solidFill>
                  <a:srgbClr val="F68A33"/>
                </a:solidFill>
                <a:latin typeface="Calibri Light" pitchFamily="34" charset="0"/>
                <a:cs typeface="Verlag Light"/>
              </a:rPr>
              <a:t>Less Muscle = Weight Gain</a:t>
            </a:r>
            <a:endParaRPr lang="en-US" sz="2000" b="1" dirty="0">
              <a:solidFill>
                <a:srgbClr val="F68A33"/>
              </a:solidFill>
              <a:latin typeface="Calibri Light" pitchFamily="34" charset="0"/>
              <a:cs typeface="Verlag Light"/>
            </a:endParaRPr>
          </a:p>
        </p:txBody>
      </p:sp>
      <p:cxnSp>
        <p:nvCxnSpPr>
          <p:cNvPr id="7" name="Straight Connector 6"/>
          <p:cNvCxnSpPr/>
          <p:nvPr/>
        </p:nvCxnSpPr>
        <p:spPr>
          <a:xfrm>
            <a:off x="787081" y="4379496"/>
            <a:ext cx="7244111" cy="0"/>
          </a:xfrm>
          <a:prstGeom prst="line">
            <a:avLst/>
          </a:prstGeom>
          <a:ln>
            <a:solidFill>
              <a:schemeClr val="bg1">
                <a:lumMod val="50000"/>
              </a:schemeClr>
            </a:solidFill>
          </a:ln>
          <a:effectLst/>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123642" y="99572"/>
            <a:ext cx="8686800" cy="707886"/>
          </a:xfrm>
          <a:prstGeom prst="rect">
            <a:avLst/>
          </a:prstGeom>
          <a:noFill/>
        </p:spPr>
        <p:txBody>
          <a:bodyPr wrap="square" rtlCol="0">
            <a:spAutoFit/>
          </a:bodyPr>
          <a:lstStyle/>
          <a:p>
            <a:r>
              <a:rPr lang="en-US" sz="4000" dirty="0" smtClean="0">
                <a:solidFill>
                  <a:schemeClr val="bg1">
                    <a:lumMod val="50000"/>
                  </a:schemeClr>
                </a:solidFill>
                <a:latin typeface="Calibri Light" pitchFamily="34" charset="0"/>
                <a:cs typeface="Verlag Light"/>
              </a:rPr>
              <a:t>THE PROBLEM WITH “DIETING”</a:t>
            </a:r>
            <a:endParaRPr lang="en-US" sz="4000" dirty="0">
              <a:solidFill>
                <a:schemeClr val="bg1">
                  <a:lumMod val="50000"/>
                </a:schemeClr>
              </a:solidFill>
              <a:latin typeface="Calibri Light" pitchFamily="34" charset="0"/>
              <a:cs typeface="Verlag Light"/>
            </a:endParaRPr>
          </a:p>
        </p:txBody>
      </p:sp>
    </p:spTree>
    <p:extLst>
      <p:ext uri="{BB962C8B-B14F-4D97-AF65-F5344CB8AC3E}">
        <p14:creationId xmlns:p14="http://schemas.microsoft.com/office/powerpoint/2010/main" val="1621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utterstock_47842732.jpg"/>
          <p:cNvPicPr>
            <a:picLocks noChangeAspect="1"/>
          </p:cNvPicPr>
          <p:nvPr/>
        </p:nvPicPr>
        <p:blipFill rotWithShape="1">
          <a:blip r:embed="rId3" cstate="screen">
            <a:extLst>
              <a:ext uri="{28A0092B-C50C-407E-A947-70E740481C1C}">
                <a14:useLocalDpi xmlns:a14="http://schemas.microsoft.com/office/drawing/2010/main"/>
              </a:ext>
            </a:extLst>
          </a:blip>
          <a:srcRect r="-2269"/>
          <a:stretch/>
        </p:blipFill>
        <p:spPr>
          <a:xfrm>
            <a:off x="1720073" y="367223"/>
            <a:ext cx="1616259" cy="1119452"/>
          </a:xfrm>
          <a:prstGeom prst="rect">
            <a:avLst/>
          </a:prstGeom>
        </p:spPr>
      </p:pic>
      <p:pic>
        <p:nvPicPr>
          <p:cNvPr id="14" name="Picture 13" descr="Untitled-3.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750721" y="1098279"/>
            <a:ext cx="7232698" cy="3479285"/>
          </a:xfrm>
          <a:prstGeom prst="rect">
            <a:avLst/>
          </a:prstGeom>
        </p:spPr>
      </p:pic>
      <p:cxnSp>
        <p:nvCxnSpPr>
          <p:cNvPr id="15" name="Straight Connector 14"/>
          <p:cNvCxnSpPr/>
          <p:nvPr/>
        </p:nvCxnSpPr>
        <p:spPr>
          <a:xfrm>
            <a:off x="744520" y="1499177"/>
            <a:ext cx="0" cy="3097035"/>
          </a:xfrm>
          <a:prstGeom prst="line">
            <a:avLst/>
          </a:prstGeom>
          <a:ln>
            <a:solidFill>
              <a:srgbClr val="7F7F7F"/>
            </a:solidFill>
          </a:ln>
          <a:effectLst/>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744520" y="4577564"/>
            <a:ext cx="7238899" cy="1"/>
          </a:xfrm>
          <a:prstGeom prst="line">
            <a:avLst/>
          </a:prstGeom>
          <a:ln>
            <a:solidFill>
              <a:schemeClr val="bg1">
                <a:lumMod val="50000"/>
              </a:schemeClr>
            </a:solidFill>
          </a:ln>
          <a:effectLst/>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3336332" y="153162"/>
            <a:ext cx="4545973" cy="1107996"/>
          </a:xfrm>
          <a:prstGeom prst="rect">
            <a:avLst/>
          </a:prstGeom>
          <a:noFill/>
        </p:spPr>
        <p:txBody>
          <a:bodyPr wrap="square" rtlCol="0">
            <a:spAutoFit/>
          </a:bodyPr>
          <a:lstStyle/>
          <a:p>
            <a:r>
              <a:rPr lang="en-US" sz="6600" dirty="0" smtClean="0">
                <a:solidFill>
                  <a:srgbClr val="F68A33"/>
                </a:solidFill>
                <a:latin typeface="Calibri Light" pitchFamily="34" charset="0"/>
                <a:cs typeface="Verlag Book"/>
              </a:rPr>
              <a:t>DIETING</a:t>
            </a:r>
            <a:endParaRPr lang="en-US" sz="6600" dirty="0">
              <a:solidFill>
                <a:srgbClr val="F68A33"/>
              </a:solidFill>
              <a:latin typeface="Calibri Light" pitchFamily="34" charset="0"/>
              <a:cs typeface="Verlag Book"/>
            </a:endParaRPr>
          </a:p>
        </p:txBody>
      </p:sp>
      <p:sp>
        <p:nvSpPr>
          <p:cNvPr id="18" name="TextBox 17"/>
          <p:cNvSpPr txBox="1"/>
          <p:nvPr/>
        </p:nvSpPr>
        <p:spPr>
          <a:xfrm>
            <a:off x="2387082" y="4056714"/>
            <a:ext cx="1230748" cy="461665"/>
          </a:xfrm>
          <a:prstGeom prst="rect">
            <a:avLst/>
          </a:prstGeom>
          <a:noFill/>
        </p:spPr>
        <p:txBody>
          <a:bodyPr wrap="square" rtlCol="0">
            <a:spAutoFit/>
          </a:bodyPr>
          <a:lstStyle/>
          <a:p>
            <a:r>
              <a:rPr lang="en-US" sz="2400" dirty="0" smtClean="0">
                <a:solidFill>
                  <a:schemeClr val="bg1"/>
                </a:solidFill>
                <a:latin typeface="Calibri Light" pitchFamily="34" charset="0"/>
                <a:cs typeface="Verlag Light"/>
              </a:rPr>
              <a:t>GOAL</a:t>
            </a:r>
            <a:endParaRPr lang="en-US" dirty="0">
              <a:solidFill>
                <a:schemeClr val="bg1"/>
              </a:solidFill>
              <a:latin typeface="Calibri Light" pitchFamily="34" charset="0"/>
              <a:cs typeface="Verlag Light"/>
            </a:endParaRPr>
          </a:p>
        </p:txBody>
      </p:sp>
      <p:cxnSp>
        <p:nvCxnSpPr>
          <p:cNvPr id="19" name="Straight Connector 18"/>
          <p:cNvCxnSpPr/>
          <p:nvPr/>
        </p:nvCxnSpPr>
        <p:spPr>
          <a:xfrm>
            <a:off x="750721" y="2522866"/>
            <a:ext cx="7232698" cy="0"/>
          </a:xfrm>
          <a:prstGeom prst="line">
            <a:avLst/>
          </a:prstGeom>
          <a:ln>
            <a:solidFill>
              <a:srgbClr val="7F7F7F"/>
            </a:solidFill>
            <a:prstDash val="dash"/>
          </a:ln>
          <a:effectLst/>
        </p:spPr>
        <p:style>
          <a:lnRef idx="2">
            <a:schemeClr val="accent3"/>
          </a:lnRef>
          <a:fillRef idx="0">
            <a:schemeClr val="accent3"/>
          </a:fillRef>
          <a:effectRef idx="1">
            <a:schemeClr val="accent3"/>
          </a:effectRef>
          <a:fontRef idx="minor">
            <a:schemeClr val="tx1"/>
          </a:fontRef>
        </p:style>
      </p:cxnSp>
      <p:sp>
        <p:nvSpPr>
          <p:cNvPr id="20" name="TextBox 19"/>
          <p:cNvSpPr txBox="1"/>
          <p:nvPr/>
        </p:nvSpPr>
        <p:spPr>
          <a:xfrm>
            <a:off x="750721" y="1568835"/>
            <a:ext cx="1430240" cy="646331"/>
          </a:xfrm>
          <a:prstGeom prst="rect">
            <a:avLst/>
          </a:prstGeom>
          <a:noFill/>
        </p:spPr>
        <p:txBody>
          <a:bodyPr wrap="square" rtlCol="0">
            <a:spAutoFit/>
          </a:bodyPr>
          <a:lstStyle/>
          <a:p>
            <a:r>
              <a:rPr lang="en-US" dirty="0" smtClean="0">
                <a:solidFill>
                  <a:srgbClr val="7F7F7F"/>
                </a:solidFill>
                <a:latin typeface="Calibri Light" pitchFamily="34" charset="0"/>
                <a:cs typeface="Verlag Light"/>
              </a:rPr>
              <a:t>STARTING WEIGHT</a:t>
            </a:r>
            <a:endParaRPr lang="en-US" dirty="0">
              <a:solidFill>
                <a:srgbClr val="7F7F7F"/>
              </a:solidFill>
              <a:latin typeface="Calibri Light" pitchFamily="34" charset="0"/>
              <a:cs typeface="Verlag Light"/>
            </a:endParaRPr>
          </a:p>
        </p:txBody>
      </p:sp>
      <p:sp>
        <p:nvSpPr>
          <p:cNvPr id="21" name="TextBox 20"/>
          <p:cNvSpPr txBox="1"/>
          <p:nvPr/>
        </p:nvSpPr>
        <p:spPr>
          <a:xfrm>
            <a:off x="1677777" y="115441"/>
            <a:ext cx="1626901" cy="1107996"/>
          </a:xfrm>
          <a:prstGeom prst="rect">
            <a:avLst/>
          </a:prstGeom>
          <a:noFill/>
        </p:spPr>
        <p:txBody>
          <a:bodyPr wrap="square" rtlCol="0">
            <a:spAutoFit/>
          </a:bodyPr>
          <a:lstStyle/>
          <a:p>
            <a:r>
              <a:rPr lang="en-US" sz="6600" dirty="0" smtClean="0">
                <a:solidFill>
                  <a:srgbClr val="F68A33"/>
                </a:solidFill>
                <a:latin typeface="Calibri Light" pitchFamily="34" charset="0"/>
                <a:cs typeface="Verlag Book"/>
              </a:rPr>
              <a:t>-Y </a:t>
            </a:r>
            <a:endParaRPr lang="en-US" sz="6600" dirty="0">
              <a:solidFill>
                <a:srgbClr val="F68A33"/>
              </a:solidFill>
              <a:latin typeface="Calibri Light" pitchFamily="34" charset="0"/>
              <a:cs typeface="Verlag Book"/>
            </a:endParaRPr>
          </a:p>
        </p:txBody>
      </p:sp>
      <p:pic>
        <p:nvPicPr>
          <p:cNvPr id="22" name="Picture 21" descr="shutterstock_47842732.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8944" y="381000"/>
            <a:ext cx="1478833" cy="921903"/>
          </a:xfrm>
          <a:prstGeom prst="rect">
            <a:avLst/>
          </a:prstGeom>
        </p:spPr>
      </p:pic>
      <p:sp>
        <p:nvSpPr>
          <p:cNvPr id="23" name="TextBox 22"/>
          <p:cNvSpPr txBox="1"/>
          <p:nvPr/>
        </p:nvSpPr>
        <p:spPr>
          <a:xfrm>
            <a:off x="381000" y="141094"/>
            <a:ext cx="684450" cy="1107996"/>
          </a:xfrm>
          <a:prstGeom prst="rect">
            <a:avLst/>
          </a:prstGeom>
          <a:noFill/>
        </p:spPr>
        <p:txBody>
          <a:bodyPr wrap="square" rtlCol="0">
            <a:spAutoFit/>
          </a:bodyPr>
          <a:lstStyle/>
          <a:p>
            <a:r>
              <a:rPr lang="en-US" sz="6600" dirty="0" smtClean="0">
                <a:solidFill>
                  <a:srgbClr val="F68A33"/>
                </a:solidFill>
                <a:latin typeface="Calibri Light" pitchFamily="34" charset="0"/>
                <a:cs typeface="Verlag Book"/>
              </a:rPr>
              <a:t>Y</a:t>
            </a:r>
            <a:endParaRPr lang="en-US" sz="6600" dirty="0">
              <a:solidFill>
                <a:srgbClr val="F68A33"/>
              </a:solidFill>
              <a:latin typeface="Calibri Light" pitchFamily="34" charset="0"/>
              <a:cs typeface="Verlag Book"/>
            </a:endParaRPr>
          </a:p>
        </p:txBody>
      </p:sp>
    </p:spTree>
    <p:extLst>
      <p:ext uri="{BB962C8B-B14F-4D97-AF65-F5344CB8AC3E}">
        <p14:creationId xmlns:p14="http://schemas.microsoft.com/office/powerpoint/2010/main" val="10548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52666" y="1801296"/>
            <a:ext cx="2102627" cy="769441"/>
          </a:xfrm>
          <a:prstGeom prst="rect">
            <a:avLst/>
          </a:prstGeom>
        </p:spPr>
        <p:txBody>
          <a:bodyPr wrap="none">
            <a:spAutoFit/>
          </a:bodyPr>
          <a:lstStyle/>
          <a:p>
            <a:r>
              <a:rPr lang="en-US" sz="4400" dirty="0" smtClean="0">
                <a:solidFill>
                  <a:srgbClr val="F68A33"/>
                </a:solidFill>
                <a:latin typeface="Calibri Light" pitchFamily="34" charset="0"/>
                <a:cs typeface="Verlag Light"/>
              </a:rPr>
              <a:t>Cravings</a:t>
            </a:r>
            <a:endParaRPr lang="en-US" sz="4400" dirty="0">
              <a:solidFill>
                <a:srgbClr val="F68A33"/>
              </a:solidFill>
              <a:latin typeface="Calibri Light" pitchFamily="34" charset="0"/>
              <a:cs typeface="Verlag Light"/>
            </a:endParaRPr>
          </a:p>
        </p:txBody>
      </p:sp>
      <p:sp>
        <p:nvSpPr>
          <p:cNvPr id="8" name="Rectangle 7"/>
          <p:cNvSpPr/>
          <p:nvPr/>
        </p:nvSpPr>
        <p:spPr>
          <a:xfrm>
            <a:off x="5992514" y="2521803"/>
            <a:ext cx="1544012" cy="769441"/>
          </a:xfrm>
          <a:prstGeom prst="rect">
            <a:avLst/>
          </a:prstGeom>
        </p:spPr>
        <p:txBody>
          <a:bodyPr wrap="none">
            <a:spAutoFit/>
          </a:bodyPr>
          <a:lstStyle/>
          <a:p>
            <a:pPr algn="r"/>
            <a:r>
              <a:rPr lang="en-US" sz="4400" dirty="0" smtClean="0">
                <a:solidFill>
                  <a:srgbClr val="F68A33"/>
                </a:solidFill>
                <a:latin typeface="Calibri Light" pitchFamily="34" charset="0"/>
                <a:cs typeface="Verlag Light"/>
              </a:rPr>
              <a:t>Mood</a:t>
            </a:r>
            <a:endParaRPr lang="en-US" sz="4400" dirty="0">
              <a:solidFill>
                <a:srgbClr val="F68A33"/>
              </a:solidFill>
              <a:latin typeface="Calibri Light" pitchFamily="34" charset="0"/>
              <a:cs typeface="Verlag Light"/>
            </a:endParaRPr>
          </a:p>
        </p:txBody>
      </p:sp>
      <p:sp>
        <p:nvSpPr>
          <p:cNvPr id="13" name="Rectangle 12"/>
          <p:cNvSpPr/>
          <p:nvPr/>
        </p:nvSpPr>
        <p:spPr>
          <a:xfrm>
            <a:off x="6560996" y="970299"/>
            <a:ext cx="2503955" cy="769441"/>
          </a:xfrm>
          <a:prstGeom prst="rect">
            <a:avLst/>
          </a:prstGeom>
        </p:spPr>
        <p:txBody>
          <a:bodyPr wrap="none">
            <a:spAutoFit/>
          </a:bodyPr>
          <a:lstStyle/>
          <a:p>
            <a:r>
              <a:rPr lang="en-US" sz="4400" dirty="0" smtClean="0">
                <a:solidFill>
                  <a:srgbClr val="F68A33"/>
                </a:solidFill>
                <a:latin typeface="Calibri Light" pitchFamily="34" charset="0"/>
                <a:cs typeface="Verlag Light"/>
              </a:rPr>
              <a:t>Willpower</a:t>
            </a:r>
            <a:endParaRPr lang="en-US" sz="4400" dirty="0">
              <a:solidFill>
                <a:srgbClr val="F68A33"/>
              </a:solidFill>
              <a:latin typeface="Calibri Light" pitchFamily="34" charset="0"/>
              <a:cs typeface="Verlag Light"/>
            </a:endParaRPr>
          </a:p>
        </p:txBody>
      </p:sp>
      <p:sp>
        <p:nvSpPr>
          <p:cNvPr id="5" name="Rectangle 4"/>
          <p:cNvSpPr/>
          <p:nvPr/>
        </p:nvSpPr>
        <p:spPr>
          <a:xfrm>
            <a:off x="5563729" y="3373608"/>
            <a:ext cx="1731308" cy="769441"/>
          </a:xfrm>
          <a:prstGeom prst="rect">
            <a:avLst/>
          </a:prstGeom>
        </p:spPr>
        <p:txBody>
          <a:bodyPr wrap="none">
            <a:spAutoFit/>
          </a:bodyPr>
          <a:lstStyle/>
          <a:p>
            <a:pPr algn="r"/>
            <a:r>
              <a:rPr lang="en-US" sz="4400" dirty="0" smtClean="0">
                <a:solidFill>
                  <a:srgbClr val="F68A33"/>
                </a:solidFill>
                <a:latin typeface="Calibri Light" pitchFamily="34" charset="0"/>
                <a:cs typeface="Verlag Light"/>
              </a:rPr>
              <a:t>Energy</a:t>
            </a:r>
            <a:endParaRPr lang="en-US" sz="4400" dirty="0">
              <a:solidFill>
                <a:srgbClr val="F68A33"/>
              </a:solidFill>
              <a:latin typeface="Calibri Light" pitchFamily="34" charset="0"/>
              <a:cs typeface="Verlag Light"/>
            </a:endParaRPr>
          </a:p>
        </p:txBody>
      </p:sp>
      <p:pic>
        <p:nvPicPr>
          <p:cNvPr id="15" name="Picture 5" descr="C:\Users\andavis\Desktop\Stock Photos\shutterstock_135407759.ep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297" y="1063256"/>
            <a:ext cx="4582716" cy="35976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3642" y="99572"/>
            <a:ext cx="8686800" cy="769441"/>
          </a:xfrm>
          <a:prstGeom prst="rect">
            <a:avLst/>
          </a:prstGeom>
          <a:noFill/>
        </p:spPr>
        <p:txBody>
          <a:bodyPr wrap="square" rtlCol="0">
            <a:spAutoFit/>
          </a:bodyPr>
          <a:lstStyle/>
          <a:p>
            <a:r>
              <a:rPr lang="en-US" sz="4400" dirty="0">
                <a:solidFill>
                  <a:schemeClr val="bg1">
                    <a:lumMod val="50000"/>
                  </a:schemeClr>
                </a:solidFill>
                <a:latin typeface="Calibri Light" pitchFamily="34" charset="0"/>
                <a:cs typeface="Verlag Light"/>
              </a:rPr>
              <a:t>“</a:t>
            </a:r>
            <a:r>
              <a:rPr lang="en-US" sz="4400" dirty="0" smtClean="0">
                <a:solidFill>
                  <a:schemeClr val="bg1">
                    <a:lumMod val="50000"/>
                  </a:schemeClr>
                </a:solidFill>
                <a:latin typeface="Calibri Light" pitchFamily="34" charset="0"/>
                <a:cs typeface="Verlag Light"/>
              </a:rPr>
              <a:t>DIETING” PROBLEMS</a:t>
            </a:r>
            <a:endParaRPr lang="en-US" sz="4400" dirty="0">
              <a:solidFill>
                <a:schemeClr val="bg1">
                  <a:lumMod val="50000"/>
                </a:schemeClr>
              </a:solidFill>
              <a:latin typeface="Calibri Light" pitchFamily="34" charset="0"/>
              <a:cs typeface="Verlag Light"/>
            </a:endParaRPr>
          </a:p>
        </p:txBody>
      </p:sp>
      <p:pic>
        <p:nvPicPr>
          <p:cNvPr id="11" name="Picture 2" descr="C:\Users\andavis\Desktop\Stock Photos\shutterstock_274086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147" y="1087257"/>
            <a:ext cx="4759567" cy="3172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ndavis\Desktop\Stock Photos\shutterstock_11911884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3682" y="970299"/>
            <a:ext cx="5025128" cy="33508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ndavis\Desktop\Stock Photos\shutterstock_8425136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294" y="970298"/>
            <a:ext cx="4908594" cy="327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3" grpId="0"/>
      <p:bldP spid="13" grpId="1"/>
      <p:bldP spid="5" grpId="0"/>
      <p:bldP spid="5" grpId="1"/>
    </p:bld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purl.org/dc/dcmitype/"/>
    <ds:schemaRef ds:uri="http://schemas.openxmlformats.org/package/2006/metadata/core-propertie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1215</TotalTime>
  <Words>1767</Words>
  <Application>Microsoft Office PowerPoint</Application>
  <PresentationFormat>On-screen Show (16:9)</PresentationFormat>
  <Paragraphs>206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3_Custom Design</vt:lpstr>
      <vt:lpstr>PowerPoint Presentation</vt:lpstr>
      <vt:lpstr>PowerPoint Presentation</vt:lpstr>
      <vt:lpstr>PowerPoint Presentation</vt:lpstr>
      <vt:lpstr>PowerPoint Presentation</vt:lpstr>
      <vt:lpstr> OF “US” ARE OVERWEIGHT  OR OBESE.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LEAN MUSCLE = METABOLIC ENGINE</vt:lpstr>
      <vt:lpstr>PowerPoint Presentation</vt:lpstr>
      <vt:lpstr>PowerPoint Presentation</vt:lpstr>
      <vt:lpstr>PowerPoint Presentation</vt:lpstr>
      <vt:lpstr>PowerPoint Presentation</vt:lpstr>
      <vt:lpstr>PowerPoint Presentation</vt:lpstr>
      <vt:lpstr>AGELOC® TR90 CONTROL</vt:lpstr>
      <vt:lpstr>AGELOC® TR90 FIT</vt:lpstr>
      <vt:lpstr>PowerPoint Presentation</vt:lpstr>
      <vt:lpstr>PowerPoint Presentation</vt:lpstr>
      <vt:lpstr>EATING PLAN</vt:lpstr>
      <vt:lpstr>ACTIVE LIFESTYLE</vt:lpstr>
      <vt:lpstr>PROMISING CLINICAL RESULTS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TR90 Opportunity Presentation</dc:title>
  <dc:creator>Diana</dc:creator>
  <cp:lastModifiedBy>nuadmin</cp:lastModifiedBy>
  <cp:revision>116</cp:revision>
  <dcterms:created xsi:type="dcterms:W3CDTF">2010-04-12T23:12:02Z</dcterms:created>
  <dcterms:modified xsi:type="dcterms:W3CDTF">2015-05-29T16:05:01Z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