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58" r:id="rId4"/>
    <p:sldId id="297" r:id="rId5"/>
    <p:sldId id="370" r:id="rId6"/>
    <p:sldId id="292" r:id="rId7"/>
    <p:sldId id="372" r:id="rId8"/>
    <p:sldId id="371" r:id="rId9"/>
    <p:sldId id="259" r:id="rId10"/>
    <p:sldId id="285" r:id="rId11"/>
    <p:sldId id="287" r:id="rId12"/>
    <p:sldId id="275" r:id="rId13"/>
    <p:sldId id="263" r:id="rId14"/>
    <p:sldId id="265" r:id="rId15"/>
    <p:sldId id="266" r:id="rId16"/>
    <p:sldId id="276" r:id="rId17"/>
    <p:sldId id="277" r:id="rId18"/>
    <p:sldId id="271" r:id="rId19"/>
    <p:sldId id="291" r:id="rId20"/>
    <p:sldId id="290" r:id="rId21"/>
    <p:sldId id="369" r:id="rId22"/>
    <p:sldId id="382" r:id="rId23"/>
    <p:sldId id="376" r:id="rId24"/>
    <p:sldId id="377" r:id="rId25"/>
    <p:sldId id="378" r:id="rId26"/>
    <p:sldId id="379" r:id="rId27"/>
    <p:sldId id="380" r:id="rId28"/>
    <p:sldId id="381" r:id="rId29"/>
    <p:sldId id="397" r:id="rId30"/>
    <p:sldId id="383" r:id="rId31"/>
    <p:sldId id="384" r:id="rId32"/>
    <p:sldId id="386" r:id="rId33"/>
    <p:sldId id="385" r:id="rId34"/>
    <p:sldId id="387" r:id="rId35"/>
    <p:sldId id="388" r:id="rId36"/>
    <p:sldId id="389" r:id="rId37"/>
    <p:sldId id="392" r:id="rId38"/>
    <p:sldId id="394" r:id="rId39"/>
    <p:sldId id="390" r:id="rId40"/>
    <p:sldId id="391" r:id="rId41"/>
    <p:sldId id="395" r:id="rId42"/>
    <p:sldId id="396" r:id="rId43"/>
    <p:sldId id="306" r:id="rId44"/>
    <p:sldId id="373" r:id="rId45"/>
    <p:sldId id="321" r:id="rId46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7" autoAdjust="0"/>
  </p:normalViewPr>
  <p:slideViewPr>
    <p:cSldViewPr>
      <p:cViewPr varScale="1">
        <p:scale>
          <a:sx n="82" d="100"/>
          <a:sy n="82" d="100"/>
        </p:scale>
        <p:origin x="-1002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C37E62-E401-4E94-A8D8-268CD2B2435B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7C0415-79B5-4DB2-95CD-0718E36075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DADF10-027B-4CD0-A793-A4BE350042C2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299D07-7952-4A52-BD77-5DBC656C7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99D07-7952-4A52-BD77-5DBC656C7A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82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9C2C9-E939-4241-8DCB-9DB5108D215D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39268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96475-9FA3-4C9A-AA92-137F5BD6BEC4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298D-7CE0-46A0-A1F0-D38B29A767E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298D-7CE0-46A0-A1F0-D38B29A767E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21D8-3963-4E38-AF48-9852AC9CA0E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9298D-7CE0-46A0-A1F0-D38B29A767E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21D8-3963-4E38-AF48-9852AC9CA0E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1B1F0-6488-4E50-A41F-37F0ED9430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09EE5E-8AB4-4BE5-8976-0CECB336971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821D8-3963-4E38-AF48-9852AC9CA0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F1B27-BA90-4AD0-91D4-1FEE01F420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4630400" cy="784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4" descr="Cover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7816277"/>
            <a:ext cx="14782800" cy="41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Cover1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BF9C-E440-4642-BD3F-D5D074CDB579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84F7-458C-4169-BCD8-0AA6FE609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329566"/>
            <a:ext cx="11734800" cy="1371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842136"/>
            <a:ext cx="529082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609850"/>
            <a:ext cx="529082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0" y="329566"/>
            <a:ext cx="1173480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920240"/>
            <a:ext cx="1199388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60A8-9480-4CB7-BD80-C28A26BC20EA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A20A-7DDF-4DB6-AB34-58916B5157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geloc logo REV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0" y="7258318"/>
            <a:ext cx="3188608" cy="598800"/>
          </a:xfrm>
          <a:prstGeom prst="rect">
            <a:avLst/>
          </a:prstGeom>
        </p:spPr>
      </p:pic>
      <p:pic>
        <p:nvPicPr>
          <p:cNvPr id="8" name="Picture 7" descr="ageloc rings2.wmf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8061" y="666661"/>
            <a:ext cx="2895600" cy="156227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76200" y="7905750"/>
            <a:ext cx="14706600" cy="323850"/>
          </a:xfrm>
          <a:prstGeom prst="rect">
            <a:avLst/>
          </a:prstGeom>
          <a:gradFill flip="none" rotWithShape="1">
            <a:gsLst>
              <a:gs pos="85000">
                <a:schemeClr val="bg1">
                  <a:lumMod val="50000"/>
                </a:schemeClr>
              </a:gs>
              <a:gs pos="23000">
                <a:schemeClr val="bg1">
                  <a:lumMod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306220" rtl="0" eaLnBrk="1" latinLnBrk="0" hangingPunct="1">
        <a:spcBef>
          <a:spcPct val="0"/>
        </a:spcBef>
        <a:buNone/>
        <a:defRPr sz="63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5.jpeg"/><Relationship Id="rId21" Type="http://schemas.openxmlformats.org/officeDocument/2006/relationships/image" Target="../media/image32.gif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" Type="http://schemas.openxmlformats.org/officeDocument/2006/relationships/image" Target="../media/image14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6.gif"/><Relationship Id="rId10" Type="http://schemas.openxmlformats.org/officeDocument/2006/relationships/hyperlink" Target="http://www.magazine-agent.com/womans-day/subscription" TargetMode="External"/><Relationship Id="rId19" Type="http://schemas.openxmlformats.org/officeDocument/2006/relationships/image" Target="../media/image30.jpeg"/><Relationship Id="rId4" Type="http://schemas.openxmlformats.org/officeDocument/2006/relationships/image" Target="../media/image16.jpeg"/><Relationship Id="rId9" Type="http://schemas.openxmlformats.org/officeDocument/2006/relationships/image" Target="../media/image21.gif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wmf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cid:image001.jpg@01C8A6C4.05C55B40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tecmed.com/colongy/2010/default.aspx" TargetMode="External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hyperlink" Target="http://www.oxyclubcalifornia.org/OCC/index.php" TargetMode="Externa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11734800" cy="1371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Keep your age a mystery with 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ageLOC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03886"/>
            <a:ext cx="6705600" cy="5802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11734800" cy="1371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 Skin Media Coverage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146" y="1614675"/>
            <a:ext cx="1635737" cy="10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data:image/jpg;base64,/9j/4AAQSkZJRgABAQAAAQABAAD/2wBDAAkGBwgHBgkIBwgKCgkLDRYPDQwMDRsUFRAWIB0iIiAdHx8kKDQsJCYxJx8fLT0tMTU3Ojo6Iys/RD84QzQ5Ojf/2wBDAQoKCg0MDRoPDxo3JR8lNzc3Nzc3Nzc3Nzc3Nzc3Nzc3Nzc3Nzc3Nzc3Nzc3Nzc3Nzc3Nzc3Nzc3Nzc3Nzc3Nzf/wAARCACaAPIDASIAAhEBAxEB/8QAGwAAAQUBAQAAAAAAAAAAAAAABQACAwQGAQf/xABLEAABAwMCAwMHBwcKBQUAAAABAAIDBAURITEGElETQWEUIjJxgZHRFSNCUpOhsQcWM1NilMEXJDRVcpLC0uHxNUOis+JjgoSy8P/EABoBAAIDAQEAAAAAAAAAAAAAAAIDAAEEBQb/xAApEQACAgEDAwQCAwEBAAAAAAAAAQIRAxIhMQQTQQVRYZEUFSIycUKB/9oADAMBAAIRAxEAPwD3FJJJQgkkklCCSSSUIJJcyMZUNRVRQNy92vQboZSUVbLSb4Jk172sHnuAQie5vccRANHjuqjpHvOXPcfaseTrYLZDo9PJ8hl9fC3RpyVXdcXH0WAIcN08LM+syS42GdmKLZrZj3hc8pm+sq7U8KlmnLyXoivBOJ5T9MpGaQbuyoxskVfcl7guK9h3byZ0dhdFXK3Y5UXemndV3Z+4WmJaZcHj0mgqeO4Ru9Mcp8ELKaij1eSPyTsxYfjlZIPMcD7U9ZwOc0+a5zfarUVwkj0eOdq0Q66L2lsLlga3QaSVanq4px5rsH6p3VjIWyM4yVoQ01ydSSSRFCSSSUIJJJJQgkkklCCSSSUIJJJcUIdTHvaxri44A1JUVVUx00fPK4Ad3iVnqyulq3+ceVg2aDosvUdVDCvkbjxPIX6y7ZPJTnA+uhpe57i5xOSox46p7Vxp9RPK/wCRtjiUFSHBPChdMxgJecYVaW490IyOpVKlyMUXLYJAEa40THVMEZw+QZ6AZQZ88kp89xPgusU7i8ILse4XNwjHoRvd63YS+UPqwMB8dUOZopAi78ydmAQbcJTtHCP/AGpOr5R9CL+6qjAcLrtlfdn7ldqHsTm4P+lG0+okJouDToY3N8Qcqo5RPVPNILsx9go2qgftIB69FICCM5GOoQN4XGyvjPzbiP4qu7fJXYXgNkjKa5DoriW4bK0EdQrjJ45AMOCjafALhKPI4aHPeO8K/SXN8Z5J/Pb9bvCoEjuTXHTRHDNPE7ixUscZcmnimZLGHxkOaeikWYpqqSmk54zofSb3FHqOrjqmBzND9Jp3C6vT9VHKqfJkyYXDfwWkkklrEiSSSUIJJJJQgkkkioQSrVtXHSQmSQ+od5T6mZkELpJHYa0ZKytbVvrJud5836LegWPq+qWCO3LHYcTyP4O1NRJUzGSQ5+qO4BRjQJoXXOa1nM44AXnnOU25Sds6aikqQ/IG+irVFaGeazU9QqtTVukcQzOFXbujUq4Gxx+WSGR0h5nEldG6aEnOawc0jg1veSorkxyXsSN8BlTsY4tzjlHUlDJLnj+jx47uZ/wVaSWSY5leXHx2TlBLktYZMOeUUzPTqA49Ixn7135Qpm+hDK/1uDUDYp2piaXCI+nj5YaZco+6lB8DKfguvuMWNaNn2h+CGx7Jz9Go9T9l9A/jwstG4U50NM9g6tkBTTU0rzgSuYf22/xCHPGigfoNELryg108fAZc3mblhDx+wcqF/iMIP2j2O5mOLXdQVZZcH/8AOAkHXYpbxp8E7DXktnZJr3RkFriD4d6YyWOUZjdn9k7hd2SHFxAa8MIU1w5iGzD2q6S1wy1wKAFWKapMTvOJLfwVqV7MVLEmriFSnRSvheJInFrh9/rUccjJGc7TkJHZWm47piGlVM0tvrWVceRo4aOadwVcWQgnkp5BJEfOHd18Fp6OpZVQtkjOQRqOhXb6PqlljpfJz8+LQ7XBYSXF1bRAkkklCCXHHRLuQ29VhpaUtYfnXnDfBLy5Fjg5S4QUIuTSQKvVb5RP2TCOzjPd3lDxumtGBv704LyuXNLNNzkdfHBQikOJa1hLtgh1TUOldhvojZOraguJjYdG7lVVFsaMcPLOhdGFwKpV1XL5kZ1O56I4QbdjopsmqKxsJ5W5e/16Ic+V8ruaRxJ8VHku1J1ThutKVKjRGCiSNUgUPO1gy44VOe7MYS2Ic5GxOyOMGw6bYXj303U7Mbue0esrMeX1Euj5CBnZugV2mk2zqeqPQolPE6NLD2Zx880e8p0oYM/PN9xQqKbAGqfJPkbqtvYT23fJYfy7Ncw+1QSNIGoQ2pk9SHvrZoiRHI5vhuPcr0Jjo4n4DTweiY7ZDobuDpUMwfrN+CutmjkZzRva4HoUMsbRKo6HFrstJBHeFdp64O82UAHrsFRKYdylvcqUE0G9Dtt3LhQ6lqnMIa85HcURzkZCzTg4maUXEmpqh0L9NkVY8PjDmkYKBqzRVJjIY8+adPUqTsRkgmrQTOys22t8jqPPPzT/AEx0PVVjsmHoVcJyxy1R5M8oqa0s2bXcwyNuqcEJsNYZYOwkOXx7eLe5FgvT4ciyQU15OTOLjKmdSSSTARpKyN2qfKq55HoM8xq0l1qPJqGaTODy4b6zoFjm7D1LjerZqisa/wDTd0ULbkPCjqZeyiJb6R0CkCHVknNLgHRv3riwOjFWyBOGyauSPEcZcdxsOqakPSshq5uRnK0+d3ocdSSTquveXv5juuLQlSo1QjpR1qiqatlMwk4Lui5Uzinj5jjJGiATyumkL3nOpWrFjbdsKTSRLUVklSTzkhvQKNp0Ua6CtVJIGMvJZa5XIJsd6HAqVrsDdBKJoi0wyyo83ddNRpuhIlON10ynG6XoZelFuefOmVRldzFNc8nvUbijUSnJJbCcVyGokgfmN2B3jqmEpiZWwhs0FFXMqG4J89Wisu17mEOYcEI3b6wTs5XnzwFmy463RcXZbVuin5TyOJIVRLJB0Wd7oqStBrOmQm5IUVHL2kWO8bhSrLJU6MrVOgrRTdrFh3pN09indoUKo5OznBOx0KKu6qjLONMfSzmlqo5m7A4d/ZK2LCC0EbFYlwy0jrotLYKgz29gccujJYfZt92F1fS8vONmDq4cSCaS4kuyYbM/xTMcQQA7kvcPVoPvQNuyu8Qyc92cM/o42t9+qpNXlfUcmvqH8bHX6aOnGjr3BkbnHuBQk5Op3O6v1rsQY+scKgVngbMapCVKvk1DBsNVdHRCKh/PI53U6LRjW5owq2NC6cAEk4HeU1V7nL2dM4DQuPLlaIrVKjQwTX1JnlcM+aNh4KqNNAlnJJ70l0EqVCW7HBJcBXVZExwKfzYCiXcqUGpEoculyiBSLlVBax/MmkppK4roFs6SuJLmVAGxEp8EropA9p1CjKSnOxE6NPBKJoWyN+kE4oZZ5vNfE47Dmb+B/giblglHTKhqdk1HLySgdxOqJoK3Q5G4RiJ3PEx3eRkrPlW9icq3sci8EnaQsd3ka+xCFftrsxPb0ckmXKrLZRLhuXkrJoSdJGh7R4jQ/iENKmtb+yu1K4/SJZ7wndJLTmiZM0dWNmxSSSXqLOPRiLk/tLpVuGwk5fcAomo1LTWd88j5K9gc9xLh2zRqm+SWT+sGeyZq83m6DNPI5Jqm/c6kepgopGerzowetU1ppqKwv5ee47aaSD4Jgt3Dv9Yn7QfBXHoMqXK+x8esglwzNSHET/7JQg77LcyW7hstLXXIjI/Wj4KCCxcMVFQynhuEr5nnDWNlGTpn6qdj6Oa8r7HQ6/FHlP6MbjOiE3uTMkTPAuXq/wCZFqG8tV9oPgqNx4H4dDhJW1lTFgYHNO1v8Fpx9JOErZcvU8LW1nka4vQ5eH+BonEOu9QT+zMD/hTWWLgZ7sC51YPUv/8ABO0fIP52P2f0efLoK9RpOB+Fa3+i3GpkPRs7c+7lVv8Akzsf6+u+1b/lVrE5bplP1DEub+jyUFLK9Xm/Jxw/DGZJqqsYwbudM0Af9KrjgbhQ7XSb96Z8FfZa5ZP2GL5+jzDKWQvUPzG4V/rOb96Z8EvzF4V/rOf95Z8FXa+SfsMXz9Hl+iROi9RbwJws84bcpyegqWfBWG/k1sLxltRWkdRM0/4VO0/cn7DF8/R5ISuL17+TOyfr677Vv+VL+TKyfr677Vv+VF2JE/Y4fk8hSXrj/wAmtijaXPqK4NAySZW6f9KpDgzhE7XWb95b/lQvE1yyL1DE+L+jzy2yctZGPraI85aiPhDhKB7Xi6TZDhjNSzfu+j1ROfhKxU7gKirmjJGRzytbn7kjL005O0w4+pYVs7+jBonRHNPj9ohaN3DvDTHBrri8E/8Art+Cs0dgsTpDT0tc+R5BdyCZpOBjJ28R71nn0mSSpNFZPUcLWyf0ZpW7cfPf6lp/zUof1k/94fBSQ8N0cDyWvmORjVw+CD9dm+DPLr8TVAMpocWTwPH0ZWH70XfHY43uY+4xtc04IMrRgqNzbBpm4wk5BHzzdwVUOhyqSdoT+TFp7M0vtSQ1t6tzmhzKlrmkZDmtcQR1BAwQku/bOZXwea09Ba56iqkr207pHVDz58uDjPTKJQ2rhrGXRUf2x/zLeiy2wHIoKUEnJPZN1XZLXQBjsUVONP1QSowlGI7WmzE0tnsFS17qejgeGOLHFrnaOGMjfxHvT5rNY6doM1NTxBxwC6QjPvKZwp/Q6wd3l0v+FT18MNTfrFBURMlidUSFzHjIPzT+5W/63sX5KvkvDrdA2l+0J/ipbU2gbxLa229sIA7Uv7M515MLaMtFtY0NbQ0wA7hE34IXxQ+lsdiq6+npYWTRxkMLGAHJ0GoQuMluyak9gVfuJayqrZLXw+Gh0elRVuGWw+A6u8EFbYoJZS+4PqLhUk6umkOM+DRorloo/IbbDCTmQjtJXEavkdq4n25HsC6aWou1zjs1LK+GHsxNXTxnzhGThrG+LsHXpko6S/1g34KUkdspyYyaNjx9BkfMR6+UH8VXe+je7ka+LmOwczlz6sgL0yhtdFQQNhpaaONjdsNyfadyu1luo6yJ0dTTRSNdoQ5oQuM35RNSPJpoWtflrSx4OjmnBC01i4jqqJjW10hqKVpDXPIw+LPeeoQriG0Osl0ZGxznUk/6IuOeXwK5SgNc0uaCzTmB7wd/uQ1qvw0W3VLwzacaPbJwjcHxuGHQHDhqDnZYygsVslo6d01Ix7jE0ucXOGTgZOhRZ1QfzLuVFIS40shhGTu3ILfuOPYu29uKSH+w38ArhJSe5GnFFN1h4fhPLPBSRu0819Rg9di5dFp4ZA1joSfCo/8AJEeH7fSXDiC7OraWGbljha0SMDuXR22VpRYLQNrZR/YtRK5bojlWzZj4bHZHDmpqePP1o5HfFTRRS21wkt88kZB1Y5xc13rCMXHhWiDXVFpibRVjfOY6IYa49HDbCA01YKqn53DleNHtPc7ohcU3UkXqvc11lujLjC7I5J49JY85wfDwRM7Lz+irfI7pSTt0D5RBJ4tcMj3EH3reyPEbHOcQGtGSSixydNS8C5L28mU/KJdJKS0toKVwFVXu7Jue5p9I+wLOU9rt9FSPklgBjhj5nvfqcAak+7KZUVTr3xDPcSMwR5hpwdRj6RRGamkqzTW6LV9S4l4z/wAtu+fahk1p1VY1KnR2sslJU0UkcULY3Ob5r2aH/wDf6IzaHx8T8NNhuDQaqEmCfq2Ro3HgQQfahXDkkvkHkk5caikcYHh2+mOU+78FPQzfJXFTXuOKW5NETuglb6J9vnD2hRpKq4YO/HsCLTaKGlqZbZcKNgqYiXRvcT86zO++4/DHRX6mlbR9lU22JkU9M8yNDfpD6TT4LR8SWg3GlbNT4bWQHnifjv6epZ+GqbUwc+C17Th7Tu1w30U0/wDL5Lcm9zY2uuiuFFDUwHLJBt3g94KocT3U26i5afWqmy2IdOrj4DT7kBtFwbZq14kdihqiT4RSga+wge8eGtGvr3XCqkrHuLRJpG0n0IwdB6zuVWttKK5AcadgV1vpckyQtklOrnuJyT1Vu0WOO81/yfFC1tLEWvrpwNT3thB8dzju9meltRI+GCkZz1tSeSnafogbyHwGvuXodgtMFmtkVJT64y6R5Gsjzu4+JR0pOvCC1OKLsUbY4mRxtDGNaGta0YDQO4BJSYSTKQq2dTZf0bvUU5Nk9B3qKj4IefcMDlo6rO5rJT/9VZlOeKLGO4TSf9p6h4dH8yqD1qpD+CmcM8U2bwlf/wBt6S3/ABQ7yzcrL/lDBdYQ0eiaiPm9XMCtQEI4poTX2WohYDz45mjxCZP+rFw5M7Kc7HHQojwhG35Qu82AHvfE32CMY/igVJU+U0rXfTbo8dD0U9DcH2uu8pY0vie0NnaBrjucB4d6XKW0Z+A0uUb4JFVKK40tbGH0tRHID0dr7lJU1dPTRukqJmRtbqS5wCapJqxdNbGX/KQIxaacked24ws9C3Un7l3iC+M4kusUdGSbdRuLjKRpK/oPBTUzWgl0hDY2+c9x2a0alDHZuTDfCQ+Rjm2u/A6t5oPfg5V+hH82h/sN/AKOWBzeDK2rkDmPrJe2DXdzc4aPcPvU9CP5vFn6jfwCTiVSf+BS4sucLN5b3dj1bF+BWoWMsd0pKG73J1bM2HtOzDcgnOAc7LRx3u3S+hVMI9R+CZjktPIE4uy+V5pGeStufL6JqXke8rXXTiegooz2UwnnP6OKPUkrHxtkjhzNgyykySHxPcie81Ra2TIal+eVrRlxnhDfXz/7rU/lAujqO2eSQH5+rPI3wHeUAtdMam6UMbtAx/lcx+qxugz0ySfuVG41xvd+mqi4mKIlkIPQd6S3baXkPbZss2emEEMUbcgNx7T/ALo1wtNT+W1lzq5Y4gAIKcPcASwaudg9T+CHMfBTwg1MrY2PBaC53LnqMqMU/Djhq6k+2P8AAo5c88FLdO/ITrnRU3Egngla+GtbyuLDkB42zj1n3p90oRXUL4QSyT0onjdrxqD7whbKXhtr2yN8nDg4EYqH79fSR2ORkrQ+Nwc07OB3VxWzRGwxw9cvlW0wVLwGy45ZWj6Mg0cPf+KBcUW99DUfKtM0mJ2lSxv3OSsU3ydfp6VxxBXfORg7doNwPWPwWsqWNfBIHNDgWkEHvVp6o/4Bw/hnnU/LNA9hLXMkHsOuQVXmcyJjpJAeRg1xuT3AeJUFscRTzBxyBO8Nz3DOgRC0xiTiG0seeeJ0kzuQ7cwZkH1qn/W15LXLs0vCdndSQurq1o8tqGjmb+pZ3MH8fFaMbJAYXUyKpUA3YkkkkRQk2T0Heopya8AggjIKp8ER53Zq2lpqZ8c0zGPMr3YLh3n/AEVmmnhqOJ7SYpWPw+T0SDj5ty0TLHaN/kqhydz5Mz4KzTW+ip5Y3wUdPE8O0cyJrSND0CzpPZDbCKRGQuN7/WnLQKMVxJYKmnndcLPHzcwPbQNGS7xA7/UgENwgqctErI6hp1he7leD6jgr1NyEXm20FdTvdW0VNUObnlM0TXke8JemuBilezPPKqjMhMgErHfXhcQfeFQFqFRIO2bUVHL+ulcR95WUvkj6WqmZTPdCwOOGxnlG/go7LLJUVbGVEjpWl2oeeYH3pal8Du3s9z0Br6aia2OoqYIy3aCMh7z4Bjf9Efs9jqroWvroJKK3NdzCB/6Wo6c+PRb4f7rQ8P22go6Vj6ShpoHuY0udFC1pOngEX70ytVWIk6AHGuGcOTAAAAsGNgNVn6K70DYYmOqmBzWNBz1wFtKyngq6cw1cMc8R3ZKwOadehQ35Asuf+EW/91Z8FVU7QUd40Zmem4cnkdNM2jdI85c7tNz71E63cMkZ7Ki/vH4rW/IVnbq200APhTM+CkFotjcctuox6oG/BVv8BGQjktNKP5saSHH0m4H3pQtdXyBttp31jvrcpZC3xc44LvUFtWW2gYQ5lFTNcNiImg/grzABG0AADKlt7AukjBcQAcO2V1OJmyXG5ODZpnHl83vx0aNkDtvk8LWg1FOcDulaV6VcrbQV0zXVtFTVDmtw0zRNeRr3ZCgbY7Q1vm2qhHqp2fBU1TtFp2qM/YaCG73XtJ2RT0VEwhgc0Oa+R3f7B+K1Ys9rHo2yiH/x2/BSUVPBTAsp4Y4mcxPLG0NGw6K4mY1tuBN7lEWu3t2oaUeqFo/gspNKy0XWeinlY2EjtYi7AABOo963B2Q6ut1DVytkq6Kmne0YDpYmuIGepCqcd00SLMfcKykmhzBVxdvCRLE4O+kNce3b3LZW+tZcLUyqj1EkeeXocaj3qBlptrdG2+kA8IG/BXKengip3RxQxsjOcta0Ae5BF7hS4R5dRyRMhcDNC0mR2hkGd0U4edFJxJbOSZjy3tiQ1wOPMC2ENmtcbT2dto2535YGjP3KeChpIJ2PgpYI36+cyMA7eCpXsi3XIQXQmt2TlpEiSSSUIf/Z"/>
          <p:cNvSpPr>
            <a:spLocks noChangeAspect="1" noChangeArrowheads="1"/>
          </p:cNvSpPr>
          <p:nvPr/>
        </p:nvSpPr>
        <p:spPr bwMode="auto">
          <a:xfrm>
            <a:off x="155575" y="-617538"/>
            <a:ext cx="20193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g;base64,/9j/4AAQSkZJRgABAQAAAQABAAD/2wBDAAkGBwgHBgkIBwgKCgkLDRYPDQwMDRsUFRAWIB0iIiAdHx8kKDQsJCYxJx8fLT0tMTU3Ojo6Iys/RD84QzQ5Ojf/2wBDAQoKCg0MDRoPDxo3JR8lNzc3Nzc3Nzc3Nzc3Nzc3Nzc3Nzc3Nzc3Nzc3Nzc3Nzc3Nzc3Nzc3Nzc3Nzc3Nzc3Nzf/wAARCACaAPIDASIAAhEBAxEB/8QAGwAAAQUBAQAAAAAAAAAAAAAABQACAwQGAQf/xABLEAABAwMCAwMHBwcKBQUAAAABAAIDBAURITEGElETQWEUIjJxgZHRFSNCUpOhsQcWM1NilMEXJDRVcpLC0uHxNUOis+JjgoSy8P/EABoBAAIDAQEAAAAAAAAAAAAAAAIDAAEEBQb/xAApEQACAgEDAwQCAwEBAAAAAAAAAQIRAxIhMQQTQQVRYZEUFSIycUKB/9oADAMBAAIRAxEAPwD3FJJJQgkkklCCSSSUIJJcyMZUNRVRQNy92vQboZSUVbLSb4Jk172sHnuAQie5vccRANHjuqjpHvOXPcfaseTrYLZDo9PJ8hl9fC3RpyVXdcXH0WAIcN08LM+syS42GdmKLZrZj3hc8pm+sq7U8KlmnLyXoivBOJ5T9MpGaQbuyoxskVfcl7guK9h3byZ0dhdFXK3Y5UXemndV3Z+4WmJaZcHj0mgqeO4Ru9Mcp8ELKaij1eSPyTsxYfjlZIPMcD7U9ZwOc0+a5zfarUVwkj0eOdq0Q66L2lsLlga3QaSVanq4px5rsH6p3VjIWyM4yVoQ01ydSSSRFCSSSUIJJJJQgkkklCCSSSUIJJJcUIdTHvaxri44A1JUVVUx00fPK4Ad3iVnqyulq3+ceVg2aDosvUdVDCvkbjxPIX6y7ZPJTnA+uhpe57i5xOSox46p7Vxp9RPK/wCRtjiUFSHBPChdMxgJecYVaW490IyOpVKlyMUXLYJAEa40THVMEZw+QZ6AZQZ88kp89xPgusU7i8ILse4XNwjHoRvd63YS+UPqwMB8dUOZopAi78ydmAQbcJTtHCP/AGpOr5R9CL+6qjAcLrtlfdn7ldqHsTm4P+lG0+okJouDToY3N8Qcqo5RPVPNILsx9go2qgftIB69FICCM5GOoQN4XGyvjPzbiP4qu7fJXYXgNkjKa5DoriW4bK0EdQrjJ45AMOCjafALhKPI4aHPeO8K/SXN8Z5J/Pb9bvCoEjuTXHTRHDNPE7ixUscZcmnimZLGHxkOaeikWYpqqSmk54zofSb3FHqOrjqmBzND9Jp3C6vT9VHKqfJkyYXDfwWkkklrEiSSSUIJJJJQgkkkioQSrVtXHSQmSQ+od5T6mZkELpJHYa0ZKytbVvrJud5836LegWPq+qWCO3LHYcTyP4O1NRJUzGSQ5+qO4BRjQJoXXOa1nM44AXnnOU25Sds6aikqQ/IG+irVFaGeazU9QqtTVukcQzOFXbujUq4Gxx+WSGR0h5nEldG6aEnOawc0jg1veSorkxyXsSN8BlTsY4tzjlHUlDJLnj+jx47uZ/wVaSWSY5leXHx2TlBLktYZMOeUUzPTqA49Ixn7135Qpm+hDK/1uDUDYp2piaXCI+nj5YaZco+6lB8DKfguvuMWNaNn2h+CGx7Jz9Go9T9l9A/jwstG4U50NM9g6tkBTTU0rzgSuYf22/xCHPGigfoNELryg108fAZc3mblhDx+wcqF/iMIP2j2O5mOLXdQVZZcH/8AOAkHXYpbxp8E7DXktnZJr3RkFriD4d6YyWOUZjdn9k7hd2SHFxAa8MIU1w5iGzD2q6S1wy1wKAFWKapMTvOJLfwVqV7MVLEmriFSnRSvheJInFrh9/rUccjJGc7TkJHZWm47piGlVM0tvrWVceRo4aOadwVcWQgnkp5BJEfOHd18Fp6OpZVQtkjOQRqOhXb6PqlljpfJz8+LQ7XBYSXF1bRAkkklCCXHHRLuQ29VhpaUtYfnXnDfBLy5Fjg5S4QUIuTSQKvVb5RP2TCOzjPd3lDxumtGBv704LyuXNLNNzkdfHBQikOJa1hLtgh1TUOldhvojZOraguJjYdG7lVVFsaMcPLOhdGFwKpV1XL5kZ1O56I4QbdjopsmqKxsJ5W5e/16Ic+V8ruaRxJ8VHku1J1ThutKVKjRGCiSNUgUPO1gy44VOe7MYS2Ic5GxOyOMGw6bYXj303U7Mbue0esrMeX1Euj5CBnZugV2mk2zqeqPQolPE6NLD2Zx880e8p0oYM/PN9xQqKbAGqfJPkbqtvYT23fJYfy7Ncw+1QSNIGoQ2pk9SHvrZoiRHI5vhuPcr0Jjo4n4DTweiY7ZDobuDpUMwfrN+CutmjkZzRva4HoUMsbRKo6HFrstJBHeFdp64O82UAHrsFRKYdylvcqUE0G9Dtt3LhQ6lqnMIa85HcURzkZCzTg4maUXEmpqh0L9NkVY8PjDmkYKBqzRVJjIY8+adPUqTsRkgmrQTOys22t8jqPPPzT/AEx0PVVjsmHoVcJyxy1R5M8oqa0s2bXcwyNuqcEJsNYZYOwkOXx7eLe5FgvT4ciyQU15OTOLjKmdSSSTARpKyN2qfKq55HoM8xq0l1qPJqGaTODy4b6zoFjm7D1LjerZqisa/wDTd0ULbkPCjqZeyiJb6R0CkCHVknNLgHRv3riwOjFWyBOGyauSPEcZcdxsOqakPSshq5uRnK0+d3ocdSSTquveXv5juuLQlSo1QjpR1qiqatlMwk4Lui5Uzinj5jjJGiATyumkL3nOpWrFjbdsKTSRLUVklSTzkhvQKNp0Ua6CtVJIGMvJZa5XIJsd6HAqVrsDdBKJoi0wyyo83ddNRpuhIlON10ynG6XoZelFuefOmVRldzFNc8nvUbijUSnJJbCcVyGokgfmN2B3jqmEpiZWwhs0FFXMqG4J89Wisu17mEOYcEI3b6wTs5XnzwFmy463RcXZbVuin5TyOJIVRLJB0Wd7oqStBrOmQm5IUVHL2kWO8bhSrLJU6MrVOgrRTdrFh3pN09indoUKo5OznBOx0KKu6qjLONMfSzmlqo5m7A4d/ZK2LCC0EbFYlwy0jrotLYKgz29gccujJYfZt92F1fS8vONmDq4cSCaS4kuyYbM/xTMcQQA7kvcPVoPvQNuyu8Qyc92cM/o42t9+qpNXlfUcmvqH8bHX6aOnGjr3BkbnHuBQk5Op3O6v1rsQY+scKgVngbMapCVKvk1DBsNVdHRCKh/PI53U6LRjW5owq2NC6cAEk4HeU1V7nL2dM4DQuPLlaIrVKjQwTX1JnlcM+aNh4KqNNAlnJJ70l0EqVCW7HBJcBXVZExwKfzYCiXcqUGpEoculyiBSLlVBax/MmkppK4roFs6SuJLmVAGxEp8EropA9p1CjKSnOxE6NPBKJoWyN+kE4oZZ5vNfE47Dmb+B/giblglHTKhqdk1HLySgdxOqJoK3Q5G4RiJ3PEx3eRkrPlW9icq3sci8EnaQsd3ka+xCFftrsxPb0ckmXKrLZRLhuXkrJoSdJGh7R4jQ/iENKmtb+yu1K4/SJZ7wndJLTmiZM0dWNmxSSSXqLOPRiLk/tLpVuGwk5fcAomo1LTWd88j5K9gc9xLh2zRqm+SWT+sGeyZq83m6DNPI5Jqm/c6kepgopGerzowetU1ppqKwv5ee47aaSD4Jgt3Dv9Yn7QfBXHoMqXK+x8esglwzNSHET/7JQg77LcyW7hstLXXIjI/Wj4KCCxcMVFQynhuEr5nnDWNlGTpn6qdj6Oa8r7HQ6/FHlP6MbjOiE3uTMkTPAuXq/wCZFqG8tV9oPgqNx4H4dDhJW1lTFgYHNO1v8Fpx9JOErZcvU8LW1nka4vQ5eH+BonEOu9QT+zMD/hTWWLgZ7sC51YPUv/8ABO0fIP52P2f0efLoK9RpOB+Fa3+i3GpkPRs7c+7lVv8Akzsf6+u+1b/lVrE5bplP1DEub+jyUFLK9Xm/Jxw/DGZJqqsYwbudM0Af9KrjgbhQ7XSb96Z8FfZa5ZP2GL5+jzDKWQvUPzG4V/rOb96Z8EvzF4V/rOf95Z8FXa+SfsMXz9Hl+iROi9RbwJws84bcpyegqWfBWG/k1sLxltRWkdRM0/4VO0/cn7DF8/R5ISuL17+TOyfr677Vv+VL+TKyfr677Vv+VF2JE/Y4fk8hSXrj/wAmtijaXPqK4NAySZW6f9KpDgzhE7XWb95b/lQvE1yyL1DE+L+jzy2yctZGPraI85aiPhDhKB7Xi6TZDhjNSzfu+j1ROfhKxU7gKirmjJGRzytbn7kjL005O0w4+pYVs7+jBonRHNPj9ohaN3DvDTHBrri8E/8Art+Cs0dgsTpDT0tc+R5BdyCZpOBjJ28R71nn0mSSpNFZPUcLWyf0ZpW7cfPf6lp/zUof1k/94fBSQ8N0cDyWvmORjVw+CD9dm+DPLr8TVAMpocWTwPH0ZWH70XfHY43uY+4xtc04IMrRgqNzbBpm4wk5BHzzdwVUOhyqSdoT+TFp7M0vtSQ1t6tzmhzKlrmkZDmtcQR1BAwQku/bOZXwea09Ba56iqkr207pHVDz58uDjPTKJQ2rhrGXRUf2x/zLeiy2wHIoKUEnJPZN1XZLXQBjsUVONP1QSowlGI7WmzE0tnsFS17qejgeGOLHFrnaOGMjfxHvT5rNY6doM1NTxBxwC6QjPvKZwp/Q6wd3l0v+FT18MNTfrFBURMlidUSFzHjIPzT+5W/63sX5KvkvDrdA2l+0J/ipbU2gbxLa229sIA7Uv7M515MLaMtFtY0NbQ0wA7hE34IXxQ+lsdiq6+npYWTRxkMLGAHJ0GoQuMluyak9gVfuJayqrZLXw+Gh0elRVuGWw+A6u8EFbYoJZS+4PqLhUk6umkOM+DRorloo/IbbDCTmQjtJXEavkdq4n25HsC6aWou1zjs1LK+GHsxNXTxnzhGThrG+LsHXpko6S/1g34KUkdspyYyaNjx9BkfMR6+UH8VXe+je7ka+LmOwczlz6sgL0yhtdFQQNhpaaONjdsNyfadyu1luo6yJ0dTTRSNdoQ5oQuM35RNSPJpoWtflrSx4OjmnBC01i4jqqJjW10hqKVpDXPIw+LPeeoQriG0Osl0ZGxznUk/6IuOeXwK5SgNc0uaCzTmB7wd/uQ1qvw0W3VLwzacaPbJwjcHxuGHQHDhqDnZYygsVslo6d01Ix7jE0ucXOGTgZOhRZ1QfzLuVFIS40shhGTu3ILfuOPYu29uKSH+w38ArhJSe5GnFFN1h4fhPLPBSRu0819Rg9di5dFp4ZA1joSfCo/8AJEeH7fSXDiC7OraWGbljha0SMDuXR22VpRYLQNrZR/YtRK5bojlWzZj4bHZHDmpqePP1o5HfFTRRS21wkt88kZB1Y5xc13rCMXHhWiDXVFpibRVjfOY6IYa49HDbCA01YKqn53DleNHtPc7ohcU3UkXqvc11lujLjC7I5J49JY85wfDwRM7Lz+irfI7pSTt0D5RBJ4tcMj3EH3reyPEbHOcQGtGSSixydNS8C5L28mU/KJdJKS0toKVwFVXu7Jue5p9I+wLOU9rt9FSPklgBjhj5nvfqcAak+7KZUVTr3xDPcSMwR5hpwdRj6RRGamkqzTW6LV9S4l4z/wAtu+fahk1p1VY1KnR2sslJU0UkcULY3Ob5r2aH/wDf6IzaHx8T8NNhuDQaqEmCfq2Ro3HgQQfahXDkkvkHkk5caikcYHh2+mOU+78FPQzfJXFTXuOKW5NETuglb6J9vnD2hRpKq4YO/HsCLTaKGlqZbZcKNgqYiXRvcT86zO++4/DHRX6mlbR9lU22JkU9M8yNDfpD6TT4LR8SWg3GlbNT4bWQHnifjv6epZ+GqbUwc+C17Th7Tu1w30U0/wDL5Lcm9zY2uuiuFFDUwHLJBt3g94KocT3U26i5afWqmy2IdOrj4DT7kBtFwbZq14kdihqiT4RSga+wge8eGtGvr3XCqkrHuLRJpG0n0IwdB6zuVWttKK5AcadgV1vpckyQtklOrnuJyT1Vu0WOO81/yfFC1tLEWvrpwNT3thB8dzju9meltRI+GCkZz1tSeSnafogbyHwGvuXodgtMFmtkVJT64y6R5Gsjzu4+JR0pOvCC1OKLsUbY4mRxtDGNaGta0YDQO4BJSYSTKQq2dTZf0bvUU5Nk9B3qKj4IefcMDlo6rO5rJT/9VZlOeKLGO4TSf9p6h4dH8yqD1qpD+CmcM8U2bwlf/wBt6S3/ABQ7yzcrL/lDBdYQ0eiaiPm9XMCtQEI4poTX2WohYDz45mjxCZP+rFw5M7Kc7HHQojwhG35Qu82AHvfE32CMY/igVJU+U0rXfTbo8dD0U9DcH2uu8pY0vie0NnaBrjucB4d6XKW0Z+A0uUb4JFVKK40tbGH0tRHID0dr7lJU1dPTRukqJmRtbqS5wCapJqxdNbGX/KQIxaacked24ws9C3Un7l3iC+M4kusUdGSbdRuLjKRpK/oPBTUzWgl0hDY2+c9x2a0alDHZuTDfCQ+Rjm2u/A6t5oPfg5V+hH82h/sN/AKOWBzeDK2rkDmPrJe2DXdzc4aPcPvU9CP5vFn6jfwCTiVSf+BS4sucLN5b3dj1bF+BWoWMsd0pKG73J1bM2HtOzDcgnOAc7LRx3u3S+hVMI9R+CZjktPIE4uy+V5pGeStufL6JqXke8rXXTiegooz2UwnnP6OKPUkrHxtkjhzNgyykySHxPcie81Ra2TIal+eVrRlxnhDfXz/7rU/lAujqO2eSQH5+rPI3wHeUAtdMam6UMbtAx/lcx+qxugz0ySfuVG41xvd+mqi4mKIlkIPQd6S3baXkPbZss2emEEMUbcgNx7T/ALo1wtNT+W1lzq5Y4gAIKcPcASwaudg9T+CHMfBTwg1MrY2PBaC53LnqMqMU/Djhq6k+2P8AAo5c88FLdO/ITrnRU3Egngla+GtbyuLDkB42zj1n3p90oRXUL4QSyT0onjdrxqD7whbKXhtr2yN8nDg4EYqH79fSR2ORkrQ+Nwc07OB3VxWzRGwxw9cvlW0wVLwGy45ZWj6Mg0cPf+KBcUW99DUfKtM0mJ2lSxv3OSsU3ydfp6VxxBXfORg7doNwPWPwWsqWNfBIHNDgWkEHvVp6o/4Bw/hnnU/LNA9hLXMkHsOuQVXmcyJjpJAeRg1xuT3AeJUFscRTzBxyBO8Nz3DOgRC0xiTiG0seeeJ0kzuQ7cwZkH1qn/W15LXLs0vCdndSQurq1o8tqGjmb+pZ3MH8fFaMbJAYXUyKpUA3YkkkkRQk2T0Heopya8AggjIKp8ER53Zq2lpqZ8c0zGPMr3YLh3n/AEVmmnhqOJ7SYpWPw+T0SDj5ty0TLHaN/kqhydz5Mz4KzTW+ip5Y3wUdPE8O0cyJrSND0CzpPZDbCKRGQuN7/WnLQKMVxJYKmnndcLPHzcwPbQNGS7xA7/UgENwgqctErI6hp1he7leD6jgr1NyEXm20FdTvdW0VNUObnlM0TXke8JemuBilezPPKqjMhMgErHfXhcQfeFQFqFRIO2bUVHL+ulcR95WUvkj6WqmZTPdCwOOGxnlG/go7LLJUVbGVEjpWl2oeeYH3pal8Du3s9z0Br6aia2OoqYIy3aCMh7z4Bjf9Efs9jqroWvroJKK3NdzCB/6Wo6c+PRb4f7rQ8P22go6Vj6ShpoHuY0udFC1pOngEX70ytVWIk6AHGuGcOTAAAAsGNgNVn6K70DYYmOqmBzWNBz1wFtKyngq6cw1cMc8R3ZKwOadehQ35Asuf+EW/91Z8FVU7QUd40Zmem4cnkdNM2jdI85c7tNz71E63cMkZ7Ki/vH4rW/IVnbq200APhTM+CkFotjcctuox6oG/BVv8BGQjktNKP5saSHH0m4H3pQtdXyBttp31jvrcpZC3xc44LvUFtWW2gYQ5lFTNcNiImg/grzABG0AADKlt7AukjBcQAcO2V1OJmyXG5ODZpnHl83vx0aNkDtvk8LWg1FOcDulaV6VcrbQV0zXVtFTVDmtw0zRNeRr3ZCgbY7Q1vm2qhHqp2fBU1TtFp2qM/YaCG73XtJ2RT0VEwhgc0Oa+R3f7B+K1Ys9rHo2yiH/x2/BSUVPBTAsp4Y4mcxPLG0NGw6K4mY1tuBN7lEWu3t2oaUeqFo/gspNKy0XWeinlY2EjtYi7AABOo963B2Q6ut1DVytkq6Kmne0YDpYmuIGepCqcd00SLMfcKykmhzBVxdvCRLE4O+kNce3b3LZW+tZcLUyqj1EkeeXocaj3qBlptrdG2+kA8IG/BXKengip3RxQxsjOcta0Ae5BF7hS4R5dRyRMhcDNC0mR2hkGd0U4edFJxJbOSZjy3tiQ1wOPMC2ENmtcbT2dto2535YGjP3KeChpIJ2PgpYI36+cyMA7eCpXsi3XIQXQmt2TlpEiSSSUIf/Z"/>
          <p:cNvSpPr>
            <a:spLocks noChangeAspect="1" noChangeArrowheads="1"/>
          </p:cNvSpPr>
          <p:nvPr/>
        </p:nvSpPr>
        <p:spPr bwMode="auto">
          <a:xfrm>
            <a:off x="155575" y="-617538"/>
            <a:ext cx="20193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http://t2.gstatic.com/images?q=tbn:PI4SAxW_AE86fM:http://www.studentsofamf.org/UserFiles/Image/Awards%20to%20date/Today_Logo.jpg&amp;t=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3090" y="1614675"/>
            <a:ext cx="1711888" cy="1090491"/>
          </a:xfrm>
          <a:prstGeom prst="rect">
            <a:avLst/>
          </a:prstGeom>
          <a:noFill/>
        </p:spPr>
      </p:pic>
      <p:pic>
        <p:nvPicPr>
          <p:cNvPr id="8200" name="Picture 8" descr="http://spavelous.com/spa-contest-spa-giveaway-sweepstakes-free-samples-beauty-products/wp-content/uploads/2009/04/self-magazi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74" y="1614676"/>
            <a:ext cx="1766668" cy="1090490"/>
          </a:xfrm>
          <a:prstGeom prst="rect">
            <a:avLst/>
          </a:prstGeom>
          <a:noFill/>
        </p:spPr>
      </p:pic>
      <p:pic>
        <p:nvPicPr>
          <p:cNvPr id="10" name="Picture 2" descr="http://www.nuskin.com/content/nuskin/en_US/corporate/media_center/news/_jcr_content/bodyContent/textimage_31/image.img.jpg/1277489345165-c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216" y="4151155"/>
            <a:ext cx="1478659" cy="1123782"/>
          </a:xfrm>
          <a:prstGeom prst="rect">
            <a:avLst/>
          </a:prstGeom>
          <a:noFill/>
        </p:spPr>
      </p:pic>
      <p:pic>
        <p:nvPicPr>
          <p:cNvPr id="8204" name="Picture 12" descr="http://4.bp.blogspot.com/_ROhnAWx-qpE/SNKUFWmCX6I/AAAAAAAAAgQ/58Bz2fx2JlM/s320/PeopleLog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7945" y="4177360"/>
            <a:ext cx="2638013" cy="1099172"/>
          </a:xfrm>
          <a:prstGeom prst="rect">
            <a:avLst/>
          </a:prstGeom>
          <a:noFill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 cstate="email">
            <a:lum bright="3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244" y="5717205"/>
            <a:ext cx="2423925" cy="7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ttp://typophile.com/files/ElleMagazine_376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5349" y="1658217"/>
            <a:ext cx="2313807" cy="1046949"/>
          </a:xfrm>
          <a:prstGeom prst="rect">
            <a:avLst/>
          </a:prstGeom>
          <a:noFill/>
        </p:spPr>
      </p:pic>
      <p:pic>
        <p:nvPicPr>
          <p:cNvPr id="8211" name="Picture 19" descr="WWD Beauty Biz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98" r="4783" b="16457"/>
          <a:stretch>
            <a:fillRect/>
          </a:stretch>
        </p:blipFill>
        <p:spPr bwMode="auto">
          <a:xfrm>
            <a:off x="10495896" y="5628470"/>
            <a:ext cx="3467110" cy="821018"/>
          </a:xfrm>
          <a:prstGeom prst="rect">
            <a:avLst/>
          </a:prstGeom>
          <a:noFill/>
        </p:spPr>
      </p:pic>
      <p:pic>
        <p:nvPicPr>
          <p:cNvPr id="8213" name="Picture 21" descr="Woman's Day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1403" y="3057266"/>
            <a:ext cx="2643295" cy="768960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2668" y="5717205"/>
            <a:ext cx="3235515" cy="7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http://www.optimusnews.com/wp-content/uploads/2010/02/msnbc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382" y="1614675"/>
            <a:ext cx="1555644" cy="1090491"/>
          </a:xfrm>
          <a:prstGeom prst="rect">
            <a:avLst/>
          </a:prstGeom>
          <a:noFill/>
        </p:spPr>
      </p:pic>
      <p:pic>
        <p:nvPicPr>
          <p:cNvPr id="8219" name="Picture 27" descr="http://blogs.sltrib.com/tv/uploaded_images/CBS_News_Logo%5B1%5D-732656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614" y="4177360"/>
            <a:ext cx="3417000" cy="1097577"/>
          </a:xfrm>
          <a:prstGeom prst="rect">
            <a:avLst/>
          </a:prstGeom>
          <a:noFill/>
        </p:spPr>
      </p:pic>
      <p:pic>
        <p:nvPicPr>
          <p:cNvPr id="8221" name="Picture 29" descr="http://snikiddy.com/images/uploads/logo_prevention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9459" y="3057266"/>
            <a:ext cx="2880417" cy="735170"/>
          </a:xfrm>
          <a:prstGeom prst="rect">
            <a:avLst/>
          </a:prstGeom>
          <a:noFill/>
        </p:spPr>
      </p:pic>
      <p:pic>
        <p:nvPicPr>
          <p:cNvPr id="29" name="Picture 2" descr="http://www.nuskin.com/content/nuskin/en_US/corporate/media_center/news/_jcr_content/bodyContent/textimage_3936/image.img.jpg/1285873607649-cache.jpg"/>
          <p:cNvPicPr>
            <a:picLocks noChangeAspect="1" noChangeArrowheads="1"/>
          </p:cNvPicPr>
          <p:nvPr/>
        </p:nvPicPr>
        <p:blipFill>
          <a:blip r:embed="rId16" cstate="print">
            <a:lum contrast="40000"/>
          </a:blip>
          <a:srcRect/>
          <a:stretch>
            <a:fillRect/>
          </a:stretch>
        </p:blipFill>
        <p:spPr bwMode="auto">
          <a:xfrm>
            <a:off x="8857104" y="4180183"/>
            <a:ext cx="1809192" cy="1097578"/>
          </a:xfrm>
          <a:prstGeom prst="rect">
            <a:avLst/>
          </a:prstGeom>
          <a:noFill/>
        </p:spPr>
      </p:pic>
      <p:pic>
        <p:nvPicPr>
          <p:cNvPr id="8223" name="Picture 31" descr="http://www.shapemagazine.com.au/Portals/41/logo_230x120_pink.gif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689" y="1570541"/>
            <a:ext cx="2174697" cy="1134625"/>
          </a:xfrm>
          <a:prstGeom prst="rect">
            <a:avLst/>
          </a:prstGeom>
          <a:noFill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6923" y="3146785"/>
            <a:ext cx="3107756" cy="6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osmo Apr copy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172" y="3074214"/>
            <a:ext cx="3424200" cy="71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nuskin.com/content/nuskin/en_US/corporate/media_center/news/_jcr_content/bodyContent/textimage_32/image.img.jpg/1277489345165-cache.jpg"/>
          <p:cNvPicPr>
            <a:picLocks noChangeAspect="1" noChangeArrowheads="1"/>
          </p:cNvPicPr>
          <p:nvPr/>
        </p:nvPicPr>
        <p:blipFill>
          <a:blip r:embed="rId20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0231" y="4249930"/>
            <a:ext cx="2946393" cy="972289"/>
          </a:xfrm>
          <a:prstGeom prst="rect">
            <a:avLst/>
          </a:prstGeom>
          <a:noFill/>
        </p:spPr>
      </p:pic>
      <p:pic>
        <p:nvPicPr>
          <p:cNvPr id="8206" name="Picture 14" descr="http://herzogbodytech.com/images/Glamour_Logo.GI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1" r="2206" b="8930"/>
          <a:stretch>
            <a:fillRect/>
          </a:stretch>
        </p:blipFill>
        <p:spPr bwMode="auto">
          <a:xfrm>
            <a:off x="696216" y="5717205"/>
            <a:ext cx="2957390" cy="748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8600" y="5943600"/>
            <a:ext cx="4648200" cy="1371600"/>
          </a:xfrm>
        </p:spPr>
        <p:txBody>
          <a:bodyPr>
            <a:normAutofit fontScale="90000"/>
          </a:bodyPr>
          <a:lstStyle/>
          <a:p>
            <a:r>
              <a:rPr lang="en-US" sz="2600" dirty="0" smtClean="0">
                <a:solidFill>
                  <a:srgbClr val="00B0F0"/>
                </a:solidFill>
              </a:rPr>
              <a:t>AFTER 6 MONTHS</a:t>
            </a:r>
            <a:r>
              <a:rPr lang="en-US" sz="1700" dirty="0" smtClean="0">
                <a:solidFill>
                  <a:srgbClr val="00B0F0"/>
                </a:solidFill>
              </a:rPr>
              <a:t/>
            </a:r>
            <a:br>
              <a:rPr lang="en-US" sz="1700" dirty="0" smtClean="0">
                <a:solidFill>
                  <a:srgbClr val="00B0F0"/>
                </a:solidFill>
              </a:rPr>
            </a:br>
            <a:r>
              <a:rPr lang="en-US" sz="2000" dirty="0" smtClean="0">
                <a:solidFill>
                  <a:srgbClr val="00B0F0"/>
                </a:solidFill>
              </a:rPr>
              <a:t>*Twice daily usage of ageLOC Transformation, and twice weekly usage of ageLOC Galvanic Spa and Facial Gels.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6019800"/>
            <a:ext cx="5974080" cy="82296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BEFORE</a:t>
            </a:r>
            <a:endParaRPr lang="en-US" sz="2900" dirty="0"/>
          </a:p>
        </p:txBody>
      </p:sp>
      <p:pic>
        <p:nvPicPr>
          <p:cNvPr id="6" name="Picture 5" descr="ChristyD_befo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57200"/>
            <a:ext cx="4297680" cy="5498592"/>
          </a:xfrm>
          <a:prstGeom prst="rect">
            <a:avLst/>
          </a:prstGeom>
        </p:spPr>
      </p:pic>
      <p:pic>
        <p:nvPicPr>
          <p:cNvPr id="7" name="Picture 6" descr="ChristyD_af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33400"/>
            <a:ext cx="4297680" cy="549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8153400" cy="223075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First phase of the “inside” story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150" y="1524000"/>
            <a:ext cx="5734050" cy="550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geloc vitality 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5707048" cy="1164229"/>
          </a:xfrm>
          <a:prstGeom prst="rect">
            <a:avLst/>
          </a:prstGeom>
        </p:spPr>
      </p:pic>
      <p:pic>
        <p:nvPicPr>
          <p:cNvPr id="8" name="Picture 7" descr="ageloc vitality 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1469080"/>
            <a:ext cx="5707049" cy="816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WAS YOUR FIRST SIGN </a:t>
            </a:r>
            <a:b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AGING? 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11993880" cy="5431156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Studies show that:</a:t>
            </a:r>
          </a:p>
          <a:p>
            <a:pPr>
              <a:buNone/>
            </a:pPr>
            <a:r>
              <a:rPr lang="en-US" sz="3200" dirty="0" smtClean="0"/>
              <a:t>• 85% of consumers are concerned about </a:t>
            </a:r>
          </a:p>
          <a:p>
            <a:pPr>
              <a:buNone/>
            </a:pPr>
            <a:r>
              <a:rPr lang="en-US" sz="3200" dirty="0" smtClean="0"/>
              <a:t>	their energy and stamina levels</a:t>
            </a:r>
          </a:p>
          <a:p>
            <a:pPr>
              <a:buNone/>
            </a:pPr>
            <a:r>
              <a:rPr lang="en-US" sz="3200" dirty="0" smtClean="0"/>
              <a:t>• From age 30 to 60 people experience </a:t>
            </a:r>
          </a:p>
          <a:p>
            <a:pPr>
              <a:buNone/>
            </a:pPr>
            <a:r>
              <a:rPr lang="en-US" sz="3200" dirty="0" smtClean="0"/>
              <a:t>	a 40% decline in ability to concentrate</a:t>
            </a:r>
          </a:p>
          <a:p>
            <a:pPr>
              <a:buNone/>
            </a:pPr>
            <a:r>
              <a:rPr lang="en-US" sz="3200" dirty="0" smtClean="0"/>
              <a:t>• As we age, sexual desire declines 66% </a:t>
            </a:r>
          </a:p>
          <a:p>
            <a:pPr>
              <a:buNone/>
            </a:pPr>
            <a:r>
              <a:rPr lang="en-US" sz="3200" dirty="0" smtClean="0"/>
              <a:t>	in women and 37% in men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7079159"/>
            <a:ext cx="6965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 </a:t>
            </a:r>
            <a:r>
              <a:rPr lang="en-US" sz="1100" dirty="0" err="1" smtClean="0"/>
              <a:t>Datamonitor</a:t>
            </a:r>
            <a:r>
              <a:rPr lang="en-US" sz="1100" dirty="0" smtClean="0"/>
              <a:t>: Global Consumer Fatigue Report. April 2009</a:t>
            </a:r>
          </a:p>
          <a:p>
            <a:r>
              <a:rPr lang="en-US" sz="1100" dirty="0" smtClean="0"/>
              <a:t>2 </a:t>
            </a:r>
            <a:r>
              <a:rPr lang="en-US" sz="1100" dirty="0" err="1" smtClean="0"/>
              <a:t>Salthouse</a:t>
            </a:r>
            <a:r>
              <a:rPr lang="en-US" sz="1100" dirty="0" smtClean="0"/>
              <a:t> TA. When does age-related cognitive decline begin? </a:t>
            </a:r>
            <a:r>
              <a:rPr lang="en-US" sz="1100" dirty="0" err="1" smtClean="0"/>
              <a:t>Neurobiol</a:t>
            </a:r>
            <a:r>
              <a:rPr lang="en-US" sz="1100" dirty="0" smtClean="0"/>
              <a:t> Aging 2009;30:507–514.</a:t>
            </a:r>
          </a:p>
          <a:p>
            <a:r>
              <a:rPr lang="en-US" sz="1100" dirty="0" smtClean="0"/>
              <a:t>3 </a:t>
            </a:r>
            <a:r>
              <a:rPr lang="en-US" sz="1100" dirty="0" err="1" smtClean="0"/>
              <a:t>Lindau</a:t>
            </a:r>
            <a:r>
              <a:rPr lang="en-US" sz="1100" dirty="0" smtClean="0"/>
              <a:t> ST, </a:t>
            </a:r>
            <a:r>
              <a:rPr lang="en-US" sz="1100" dirty="0" err="1" smtClean="0"/>
              <a:t>Gavrilova</a:t>
            </a:r>
            <a:r>
              <a:rPr lang="en-US" sz="1100" dirty="0" smtClean="0"/>
              <a:t> N. Sex, health, and years of sexually active life gained due to good health: evidence from two US</a:t>
            </a:r>
          </a:p>
          <a:p>
            <a:r>
              <a:rPr lang="en-US" sz="1100" dirty="0" smtClean="0"/>
              <a:t>population based cross sectional surveys of ageing. BMJ 2010;340:c810.</a:t>
            </a:r>
            <a:endParaRPr lang="en-US" sz="1100" dirty="0"/>
          </a:p>
        </p:txBody>
      </p:sp>
      <p:pic>
        <p:nvPicPr>
          <p:cNvPr id="1026" name="Picture 2" descr="C:\Documents and Settings\tbliss\Local Settings\Temporary Internet Files\Content.IE5\MG6E5YSS\MP900422409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0" y="4876800"/>
            <a:ext cx="4380472" cy="2919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tbliss\Local Settings\Temporary Internet Files\Content.IE5\STE1DN0K\MP90020214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400" y="533399"/>
            <a:ext cx="2743200" cy="4135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9566"/>
            <a:ext cx="71628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turn to Stimulants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12644"/>
            <a:ext cx="7696200" cy="54311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Solutions most people turn to:</a:t>
            </a:r>
          </a:p>
          <a:p>
            <a:pPr lvl="1"/>
            <a:r>
              <a:rPr lang="en-US" dirty="0" smtClean="0"/>
              <a:t>Energy drinks</a:t>
            </a:r>
          </a:p>
          <a:p>
            <a:pPr lvl="1"/>
            <a:r>
              <a:rPr lang="en-US" dirty="0" smtClean="0"/>
              <a:t>Coffee</a:t>
            </a:r>
          </a:p>
          <a:p>
            <a:pPr lvl="1"/>
            <a:r>
              <a:rPr lang="en-US" dirty="0" smtClean="0"/>
              <a:t>Sugar </a:t>
            </a:r>
            <a:endParaRPr lang="en-US" dirty="0"/>
          </a:p>
        </p:txBody>
      </p:sp>
      <p:pic>
        <p:nvPicPr>
          <p:cNvPr id="2051" name="Picture 3" descr="C:\Documents and Settings\tbliss\Local Settings\Temporary Internet Files\Content.IE5\KHFRDWR1\MP90042239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1321" y="0"/>
            <a:ext cx="5489079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066800"/>
            <a:ext cx="12801600" cy="176974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>Energy drinks are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         </a:t>
            </a:r>
            <a:r>
              <a:rPr lang="en-US" sz="10700" b="1" dirty="0" smtClean="0">
                <a:solidFill>
                  <a:srgbClr val="00B0F0"/>
                </a:solidFill>
              </a:rPr>
              <a:t>$12.7 Billion  </a:t>
            </a:r>
            <a:r>
              <a:rPr lang="en-US" sz="9800" b="1" dirty="0" smtClean="0">
                <a:solidFill>
                  <a:srgbClr val="00B0F0"/>
                </a:solidFill>
              </a:rPr>
              <a:t/>
            </a:r>
            <a:br>
              <a:rPr lang="en-US" sz="9800" b="1" dirty="0" smtClean="0">
                <a:solidFill>
                  <a:srgbClr val="00B0F0"/>
                </a:solidFill>
              </a:rPr>
            </a:br>
            <a:r>
              <a:rPr lang="en-US" sz="9800" b="1" dirty="0" smtClean="0">
                <a:solidFill>
                  <a:srgbClr val="00B0F0"/>
                </a:solidFill>
              </a:rPr>
              <a:t>                    </a:t>
            </a:r>
            <a:r>
              <a:rPr lang="en-US" sz="8900" dirty="0" smtClean="0"/>
              <a:t>industry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57400" y="7345680"/>
            <a:ext cx="8168640" cy="11887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 smtClean="0"/>
              <a:t>Source: </a:t>
            </a:r>
            <a:r>
              <a:rPr lang="en-US" sz="2800" dirty="0" err="1" smtClean="0"/>
              <a:t>Datamonitor</a:t>
            </a:r>
            <a:r>
              <a:rPr lang="en-US" sz="2800" dirty="0" smtClean="0"/>
              <a:t> 2008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52800"/>
            <a:ext cx="47244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548641"/>
            <a:ext cx="10972800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74%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 surveyed </a:t>
            </a:r>
            <a:r>
              <a:rPr lang="en-US" sz="4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don’t consume energy drinks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1447800"/>
            <a:ext cx="10850880" cy="8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69% 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of non-users are </a:t>
            </a:r>
            <a:r>
              <a:rPr lang="en-US" sz="4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not interested in trying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9320" y="2468880"/>
            <a:ext cx="59740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5100" b="1" dirty="0">
                <a:solidFill>
                  <a:srgbClr val="00B0F0"/>
                </a:solidFill>
                <a:latin typeface="Calibri" pitchFamily="34" charset="0"/>
              </a:rPr>
              <a:t>Why?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56560" y="3474720"/>
            <a:ext cx="69494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100" b="1" dirty="0" smtClean="0">
                <a:latin typeface="Calibri" pitchFamily="34" charset="0"/>
              </a:rPr>
              <a:t> Price</a:t>
            </a:r>
            <a:endParaRPr lang="en-US" sz="5100" b="1" dirty="0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41320" y="4417272"/>
            <a:ext cx="902208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100" b="1" dirty="0" smtClean="0">
                <a:latin typeface="Calibri" pitchFamily="34" charset="0"/>
              </a:rPr>
              <a:t> Too </a:t>
            </a:r>
            <a:r>
              <a:rPr lang="en-US" sz="5100" b="1" dirty="0">
                <a:latin typeface="Calibri" pitchFamily="34" charset="0"/>
              </a:rPr>
              <a:t>much caffeine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5410200"/>
            <a:ext cx="1365504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100" b="1" dirty="0" smtClean="0">
                <a:latin typeface="Calibri" pitchFamily="34" charset="0"/>
              </a:rPr>
              <a:t> Energy </a:t>
            </a:r>
            <a:r>
              <a:rPr lang="en-US" sz="5100" b="1" dirty="0">
                <a:latin typeface="Calibri" pitchFamily="34" charset="0"/>
              </a:rPr>
              <a:t>drinks </a:t>
            </a:r>
            <a:r>
              <a:rPr lang="en-US" sz="5100" b="1" u="sng" dirty="0">
                <a:latin typeface="Calibri" pitchFamily="34" charset="0"/>
              </a:rPr>
              <a:t>just aren’t good for you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731520" y="7223760"/>
            <a:ext cx="7071360" cy="53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>
                <a:latin typeface="Calibri" pitchFamily="34" charset="0"/>
              </a:rPr>
              <a:t>Source: Mintel Oxygen Reports, Aug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3200"/>
            <a:ext cx="11734800" cy="1371600"/>
          </a:xfrm>
        </p:spPr>
        <p:txBody>
          <a:bodyPr>
            <a:noAutofit/>
          </a:bodyPr>
          <a:lstStyle/>
          <a:p>
            <a:r>
              <a:rPr lang="en-US" sz="8800" dirty="0" smtClean="0"/>
              <a:t>There is a better way!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16790" y="2529640"/>
            <a:ext cx="13275610" cy="310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Promotes </a:t>
            </a:r>
            <a:r>
              <a:rPr lang="en-US" b="1" dirty="0" smtClean="0">
                <a:solidFill>
                  <a:schemeClr val="accent3"/>
                </a:solidFill>
                <a:latin typeface="+mj-lt"/>
              </a:rPr>
              <a:t>Three Dimensions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Vitality:*</a:t>
            </a:r>
          </a:p>
          <a:p>
            <a:pPr marL="2460503" indent="-65311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Physical Vigor</a:t>
            </a:r>
          </a:p>
          <a:p>
            <a:pPr marL="2460503" indent="-65311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Mental Acuity</a:t>
            </a:r>
          </a:p>
          <a:p>
            <a:pPr marL="2460503" indent="-653110"/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Sexual Health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460503" indent="-65311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594" y="5691330"/>
            <a:ext cx="10021824" cy="1547670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lvl="0" algn="ctr">
              <a:buNone/>
            </a:pPr>
            <a:r>
              <a:rPr lang="en-US" sz="4600" b="1" dirty="0" smtClean="0">
                <a:solidFill>
                  <a:schemeClr val="accent3"/>
                </a:solidFill>
                <a:latin typeface="+mj-lt"/>
              </a:rPr>
              <a:t>Reset,</a:t>
            </a: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Revive, </a:t>
            </a:r>
            <a:r>
              <a:rPr lang="en-US" sz="4600" b="1" dirty="0" smtClean="0">
                <a:solidFill>
                  <a:schemeClr val="accent3"/>
                </a:solidFill>
                <a:latin typeface="+mj-lt"/>
              </a:rPr>
              <a:t>Renew</a:t>
            </a: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</a:p>
          <a:p>
            <a:pPr lvl="0" algn="ctr">
              <a:buNone/>
            </a:pP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with </a:t>
            </a:r>
            <a:r>
              <a:rPr lang="en-US" sz="4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ageLOC</a:t>
            </a:r>
            <a:r>
              <a:rPr lang="en-US" sz="4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Vitality</a:t>
            </a:r>
            <a:endParaRPr lang="en-US" sz="4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304800"/>
            <a:ext cx="3412237" cy="683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6350" y="7362015"/>
            <a:ext cx="8384229" cy="562785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1400" dirty="0" smtClean="0"/>
              <a:t>* These statements have not been evaluated by the Food and Drug Administration. This product is not intended to diagnose, treat, cure, or prevent any disease. </a:t>
            </a:r>
            <a:endParaRPr lang="en-US" sz="1400" dirty="0"/>
          </a:p>
        </p:txBody>
      </p:sp>
      <p:pic>
        <p:nvPicPr>
          <p:cNvPr id="10" name="Picture 9" descr="ageloc vitality lockup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81000"/>
            <a:ext cx="4642373" cy="947037"/>
          </a:xfrm>
          <a:prstGeom prst="rect">
            <a:avLst/>
          </a:prstGeom>
        </p:spPr>
      </p:pic>
      <p:pic>
        <p:nvPicPr>
          <p:cNvPr id="11" name="Picture 10" descr="ageloc vitality lock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8360" y="1240480"/>
            <a:ext cx="4642374" cy="664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10200001.silo shad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1312335"/>
            <a:ext cx="4902199" cy="6536265"/>
          </a:xfrm>
          <a:prstGeom prst="rect">
            <a:avLst/>
          </a:prstGeom>
        </p:spPr>
      </p:pic>
      <p:pic>
        <p:nvPicPr>
          <p:cNvPr id="7" name="Picture 6" descr="ageloc rings2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44905" y="585294"/>
            <a:ext cx="2542189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505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geloc vitality lock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0"/>
          <a:stretch>
            <a:fillRect/>
          </a:stretch>
        </p:blipFill>
        <p:spPr>
          <a:xfrm>
            <a:off x="2971800" y="3657600"/>
            <a:ext cx="3848843" cy="838200"/>
          </a:xfrm>
          <a:prstGeom prst="rect">
            <a:avLst/>
          </a:prstGeom>
        </p:spPr>
      </p:pic>
      <p:pic>
        <p:nvPicPr>
          <p:cNvPr id="6" name="Picture 5" descr="ageloc logo REV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30" y="2593662"/>
            <a:ext cx="5665470" cy="106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295400"/>
            <a:ext cx="11887200" cy="47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SCIENCE, YOUR GUARANTEE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352800" y="2286000"/>
            <a:ext cx="7772400" cy="4267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Promise behind our products: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Safety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Substantiated claims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11734800" cy="13716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EXCLUSIVE PARTNERSHIP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>
          <a:xfrm>
            <a:off x="9296400" y="1120040"/>
            <a:ext cx="4775457" cy="2232760"/>
            <a:chOff x="5153128" y="1554480"/>
            <a:chExt cx="3563773" cy="1666239"/>
          </a:xfrm>
        </p:grpSpPr>
        <p:grpSp>
          <p:nvGrpSpPr>
            <p:cNvPr id="4" name="Group 7"/>
            <p:cNvGrpSpPr/>
            <p:nvPr/>
          </p:nvGrpSpPr>
          <p:grpSpPr>
            <a:xfrm>
              <a:off x="5153128" y="1554480"/>
              <a:ext cx="2389346" cy="1666239"/>
              <a:chOff x="6421211" y="1263906"/>
              <a:chExt cx="2389346" cy="1666239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1211" y="1263906"/>
                <a:ext cx="1143000" cy="1666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0411" y="1263906"/>
                <a:ext cx="1170146" cy="1664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203" y="1554480"/>
              <a:ext cx="1106698" cy="166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31"/>
          <p:cNvGrpSpPr/>
          <p:nvPr/>
        </p:nvGrpSpPr>
        <p:grpSpPr>
          <a:xfrm>
            <a:off x="5715000" y="1447800"/>
            <a:ext cx="3200400" cy="1295400"/>
            <a:chOff x="762000" y="1295400"/>
            <a:chExt cx="2743200" cy="1066800"/>
          </a:xfrm>
        </p:grpSpPr>
        <p:sp>
          <p:nvSpPr>
            <p:cNvPr id="11" name="Rounded Rectangle 10"/>
            <p:cNvSpPr/>
            <p:nvPr/>
          </p:nvSpPr>
          <p:spPr>
            <a:xfrm>
              <a:off x="762000" y="1295400"/>
              <a:ext cx="2743200" cy="1066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8A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01" y="1447800"/>
              <a:ext cx="2505799" cy="819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10896600" y="6553200"/>
            <a:ext cx="35052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ttp://insitenew/employee-center/quicklinks/essentials/library/images/NS_Logo_hrztl-04_300w.jpg"/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209800" y="1752600"/>
            <a:ext cx="3276600" cy="7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3505200"/>
            <a:ext cx="9718358" cy="423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381000"/>
            <a:ext cx="10363200" cy="1143000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 Minutes: Fountain of Youth</a:t>
            </a:r>
            <a:endParaRPr lang="en-US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8610600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981200" y="381000"/>
            <a:ext cx="10363200" cy="1143000"/>
          </a:xfrm>
        </p:spPr>
        <p:txBody>
          <a:bodyPr>
            <a:noAutofit/>
          </a:bodyPr>
          <a:lstStyle/>
          <a:p>
            <a: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CBS News: Eat Less, Live Longer</a:t>
            </a:r>
            <a:endParaRPr lang="en-US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668" y="1676400"/>
            <a:ext cx="880533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981200" y="350838"/>
            <a:ext cx="11811000" cy="1143000"/>
          </a:xfrm>
        </p:spPr>
        <p:txBody>
          <a:bodyPr>
            <a:normAutofit fontScale="90000"/>
          </a:bodyPr>
          <a:lstStyle/>
          <a:p>
            <a: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Charlie Rose:</a:t>
            </a:r>
            <a:b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Science of Living Longer</a:t>
            </a:r>
            <a:endParaRPr lang="en-US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874520"/>
            <a:ext cx="86868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752600" y="304800"/>
            <a:ext cx="12268200" cy="1143000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CNN: Unlocking the Secrets of Aging</a:t>
            </a:r>
            <a:endParaRPr lang="en-US" cap="sm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933" y="1676400"/>
            <a:ext cx="8695267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jwarburt\Local Settings\Temp\Weindruch_B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Documents and Settings\jwarburt\Local Settings\Temp\Prolla_B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10200001.silo shad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1312335"/>
            <a:ext cx="4902199" cy="6536265"/>
          </a:xfrm>
          <a:prstGeom prst="rect">
            <a:avLst/>
          </a:prstGeom>
        </p:spPr>
      </p:pic>
      <p:pic>
        <p:nvPicPr>
          <p:cNvPr id="7" name="Picture 6" descr="ageloc rings2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44905" y="585294"/>
            <a:ext cx="2542189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505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81200" y="3352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 Studies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00400"/>
            <a:ext cx="9067800" cy="13716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What will YOU do with more Vitality? 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0" y="381000"/>
            <a:ext cx="11277600" cy="10247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all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Latest ageLOC Discovery</a:t>
            </a:r>
            <a:endParaRPr kumimoji="0" lang="en-US" sz="6600" b="0" i="0" u="none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743200" y="1981200"/>
            <a:ext cx="9982200" cy="18915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AAB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Identified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AAB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influenced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2AAB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52 genes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tied to mitochondrial function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3" descr="Mitochonrial chart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4644850"/>
            <a:ext cx="11625902" cy="1984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752600"/>
            <a:ext cx="43641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410200"/>
            <a:ext cx="58189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295400"/>
            <a:ext cx="190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12496800" cy="10247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Resetting Mitochondria</a:t>
            </a:r>
            <a:r>
              <a:rPr kumimoji="0" lang="en-US" sz="6000" b="0" i="0" u="none" strike="noStrike" kern="1200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YGC</a:t>
            </a:r>
            <a:endParaRPr kumimoji="0" lang="en-US" sz="6000" b="0" i="0" u="none" strike="noStrike" kern="1200" cap="all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7660" y="1295400"/>
            <a:ext cx="167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7920" y="1295400"/>
            <a:ext cx="193548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3810000" y="40386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867400" y="4038600"/>
            <a:ext cx="304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7186136"/>
            <a:ext cx="73152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Transcriptional Biomarkers of Mitochondrial Aging and Modulation by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Cordyceps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Sinensis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Cs-4 in mice.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Gordon Research Conference, Biology of Aging, Determinants of Health-Span,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August 22-27, 2010. Les Diablerets Conference Center, Les Diablerets,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</a:rPr>
              <a:t>Switzerland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6172200" cy="60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33600" y="304800"/>
            <a:ext cx="10896600" cy="819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Mental Dimension</a:t>
            </a:r>
            <a:r>
              <a:rPr kumimoji="0" lang="en-US" sz="6000" i="0" u="none" strike="noStrike" kern="1200" cap="all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of Vitality</a:t>
            </a:r>
            <a:endParaRPr kumimoji="0" lang="en-US" sz="6000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630401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630400" cy="822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057400" y="304800"/>
              <a:ext cx="11658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57400" y="152400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>
                    <a:lumMod val="50000"/>
                  </a:schemeClr>
                </a:solidFill>
              </a:rPr>
              <a:t>ageLOC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 VITALITY IMPROVES MENTAL ACUITY</a:t>
            </a:r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586246"/>
            <a:ext cx="73152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of a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ageLOC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Vitality pilot study showing potential benefit.  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ela and OCC aw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0" y="1828800"/>
            <a:ext cx="6781800" cy="5598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6800" y="1981200"/>
            <a:ext cx="5943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Oxygen Club of California World Congress</a:t>
            </a:r>
          </a:p>
          <a:p>
            <a:pPr algn="ctr"/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Zhu JS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1,2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, Zhang Y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, Yang JY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, Tan N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, Zhao C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Antioxidation and lifespan-extension activities of Cordyceps sinensis Cs-4 in oxidative stress and aging models.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ea typeface="Calibri" pitchFamily="34" charset="0"/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March 17-20, 2010.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Pharmanex Research institute Provo UT (USA)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Pharmanex Beijing Clinical Pharmacology Center (China)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  <a:cs typeface="Arial" pitchFamily="34" charset="0"/>
              </a:rPr>
              <a:t>Shihezi University School of Pharmacy (China) </a:t>
            </a:r>
            <a:endParaRPr lang="en-US" sz="3600" dirty="0" smtClean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 algn="ctr"/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76200"/>
            <a:ext cx="1264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Nutraceutical Research Award for work conducted by Dr. Josh Zhu and Colleagues</a:t>
            </a:r>
            <a:endParaRPr lang="en-US" sz="4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1173480" y="1762126"/>
            <a:ext cx="9611360" cy="5145404"/>
            <a:chOff x="870" y="925"/>
            <a:chExt cx="4257" cy="2701"/>
          </a:xfrm>
        </p:grpSpPr>
        <p:sp>
          <p:nvSpPr>
            <p:cNvPr id="68614" name="Rectangle 2051"/>
            <p:cNvSpPr>
              <a:spLocks noChangeArrowheads="1"/>
            </p:cNvSpPr>
            <p:nvPr/>
          </p:nvSpPr>
          <p:spPr bwMode="auto">
            <a:xfrm>
              <a:off x="870" y="925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8615" name="Rectangle 2052"/>
            <p:cNvSpPr>
              <a:spLocks noChangeArrowheads="1"/>
            </p:cNvSpPr>
            <p:nvPr/>
          </p:nvSpPr>
          <p:spPr bwMode="auto">
            <a:xfrm>
              <a:off x="3499" y="1663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68616" name="Text Box 2053"/>
            <p:cNvSpPr txBox="1">
              <a:spLocks noChangeArrowheads="1"/>
            </p:cNvSpPr>
            <p:nvPr/>
          </p:nvSpPr>
          <p:spPr bwMode="auto">
            <a:xfrm>
              <a:off x="5127" y="3392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68611" name="Text Box 2054"/>
          <p:cNvSpPr txBox="1">
            <a:spLocks noChangeArrowheads="1"/>
          </p:cNvSpPr>
          <p:nvPr/>
        </p:nvSpPr>
        <p:spPr bwMode="auto">
          <a:xfrm>
            <a:off x="1143000" y="185837"/>
            <a:ext cx="13487400" cy="83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4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age</a:t>
            </a:r>
            <a:r>
              <a:rPr lang="en-US" altLang="zh-CN" sz="48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LOC Science Improves Physical Vitality</a:t>
            </a:r>
            <a:endParaRPr lang="en-US" altLang="zh-CN" sz="4400" cap="all" dirty="0">
              <a:solidFill>
                <a:schemeClr val="tx1">
                  <a:lumMod val="50000"/>
                  <a:lumOff val="50000"/>
                </a:schemeClr>
              </a:solidFill>
              <a:ea typeface="黑体" pitchFamily="2" charset="-122"/>
              <a:cs typeface="Arial" pitchFamily="34" charset="0"/>
            </a:endParaRPr>
          </a:p>
        </p:txBody>
      </p:sp>
      <p:pic>
        <p:nvPicPr>
          <p:cNvPr id="6861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74" t="2232" r="3310" b="16161"/>
          <a:stretch>
            <a:fillRect/>
          </a:stretch>
        </p:blipFill>
        <p:spPr bwMode="auto">
          <a:xfrm>
            <a:off x="4267200" y="12192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0" y="6705600"/>
            <a:ext cx="5002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Control		 ageLOC Science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282203" y="3442197"/>
            <a:ext cx="442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Time To Exhaustion Treadmill (min)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17023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*Results of a pre-clinical study 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216744" y="6422648"/>
            <a:ext cx="1460656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 Exercise 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w/ Vitality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" name="Group 2050"/>
          <p:cNvGrpSpPr>
            <a:grpSpLocks/>
          </p:cNvGrpSpPr>
          <p:nvPr/>
        </p:nvGrpSpPr>
        <p:grpSpPr bwMode="auto">
          <a:xfrm>
            <a:off x="1173480" y="1762126"/>
            <a:ext cx="9611360" cy="5145404"/>
            <a:chOff x="870" y="925"/>
            <a:chExt cx="4257" cy="2701"/>
          </a:xfrm>
        </p:grpSpPr>
        <p:sp>
          <p:nvSpPr>
            <p:cNvPr id="70662" name="Rectangle 2051"/>
            <p:cNvSpPr>
              <a:spLocks noChangeArrowheads="1"/>
            </p:cNvSpPr>
            <p:nvPr/>
          </p:nvSpPr>
          <p:spPr bwMode="auto">
            <a:xfrm>
              <a:off x="870" y="925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0663" name="Rectangle 2052"/>
            <p:cNvSpPr>
              <a:spLocks noChangeArrowheads="1"/>
            </p:cNvSpPr>
            <p:nvPr/>
          </p:nvSpPr>
          <p:spPr bwMode="auto">
            <a:xfrm>
              <a:off x="3499" y="1663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70664" name="Text Box 2053"/>
            <p:cNvSpPr txBox="1">
              <a:spLocks noChangeArrowheads="1"/>
            </p:cNvSpPr>
            <p:nvPr/>
          </p:nvSpPr>
          <p:spPr bwMode="auto">
            <a:xfrm>
              <a:off x="5127" y="3392"/>
              <a:ext cx="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zh-CN" altLang="en-US" sz="2900" dirty="0">
                <a:solidFill>
                  <a:srgbClr val="808080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sp>
        <p:nvSpPr>
          <p:cNvPr id="70659" name="Text Box 2054"/>
          <p:cNvSpPr txBox="1">
            <a:spLocks noChangeArrowheads="1"/>
          </p:cNvSpPr>
          <p:nvPr/>
        </p:nvSpPr>
        <p:spPr bwMode="auto">
          <a:xfrm>
            <a:off x="2438400" y="152400"/>
            <a:ext cx="11615419" cy="123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age</a:t>
            </a:r>
            <a:r>
              <a:rPr lang="en-US" altLang="zh-CN" sz="4400" cap="all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LOC</a:t>
            </a:r>
            <a:r>
              <a:rPr lang="en-US" altLang="zh-CN" sz="4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 VITALITY INGREDIENT Promotes Healthy</a:t>
            </a:r>
            <a:r>
              <a:rPr lang="en-US" altLang="zh-TW" sz="4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 </a:t>
            </a:r>
            <a:endParaRPr lang="en-US" altLang="zh-CN" sz="4400" cap="all" dirty="0" smtClean="0">
              <a:solidFill>
                <a:schemeClr val="tx1">
                  <a:lumMod val="50000"/>
                  <a:lumOff val="50000"/>
                </a:schemeClr>
              </a:solidFill>
              <a:ea typeface="黑体" pitchFamily="2" charset="-122"/>
              <a:cs typeface="Arial" pitchFamily="34" charset="0"/>
            </a:endParaRPr>
          </a:p>
          <a:p>
            <a:pPr>
              <a:lnSpc>
                <a:spcPts val="4800"/>
              </a:lnSpc>
            </a:pPr>
            <a:r>
              <a:rPr lang="en-US" altLang="zh-TW" sz="44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黑体" pitchFamily="2" charset="-122"/>
                <a:cs typeface="Arial" pitchFamily="34" charset="0"/>
              </a:rPr>
              <a:t>Levels of Muscle glycogen (energy source)</a:t>
            </a:r>
            <a:endParaRPr lang="en-US" altLang="zh-CN" sz="4400" cap="all" dirty="0">
              <a:solidFill>
                <a:schemeClr val="tx1">
                  <a:lumMod val="50000"/>
                  <a:lumOff val="50000"/>
                </a:schemeClr>
              </a:solidFill>
              <a:ea typeface="黑体" pitchFamily="2" charset="-12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478856" y="3730220"/>
            <a:ext cx="43326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Muscle glycogen (mg/g)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422648"/>
            <a:ext cx="1981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Non-exercise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control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422648"/>
            <a:ext cx="144779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Narrow" pitchFamily="34" charset="0"/>
              </a:rPr>
              <a:t> Exercise </a:t>
            </a:r>
          </a:p>
          <a:p>
            <a:pPr algn="ctr"/>
            <a:r>
              <a:rPr lang="en-US" b="1" dirty="0" smtClean="0">
                <a:latin typeface="Arial Narrow" pitchFamily="34" charset="0"/>
              </a:rPr>
              <a:t>control 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191000" y="1600200"/>
            <a:ext cx="5410200" cy="4876800"/>
            <a:chOff x="4191000" y="1600200"/>
            <a:chExt cx="5410200" cy="487680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61" t="2862" r="45076" b="19124"/>
            <a:stretch>
              <a:fillRect/>
            </a:stretch>
          </p:blipFill>
          <p:spPr bwMode="auto">
            <a:xfrm>
              <a:off x="4191000" y="1600200"/>
              <a:ext cx="38100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819" t="13833" r="25381" b="20343"/>
            <a:stretch>
              <a:fillRect/>
            </a:stretch>
          </p:blipFill>
          <p:spPr bwMode="auto">
            <a:xfrm>
              <a:off x="8001000" y="2286000"/>
              <a:ext cx="16002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Rectangle 15"/>
          <p:cNvSpPr/>
          <p:nvPr/>
        </p:nvSpPr>
        <p:spPr>
          <a:xfrm>
            <a:off x="8153400" y="2514600"/>
            <a:ext cx="182880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7617023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*Results of a pre-clinical study </a:t>
            </a: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4811" y="1524000"/>
            <a:ext cx="1018438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972800" y="6934200"/>
            <a:ext cx="3657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762000"/>
            <a:ext cx="990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524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aerobic capacity in healthy elderly humans given Cs-4: A placebo controlled trial</a:t>
            </a:r>
            <a:endParaRPr lang="en-US" sz="4000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mtecmed.com/colongy/2010/Images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0089" y="2362200"/>
            <a:ext cx="3350311" cy="26152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11734800" cy="13716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ageLOC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SCIENCE CREDIBILTY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10058400" cy="5471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research presentations</a:t>
            </a:r>
          </a:p>
          <a:p>
            <a:pPr lvl="1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Oxygen Club of California, March 2010</a:t>
            </a:r>
          </a:p>
          <a:p>
            <a:pPr lvl="1"/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CoLONGY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Intl Congress, June 2010</a:t>
            </a:r>
          </a:p>
          <a:p>
            <a:pPr lvl="1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Gordon Conference, August 2010</a:t>
            </a:r>
          </a:p>
          <a:p>
            <a:pPr lvl="1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Anti-Aging Symposium at Tokyo University, Sept. 2010</a:t>
            </a:r>
          </a:p>
        </p:txBody>
      </p:sp>
      <p:pic>
        <p:nvPicPr>
          <p:cNvPr id="5" name="Picture 6" descr="http://www.oxyclubcalifornia.org/OCC/images/titleba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0" y="1371600"/>
            <a:ext cx="4038600" cy="98109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0515600" y="4953000"/>
            <a:ext cx="3111731" cy="1156855"/>
          </a:xfrm>
          <a:prstGeom prst="roundRect">
            <a:avLst/>
          </a:prstGeom>
          <a:solidFill>
            <a:srgbClr val="647DF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Genetics of Aging Symposium</a:t>
            </a:r>
          </a:p>
          <a:p>
            <a:pPr algn="ctr"/>
            <a:endParaRPr lang="en-US" sz="400" b="1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University of Tokyo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477000"/>
            <a:ext cx="5445759" cy="44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10200001.silo shad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1312335"/>
            <a:ext cx="4902199" cy="6536265"/>
          </a:xfrm>
          <a:prstGeom prst="rect">
            <a:avLst/>
          </a:prstGeom>
        </p:spPr>
      </p:pic>
      <p:pic>
        <p:nvPicPr>
          <p:cNvPr id="7" name="Picture 6" descr="ageloc rings2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44905" y="585294"/>
            <a:ext cx="2542189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505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209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ageLOC science safe?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14600"/>
            <a:ext cx="11277600" cy="2642234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Living life to YOUR fullest extent – in the present moment and being fully engaged.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29566"/>
            <a:ext cx="125730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SAFETY </a:t>
            </a:r>
            <a:r>
              <a:rPr lang="en-US" sz="5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(One of the rigorous 6S standards)</a:t>
            </a:r>
            <a:endParaRPr lang="en-US" sz="5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12725400" cy="54311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 expression-natural …happens every day</a:t>
            </a:r>
          </a:p>
          <a:p>
            <a:pPr lvl="1"/>
            <a:r>
              <a:rPr lang="en-US" dirty="0" err="1" smtClean="0"/>
              <a:t>AgeLOC</a:t>
            </a:r>
            <a:r>
              <a:rPr lang="en-US" dirty="0" smtClean="0"/>
              <a:t> identifies, targets, and resets expression </a:t>
            </a:r>
          </a:p>
          <a:p>
            <a:r>
              <a:rPr lang="en-US" dirty="0" smtClean="0"/>
              <a:t>Unique blend </a:t>
            </a:r>
          </a:p>
          <a:p>
            <a:pPr lvl="1"/>
            <a:r>
              <a:rPr lang="en-US" dirty="0" smtClean="0"/>
              <a:t>Ingredients have been consumed for centuries</a:t>
            </a:r>
          </a:p>
          <a:p>
            <a:r>
              <a:rPr lang="en-US" dirty="0" smtClean="0"/>
              <a:t>Banned substance testing</a:t>
            </a:r>
          </a:p>
          <a:p>
            <a:r>
              <a:rPr lang="en-US" dirty="0" smtClean="0"/>
              <a:t>Human clinical studies</a:t>
            </a:r>
          </a:p>
          <a:p>
            <a:pPr lvl="1"/>
            <a:r>
              <a:rPr lang="en-US" dirty="0" smtClean="0"/>
              <a:t>Individual ingredients and </a:t>
            </a:r>
            <a:r>
              <a:rPr lang="en-US" dirty="0" err="1" smtClean="0"/>
              <a:t>ageLOC</a:t>
            </a:r>
            <a:r>
              <a:rPr lang="en-US" dirty="0" smtClean="0"/>
              <a:t> vitality</a:t>
            </a:r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M10200001.silo shadow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1312335"/>
            <a:ext cx="4902199" cy="6536265"/>
          </a:xfrm>
          <a:prstGeom prst="rect">
            <a:avLst/>
          </a:prstGeom>
        </p:spPr>
      </p:pic>
      <p:pic>
        <p:nvPicPr>
          <p:cNvPr id="7" name="Picture 6" descr="ageloc rings2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444905" y="585294"/>
            <a:ext cx="2542189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35052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7800" y="20574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ageLOC science patented?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4343400" cy="1371600"/>
          </a:xfrm>
        </p:spPr>
        <p:txBody>
          <a:bodyPr>
            <a:normAutofit fontScale="90000"/>
          </a:bodyPr>
          <a:lstStyle/>
          <a:p>
            <a:r>
              <a:rPr lang="en-US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Key Patents</a:t>
            </a:r>
            <a:endParaRPr lang="en-US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11049000" cy="357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114300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Screening Patent: 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5791200"/>
            <a:ext cx="1203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457200">
              <a:buSzPct val="150000"/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Formulation Patent Pending: </a:t>
            </a:r>
            <a:b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lideWrite Roman"/>
              </a:rPr>
              <a:t>“</a:t>
            </a:r>
            <a:r>
              <a:rPr lang="en-US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lideWrite Roman"/>
              </a:rPr>
              <a:t>ORAL FORMULATIONS FOR COUNTERACTING EFFECTS OF AGING</a:t>
            </a:r>
            <a:r>
              <a:rPr lang="en-US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lideWrite Roman"/>
              </a:rPr>
              <a:t> “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SlideWrite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4286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geloc vitality locku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30"/>
          <a:stretch>
            <a:fillRect/>
          </a:stretch>
        </p:blipFill>
        <p:spPr>
          <a:xfrm>
            <a:off x="5029200" y="1981200"/>
            <a:ext cx="3848843" cy="838200"/>
          </a:xfrm>
          <a:prstGeom prst="rect">
            <a:avLst/>
          </a:prstGeom>
        </p:spPr>
      </p:pic>
      <p:pic>
        <p:nvPicPr>
          <p:cNvPr id="6" name="Picture 5" descr="ageloc logo REV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917262"/>
            <a:ext cx="5665470" cy="1063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Reminder for Distributors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i="1" dirty="0" smtClean="0"/>
              <a:t>CAN SAY:</a:t>
            </a:r>
            <a:endParaRPr lang="en-US" dirty="0" smtClean="0"/>
          </a:p>
          <a:p>
            <a:r>
              <a:rPr lang="en-US" i="1" dirty="0" smtClean="0"/>
              <a:t>Can make approved structure/function claims from corporate marketing materials. These include:</a:t>
            </a:r>
            <a:endParaRPr lang="en-US" dirty="0" smtClean="0"/>
          </a:p>
          <a:p>
            <a:pPr lvl="1"/>
            <a:r>
              <a:rPr lang="en-US" i="1" dirty="0" smtClean="0"/>
              <a:t>Achieve greater physical vigor, mental acuity, and sexual health – by targeting the sources of age-related vitality loss.  Reset, revive, and renew with </a:t>
            </a:r>
            <a:r>
              <a:rPr lang="en-US" i="1" dirty="0" err="1" smtClean="0"/>
              <a:t>ageLOC</a:t>
            </a:r>
            <a:r>
              <a:rPr lang="en-US" i="1" dirty="0" smtClean="0"/>
              <a:t> Vitality.</a:t>
            </a:r>
            <a:endParaRPr lang="en-US" dirty="0" smtClean="0"/>
          </a:p>
          <a:p>
            <a:r>
              <a:rPr lang="en-US" i="1" dirty="0" smtClean="0"/>
              <a:t>Can suggest customers talk to their healthcare provider for diagnosis or treatment options for ANY healthcare concerns. </a:t>
            </a:r>
            <a:endParaRPr lang="en-US" dirty="0" smtClean="0"/>
          </a:p>
          <a:p>
            <a:r>
              <a:rPr lang="en-US" i="1" dirty="0" smtClean="0"/>
              <a:t>Can share positive personal testimonials that are consistent with approved claims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	“I feel more energetic”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  	“I feel that I have greater mental clarity, sharper focus”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CAN’T SAY:</a:t>
            </a:r>
            <a:endParaRPr lang="en-US" dirty="0" smtClean="0"/>
          </a:p>
          <a:p>
            <a:r>
              <a:rPr lang="en-US" i="1" dirty="0" smtClean="0"/>
              <a:t>Cannot claim to treat, cure or prevent any disease (or that the product cured your own ailment)</a:t>
            </a:r>
            <a:endParaRPr lang="en-US" dirty="0" smtClean="0"/>
          </a:p>
          <a:p>
            <a:r>
              <a:rPr lang="en-US" i="1" dirty="0" smtClean="0"/>
              <a:t>Cannot instruct customers to stop taking an Rx drug without talking to their health care provider</a:t>
            </a:r>
            <a:endParaRPr lang="en-US" dirty="0" smtClean="0"/>
          </a:p>
          <a:p>
            <a:r>
              <a:rPr lang="en-US" i="1" dirty="0" smtClean="0"/>
              <a:t>Cannot offer advice about drug-supplement interactions</a:t>
            </a:r>
            <a:endParaRPr lang="en-US" dirty="0" smtClean="0"/>
          </a:p>
          <a:p>
            <a:r>
              <a:rPr lang="en-US" i="1" dirty="0" smtClean="0"/>
              <a:t>Do not practice medicine, nursing or dietetics without a license – Don’t diagnose</a:t>
            </a:r>
            <a:endParaRPr lang="en-US" dirty="0" smtClean="0"/>
          </a:p>
          <a:p>
            <a:r>
              <a:rPr lang="en-US" i="1" dirty="0" smtClean="0"/>
              <a:t>Do not use testimonials unless they are typical of what every consumer can expect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geLOC-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609600"/>
            <a:ext cx="54102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4341674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breakthrough genetic approach to anti-aging</a:t>
            </a:r>
            <a:endParaRPr lang="en-US" sz="5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609600" y="383666"/>
            <a:ext cx="13411200" cy="124396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Target the Sources of Aging</a:t>
            </a:r>
            <a:endParaRPr lang="en-US" sz="5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0200" y="2514600"/>
            <a:ext cx="4304383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Inside</a:t>
            </a:r>
            <a:r>
              <a:rPr lang="en-US" sz="8000" dirty="0" smtClean="0"/>
              <a:t> </a:t>
            </a:r>
          </a:p>
          <a:p>
            <a:r>
              <a:rPr lang="en-US" sz="6000" dirty="0" smtClean="0"/>
              <a:t>        &amp;</a:t>
            </a:r>
          </a:p>
          <a:p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en-US" sz="8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Outside</a:t>
            </a:r>
            <a:endParaRPr lang="en-US" sz="8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828800"/>
            <a:ext cx="74029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86800" y="2286000"/>
            <a:ext cx="5562600" cy="4191000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marL="0" marR="0" lvl="0" indent="0" algn="ctr" defTabSz="130622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B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Dominate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global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B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anti-aging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category by creating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B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innovative products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B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ultimate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AB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sources of aging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AB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600200"/>
            <a:ext cx="74029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17333" r="7111"/>
          <a:stretch>
            <a:fillRect/>
          </a:stretch>
        </p:blipFill>
        <p:spPr bwMode="auto">
          <a:xfrm>
            <a:off x="990600" y="2971800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3"/>
          <p:cNvSpPr txBox="1">
            <a:spLocks/>
          </p:cNvSpPr>
          <p:nvPr/>
        </p:nvSpPr>
        <p:spPr>
          <a:xfrm>
            <a:off x="2133600" y="533400"/>
            <a:ext cx="11734800" cy="2133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The only </a:t>
            </a: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science-based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 company with two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powerful anti-aging product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itchFamily="34" charset="0"/>
              </a:rPr>
              <a:t>brands.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708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0"/>
            <a:ext cx="1199388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Entirely New Class of Anti-aging Products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749</Words>
  <Application>Microsoft Office PowerPoint</Application>
  <PresentationFormat>Custom</PresentationFormat>
  <Paragraphs>148</Paragraphs>
  <Slides>45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What will YOU do with more Vitality? </vt:lpstr>
      <vt:lpstr>Living life to YOUR fullest extent – in the present moment and being fully engaged. </vt:lpstr>
      <vt:lpstr>PowerPoint Presentation</vt:lpstr>
      <vt:lpstr>Target the Sources of Aging</vt:lpstr>
      <vt:lpstr>PowerPoint Presentation</vt:lpstr>
      <vt:lpstr>PowerPoint Presentation</vt:lpstr>
      <vt:lpstr>PowerPoint Presentation</vt:lpstr>
      <vt:lpstr>Keep your age a mystery with ageLOC</vt:lpstr>
      <vt:lpstr> Nu Skin Media Coverage</vt:lpstr>
      <vt:lpstr>AFTER 6 MONTHS *Twice daily usage of ageLOC Transformation, and twice weekly usage of ageLOC Galvanic Spa and Facial Gels.</vt:lpstr>
      <vt:lpstr>PowerPoint Presentation</vt:lpstr>
      <vt:lpstr>WHAT WAS YOUR FIRST SIGN  OF AGING? </vt:lpstr>
      <vt:lpstr>We turn to Stimulants </vt:lpstr>
      <vt:lpstr> Energy drinks are a           $12.7 Billion                       industry</vt:lpstr>
      <vt:lpstr>PowerPoint Presentation</vt:lpstr>
      <vt:lpstr>There is a better way! </vt:lpstr>
      <vt:lpstr>PowerPoint Presentation</vt:lpstr>
      <vt:lpstr>PowerPoint Presentation</vt:lpstr>
      <vt:lpstr>OUR SCIENCE, YOUR GUARANTEE</vt:lpstr>
      <vt:lpstr>EXCLUSIVE PARTNERSHIP</vt:lpstr>
      <vt:lpstr>60 Minutes: Fountain of Youth</vt:lpstr>
      <vt:lpstr>CBS News: Eat Less, Live Longer</vt:lpstr>
      <vt:lpstr>Charlie Rose: The Science of Living Longer</vt:lpstr>
      <vt:lpstr>CNN: Unlocking the Secrets of 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ageLOC SCIENCE CREDIBILTY</vt:lpstr>
      <vt:lpstr>PowerPoint Presentation</vt:lpstr>
      <vt:lpstr>SAFETY (One of the rigorous 6S standards)</vt:lpstr>
      <vt:lpstr>PowerPoint Presentation</vt:lpstr>
      <vt:lpstr>Key Patents</vt:lpstr>
      <vt:lpstr>PowerPoint Presentation</vt:lpstr>
      <vt:lpstr>Claims Reminder for Distributors</vt:lpstr>
      <vt:lpstr>PowerPoint Presentation</vt:lpstr>
    </vt:vector>
  </TitlesOfParts>
  <Company>Nu Skin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 Vitality Presentation 3</dc:title>
  <dc:creator>jwarburt</dc:creator>
  <cp:lastModifiedBy>Andrew Adair</cp:lastModifiedBy>
  <cp:revision>46</cp:revision>
  <dcterms:created xsi:type="dcterms:W3CDTF">2010-09-28T17:04:49Z</dcterms:created>
  <dcterms:modified xsi:type="dcterms:W3CDTF">2015-06-22T20:08:55Z</dcterms:modified>
</cp:coreProperties>
</file>