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19"/>
  </p:notesMasterIdLst>
  <p:handoutMasterIdLst>
    <p:handoutMasterId r:id="rId20"/>
  </p:handoutMasterIdLst>
  <p:sldIdLst>
    <p:sldId id="314" r:id="rId2"/>
    <p:sldId id="272" r:id="rId3"/>
    <p:sldId id="320" r:id="rId4"/>
    <p:sldId id="303" r:id="rId5"/>
    <p:sldId id="291" r:id="rId6"/>
    <p:sldId id="312" r:id="rId7"/>
    <p:sldId id="301" r:id="rId8"/>
    <p:sldId id="310" r:id="rId9"/>
    <p:sldId id="294" r:id="rId10"/>
    <p:sldId id="318" r:id="rId11"/>
    <p:sldId id="307" r:id="rId12"/>
    <p:sldId id="308" r:id="rId13"/>
    <p:sldId id="309" r:id="rId14"/>
    <p:sldId id="321" r:id="rId15"/>
    <p:sldId id="322" r:id="rId16"/>
    <p:sldId id="323" r:id="rId17"/>
    <p:sldId id="276" r:id="rId18"/>
  </p:sldIdLst>
  <p:sldSz cx="9144000" cy="5143500" type="screen16x9"/>
  <p:notesSz cx="7010400" cy="9223375"/>
  <p:defaultTextStyle>
    <a:lvl1pPr>
      <a:defRPr>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a" initials="D" lastIdx="5" clrIdx="0"/>
  <p:cmAuthor id="1" name="k.c. holley" initials="KC" lastIdx="6"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646569"/>
    <a:srgbClr val="77777A"/>
    <a:srgbClr val="ADD9C9"/>
    <a:srgbClr val="96BDDC"/>
    <a:srgbClr val="0082BC"/>
    <a:srgbClr val="007EB1"/>
    <a:srgbClr val="00C3C6"/>
    <a:srgbClr val="000830"/>
    <a:srgbClr val="0008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D7E7"/>
          </a:solidFill>
        </a:fill>
      </a:tcStyle>
    </a:wholeTbl>
    <a:band2H>
      <a:tcTxStyle/>
      <a:tcStyle>
        <a:tcBdr/>
        <a:fill>
          <a:solidFill>
            <a:srgbClr val="E8ECF4"/>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F81BD"/>
          </a:solidFill>
        </a:fill>
      </a:tcStyle>
    </a:firstRow>
  </a:tblStyle>
  <a:tblStyle styleId="{C7B018BB-80A7-4F77-B60F-C8B233D01FF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EE7D0"/>
          </a:solidFill>
        </a:fill>
      </a:tcStyle>
    </a:wholeTbl>
    <a:band2H>
      <a:tcTxStyle/>
      <a:tcStyle>
        <a:tcBdr/>
        <a:fill>
          <a:solidFill>
            <a:srgbClr val="EFF3E9"/>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BBB59"/>
          </a:solidFill>
        </a:fill>
      </a:tcStyle>
    </a:firstRow>
  </a:tblStyle>
  <a:tblStyle styleId="{EEE7283C-3CF3-47DC-8721-378D4A62B228}"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CDCCE"/>
          </a:solidFill>
        </a:fill>
      </a:tcStyle>
    </a:wholeTbl>
    <a:band2H>
      <a:tcTxStyle/>
      <a:tcStyle>
        <a:tcBdr/>
        <a:fill>
          <a:solidFill>
            <a:srgbClr val="FDEEE8"/>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79646"/>
          </a:solidFill>
        </a:fill>
      </a:tcStyle>
    </a:firstRow>
  </a:tblStyle>
  <a:tblStyle styleId="{CF821DB8-F4EB-4A41-A1BA-3FCAFE7338EE}" styleName="">
    <a:tblBg/>
    <a:wholeTbl>
      <a:tcTxStyle b="on" i="on">
        <a:font>
          <a:latin typeface="Calibri"/>
          <a:ea typeface="Calibri"/>
          <a:cs typeface="Calibri"/>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bri"/>
          <a:ea typeface="Calibri"/>
          <a:cs typeface="Calibri"/>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F81BD"/>
          </a:solidFill>
        </a:fill>
      </a:tcStyle>
    </a:firstCol>
    <a:lastRow>
      <a:tcTxStyle b="on" i="on">
        <a:font>
          <a:latin typeface="Calibri"/>
          <a:ea typeface="Calibri"/>
          <a:cs typeface="Calibri"/>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bri"/>
          <a:ea typeface="Calibri"/>
          <a:cs typeface="Calibri"/>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F81BD"/>
          </a:solidFill>
        </a:fill>
      </a:tcStyle>
    </a:firstRow>
  </a:tblStyle>
  <a:tblStyle styleId="{33BA23B1-9221-436E-865A-0063620EA4FD}" styleName="">
    <a:tblBg/>
    <a:wholeTbl>
      <a:tcTxStyle b="on" i="on">
        <a:font>
          <a:latin typeface="Calibri"/>
          <a:ea typeface="Calibri"/>
          <a:cs typeface="Calibri"/>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bri"/>
          <a:ea typeface="Calibri"/>
          <a:cs typeface="Calibri"/>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bri"/>
          <a:ea typeface="Calibri"/>
          <a:cs typeface="Calibri"/>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41" autoAdjust="0"/>
    <p:restoredTop sz="88530" autoAdjust="0"/>
  </p:normalViewPr>
  <p:slideViewPr>
    <p:cSldViewPr snapToGrid="0" snapToObjects="1">
      <p:cViewPr varScale="1">
        <p:scale>
          <a:sx n="95" d="100"/>
          <a:sy n="95" d="100"/>
        </p:scale>
        <p:origin x="564" y="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1963"/>
          </a:xfrm>
          <a:prstGeom prst="rect">
            <a:avLst/>
          </a:prstGeom>
        </p:spPr>
        <p:txBody>
          <a:bodyPr vert="horz" lIns="91440" tIns="45720" rIns="91440" bIns="45720" rtlCol="0"/>
          <a:lstStyle>
            <a:lvl1pPr algn="r">
              <a:defRPr sz="1200"/>
            </a:lvl1pPr>
          </a:lstStyle>
          <a:p>
            <a:fld id="{F5063E54-3693-674C-9B83-A92C42DCBACA}" type="datetimeFigureOut">
              <a:rPr lang="en-US" smtClean="0"/>
              <a:t>7/6/2016</a:t>
            </a:fld>
            <a:endParaRPr lang="en-US" dirty="0"/>
          </a:p>
        </p:txBody>
      </p:sp>
      <p:sp>
        <p:nvSpPr>
          <p:cNvPr id="4" name="Footer Placeholder 3"/>
          <p:cNvSpPr>
            <a:spLocks noGrp="1"/>
          </p:cNvSpPr>
          <p:nvPr>
            <p:ph type="ftr" sz="quarter" idx="2"/>
          </p:nvPr>
        </p:nvSpPr>
        <p:spPr>
          <a:xfrm>
            <a:off x="0" y="8759825"/>
            <a:ext cx="3038475" cy="46196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759825"/>
            <a:ext cx="3038475" cy="461963"/>
          </a:xfrm>
          <a:prstGeom prst="rect">
            <a:avLst/>
          </a:prstGeom>
        </p:spPr>
        <p:txBody>
          <a:bodyPr vert="horz" lIns="91440" tIns="45720" rIns="91440" bIns="45720" rtlCol="0" anchor="b"/>
          <a:lstStyle>
            <a:lvl1pPr algn="r">
              <a:defRPr sz="1200"/>
            </a:lvl1pPr>
          </a:lstStyle>
          <a:p>
            <a:fld id="{CEE800E6-57F7-4846-81AF-35C0C5651A33}" type="slidenum">
              <a:rPr lang="en-US" smtClean="0"/>
              <a:t>‹#›</a:t>
            </a:fld>
            <a:endParaRPr lang="en-US" dirty="0"/>
          </a:p>
        </p:txBody>
      </p:sp>
    </p:spTree>
    <p:extLst>
      <p:ext uri="{BB962C8B-B14F-4D97-AF65-F5344CB8AC3E}">
        <p14:creationId xmlns:p14="http://schemas.microsoft.com/office/powerpoint/2010/main" val="37671026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431800" y="692150"/>
            <a:ext cx="6146800" cy="3459163"/>
          </a:xfrm>
          <a:prstGeom prst="rect">
            <a:avLst/>
          </a:prstGeom>
        </p:spPr>
        <p:txBody>
          <a:bodyPr lIns="92757" tIns="46378" rIns="92757" bIns="46378"/>
          <a:lstStyle/>
          <a:p>
            <a:pPr lvl="0"/>
            <a:endParaRPr/>
          </a:p>
        </p:txBody>
      </p:sp>
      <p:sp>
        <p:nvSpPr>
          <p:cNvPr id="18" name="Shape 18"/>
          <p:cNvSpPr>
            <a:spLocks noGrp="1"/>
          </p:cNvSpPr>
          <p:nvPr>
            <p:ph type="body" sz="quarter" idx="1"/>
          </p:nvPr>
        </p:nvSpPr>
        <p:spPr>
          <a:xfrm>
            <a:off x="934720" y="4381103"/>
            <a:ext cx="5140960" cy="4150519"/>
          </a:xfrm>
          <a:prstGeom prst="rect">
            <a:avLst/>
          </a:prstGeom>
        </p:spPr>
        <p:txBody>
          <a:bodyPr lIns="92757" tIns="46378" rIns="92757" bIns="46378"/>
          <a:lstStyle/>
          <a:p>
            <a:pPr lvl="0"/>
            <a:endParaRPr/>
          </a:p>
        </p:txBody>
      </p:sp>
    </p:spTree>
    <p:extLst>
      <p:ext uri="{BB962C8B-B14F-4D97-AF65-F5344CB8AC3E}">
        <p14:creationId xmlns:p14="http://schemas.microsoft.com/office/powerpoint/2010/main" val="2820528855"/>
      </p:ext>
    </p:extLst>
  </p:cSld>
  <p:clrMap bg1="lt1" tx1="dk1" bg2="lt2" tx2="dk2" accent1="accent1" accent2="accent2" accent3="accent3" accent4="accent4" accent5="accent5" accent6="accent6" hlink="hlink" folHlink="folHlink"/>
  <p:hf hdr="0" ftr="0" dt="0"/>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078922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solidFill>
                  <a:srgbClr val="FF0000"/>
                </a:solidFill>
              </a:rPr>
              <a:t>Prepared for Nu Skin (2015). [12-Week Clinical Study to Evaluate Anti-aging Efficacy of ageLOC Me Serums]. Unpublished raw data. </a:t>
            </a:r>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mj-lt"/>
              <a:ea typeface="+mj-ea"/>
              <a:cs typeface="+mj-cs"/>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mj-lt"/>
                <a:ea typeface="+mj-ea"/>
                <a:cs typeface="+mj-cs"/>
                <a:sym typeface="Helvetica Neue"/>
              </a:rPr>
              <a:t>The pictures shown were taken at baseline and at the conclusion of a 12 Week clinical study Nu Skin contracted out to a 3</a:t>
            </a:r>
            <a:r>
              <a:rPr lang="en-US" sz="2200" baseline="30000" dirty="0">
                <a:effectLst/>
                <a:latin typeface="+mj-lt"/>
                <a:ea typeface="+mj-ea"/>
                <a:cs typeface="+mj-cs"/>
                <a:sym typeface="Helvetica Neue"/>
              </a:rPr>
              <a:t>rd</a:t>
            </a:r>
            <a:r>
              <a:rPr lang="en-US" sz="2200" dirty="0">
                <a:effectLst/>
                <a:latin typeface="+mj-lt"/>
                <a:ea typeface="+mj-ea"/>
                <a:cs typeface="+mj-cs"/>
                <a:sym typeface="Helvetica Neue"/>
              </a:rPr>
              <a:t> party research organization in China. 60 participants were recruited and were split into two groups. Each participant was randomly assigned to one of two predominant ageLOC Me serum combination. Clinical grading, self-assessment, instrumentation and photos were completed at Baseline, Weeks 1, 2, 4, 8 and 12. October 2015.</a:t>
            </a:r>
          </a:p>
          <a:p>
            <a:endParaRPr lang="en-US" dirty="0"/>
          </a:p>
        </p:txBody>
      </p:sp>
    </p:spTree>
    <p:extLst>
      <p:ext uri="{BB962C8B-B14F-4D97-AF65-F5344CB8AC3E}">
        <p14:creationId xmlns:p14="http://schemas.microsoft.com/office/powerpoint/2010/main" val="122998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solidFill>
                  <a:srgbClr val="FF0000"/>
                </a:solidFill>
              </a:rPr>
              <a:t>Prepared for Nu Skin (2015). [12-Week Clinical Study to Evaluate Anti-aging Efficacy of ageLOC Me Serums]. Unpublished raw data. </a:t>
            </a:r>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mj-lt"/>
              <a:ea typeface="+mj-ea"/>
              <a:cs typeface="+mj-cs"/>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mj-lt"/>
                <a:ea typeface="+mj-ea"/>
                <a:cs typeface="+mj-cs"/>
                <a:sym typeface="Helvetica Neue"/>
              </a:rPr>
              <a:t>The pictures shown were taken at baseline and at the conclusion of a 12 Week clinical study Nu Skin contracted out to a 3</a:t>
            </a:r>
            <a:r>
              <a:rPr lang="en-US" sz="2200" baseline="30000" dirty="0">
                <a:effectLst/>
                <a:latin typeface="+mj-lt"/>
                <a:ea typeface="+mj-ea"/>
                <a:cs typeface="+mj-cs"/>
                <a:sym typeface="Helvetica Neue"/>
              </a:rPr>
              <a:t>rd</a:t>
            </a:r>
            <a:r>
              <a:rPr lang="en-US" sz="2200" dirty="0">
                <a:effectLst/>
                <a:latin typeface="+mj-lt"/>
                <a:ea typeface="+mj-ea"/>
                <a:cs typeface="+mj-cs"/>
                <a:sym typeface="Helvetica Neue"/>
              </a:rPr>
              <a:t> party research organization in China. 60 participants were recruited and were split into two groups. Each participant was randomly assigned to one of two predominant ageLOC Me serum combination. Clinical grading, self-assessment, instrumentation and photos were completed at Baseline, Weeks 1, 2, 4, 8 and 12. October 2015.</a:t>
            </a:r>
          </a:p>
          <a:p>
            <a:endParaRPr lang="en-US" dirty="0"/>
          </a:p>
        </p:txBody>
      </p:sp>
    </p:spTree>
    <p:extLst>
      <p:ext uri="{BB962C8B-B14F-4D97-AF65-F5344CB8AC3E}">
        <p14:creationId xmlns:p14="http://schemas.microsoft.com/office/powerpoint/2010/main" val="184905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17999"/>
              </a:lnSpc>
              <a:spcBef>
                <a:spcPts val="0"/>
              </a:spcBef>
              <a:spcAft>
                <a:spcPts val="0"/>
              </a:spcAft>
              <a:buClrTx/>
              <a:buSzTx/>
              <a:buFontTx/>
              <a:buNone/>
              <a:tabLst/>
              <a:defRPr/>
            </a:pPr>
            <a:r>
              <a:rPr lang="en-US" dirty="0">
                <a:solidFill>
                  <a:srgbClr val="FF0000"/>
                </a:solidFill>
              </a:rPr>
              <a:t>Prepared for Nu Skin (2015). [12-Week Clinical Study to Evaluate Anti-aging Efficacy of ageLOC Me Serums]. Unpublished raw data. </a:t>
            </a:r>
          </a:p>
          <a:p>
            <a:pPr marL="0" marR="0" indent="0" defTabSz="457200" eaLnBrk="1" fontAlgn="auto" latinLnBrk="0" hangingPunct="1">
              <a:lnSpc>
                <a:spcPct val="117999"/>
              </a:lnSpc>
              <a:spcBef>
                <a:spcPts val="0"/>
              </a:spcBef>
              <a:spcAft>
                <a:spcPts val="0"/>
              </a:spcAft>
              <a:buClrTx/>
              <a:buSzTx/>
              <a:buFontTx/>
              <a:buNone/>
              <a:tabLst/>
              <a:defRPr/>
            </a:pPr>
            <a:endParaRPr lang="en-US" sz="2200" dirty="0">
              <a:effectLst/>
              <a:latin typeface="+mj-lt"/>
              <a:ea typeface="+mj-ea"/>
              <a:cs typeface="+mj-cs"/>
              <a:sym typeface="Helvetica Neue"/>
            </a:endParaRPr>
          </a:p>
          <a:p>
            <a:pPr marL="0" marR="0" indent="0" defTabSz="457200" eaLnBrk="1" fontAlgn="auto" latinLnBrk="0" hangingPunct="1">
              <a:lnSpc>
                <a:spcPct val="117999"/>
              </a:lnSpc>
              <a:spcBef>
                <a:spcPts val="0"/>
              </a:spcBef>
              <a:spcAft>
                <a:spcPts val="0"/>
              </a:spcAft>
              <a:buClrTx/>
              <a:buSzTx/>
              <a:buFontTx/>
              <a:buNone/>
              <a:tabLst/>
              <a:defRPr/>
            </a:pPr>
            <a:r>
              <a:rPr lang="en-US" sz="2200" dirty="0">
                <a:effectLst/>
                <a:latin typeface="+mj-lt"/>
                <a:ea typeface="+mj-ea"/>
                <a:cs typeface="+mj-cs"/>
                <a:sym typeface="Helvetica Neue"/>
              </a:rPr>
              <a:t>The pictures shown were taken at baseline and at the conclusion of a 12 Week clinical study Nu Skin contracted out to a 3</a:t>
            </a:r>
            <a:r>
              <a:rPr lang="en-US" sz="2200" baseline="30000" dirty="0">
                <a:effectLst/>
                <a:latin typeface="+mj-lt"/>
                <a:ea typeface="+mj-ea"/>
                <a:cs typeface="+mj-cs"/>
                <a:sym typeface="Helvetica Neue"/>
              </a:rPr>
              <a:t>rd</a:t>
            </a:r>
            <a:r>
              <a:rPr lang="en-US" sz="2200" dirty="0">
                <a:effectLst/>
                <a:latin typeface="+mj-lt"/>
                <a:ea typeface="+mj-ea"/>
                <a:cs typeface="+mj-cs"/>
                <a:sym typeface="Helvetica Neue"/>
              </a:rPr>
              <a:t> party research organization in China. 60 participants were recruited and were split into two groups. Each participant was randomly assigned to one of two predominant ageLOC Me serum combination. Clinical grading, self-assessment, instrumentation and photos were completed at Baseline, Weeks 1, 2, 4, 8 and 12. October 2015.</a:t>
            </a:r>
          </a:p>
          <a:p>
            <a:endParaRPr lang="en-US" dirty="0"/>
          </a:p>
        </p:txBody>
      </p:sp>
    </p:spTree>
    <p:extLst>
      <p:ext uri="{BB962C8B-B14F-4D97-AF65-F5344CB8AC3E}">
        <p14:creationId xmlns:p14="http://schemas.microsoft.com/office/powerpoint/2010/main" val="1438991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Prepared for Nu Skin (2015). [16-Week Clinical Study to Evaluate Anti-aging Efficacy of </a:t>
            </a:r>
            <a:r>
              <a:rPr lang="en-US" dirty="0" err="1"/>
              <a:t>ageLOC</a:t>
            </a:r>
            <a:r>
              <a:rPr lang="en-US" dirty="0"/>
              <a:t> Me Serums]. Unpublished raw data. </a:t>
            </a:r>
          </a:p>
          <a:p>
            <a:endParaRPr lang="en-US" dirty="0"/>
          </a:p>
          <a:p>
            <a:r>
              <a:rPr lang="en-US" dirty="0"/>
              <a:t>The pictures shown were taken at baseline and at the conclusion of a 16 Week clinical study Nu Skin contracted out to a 3rd party research organization in the United States. 60 participants were recruited and were split into two groups. Each participant was randomly assigned to one of two predominant </a:t>
            </a:r>
            <a:r>
              <a:rPr lang="en-US" dirty="0" err="1"/>
              <a:t>ageLOC</a:t>
            </a:r>
            <a:r>
              <a:rPr lang="en-US" dirty="0"/>
              <a:t> Me serum combination. Clinical grading, self-assessment, instrumentation and photos were completed at Baseline, Weeks 1, 4, 8,12 and 16. March 2015.</a:t>
            </a:r>
          </a:p>
          <a:p>
            <a:endParaRPr lang="en-US" dirty="0"/>
          </a:p>
        </p:txBody>
      </p:sp>
    </p:spTree>
    <p:extLst>
      <p:ext uri="{BB962C8B-B14F-4D97-AF65-F5344CB8AC3E}">
        <p14:creationId xmlns:p14="http://schemas.microsoft.com/office/powerpoint/2010/main" val="1438991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Prepared for Nu Skin (2015). [16-Week Clinical Study to Evaluate Anti-aging Efficacy of </a:t>
            </a:r>
            <a:r>
              <a:rPr lang="en-US" dirty="0" err="1"/>
              <a:t>ageLOC</a:t>
            </a:r>
            <a:r>
              <a:rPr lang="en-US" dirty="0"/>
              <a:t> Me Serums]. Unpublished raw data. </a:t>
            </a:r>
          </a:p>
          <a:p>
            <a:endParaRPr lang="en-US" dirty="0"/>
          </a:p>
          <a:p>
            <a:r>
              <a:rPr lang="en-US" dirty="0"/>
              <a:t>The pictures shown were taken at baseline and at the conclusion of a 16 Week clinical study Nu Skin contracted out to a 3rd party research organization in the United States. 60 participants were recruited and were split into two groups. Each participant was randomly assigned to one of two predominant </a:t>
            </a:r>
            <a:r>
              <a:rPr lang="en-US" dirty="0" err="1"/>
              <a:t>ageLOC</a:t>
            </a:r>
            <a:r>
              <a:rPr lang="en-US" dirty="0"/>
              <a:t> Me serum combination. Clinical grading, self-assessment, instrumentation and photos were completed at Baseline, Weeks 1, 4, 8,12 and 16. March 2015.</a:t>
            </a:r>
          </a:p>
          <a:p>
            <a:endParaRPr lang="en-US" dirty="0"/>
          </a:p>
        </p:txBody>
      </p:sp>
    </p:spTree>
    <p:extLst>
      <p:ext uri="{BB962C8B-B14F-4D97-AF65-F5344CB8AC3E}">
        <p14:creationId xmlns:p14="http://schemas.microsoft.com/office/powerpoint/2010/main" val="14389915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Prepared for Nu Skin (2015). [16-Week Clinical Study to Evaluate Anti-aging Efficacy of </a:t>
            </a:r>
            <a:r>
              <a:rPr lang="en-US" dirty="0" err="1"/>
              <a:t>ageLOC</a:t>
            </a:r>
            <a:r>
              <a:rPr lang="en-US" dirty="0"/>
              <a:t> Me Serums]. Unpublished raw data. </a:t>
            </a:r>
          </a:p>
          <a:p>
            <a:endParaRPr lang="en-US" dirty="0"/>
          </a:p>
          <a:p>
            <a:r>
              <a:rPr lang="en-US" dirty="0"/>
              <a:t>The pictures shown were taken at baseline and at the conclusion of a 16 Week clinical study Nu Skin contracted out to a 3rd party research organization in the United States. 60 participants were recruited and were split into two groups. Each participant was randomly assigned to one of two predominant </a:t>
            </a:r>
            <a:r>
              <a:rPr lang="en-US" dirty="0" err="1"/>
              <a:t>ageLOC</a:t>
            </a:r>
            <a:r>
              <a:rPr lang="en-US" dirty="0"/>
              <a:t> Me serum combination. Clinical grading, self-assessment, instrumentation and photos were completed at Baseline, Weeks 1, 4, 8,12 and 16. March 2015.</a:t>
            </a:r>
          </a:p>
          <a:p>
            <a:endParaRPr lang="en-US" dirty="0"/>
          </a:p>
        </p:txBody>
      </p:sp>
    </p:spTree>
    <p:extLst>
      <p:ext uri="{BB962C8B-B14F-4D97-AF65-F5344CB8AC3E}">
        <p14:creationId xmlns:p14="http://schemas.microsoft.com/office/powerpoint/2010/main" val="143899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77500" lnSpcReduction="20000"/>
          </a:bodyPr>
          <a:lstStyle/>
          <a:p>
            <a:pPr marL="0" marR="0" indent="0" defTabSz="457200" eaLnBrk="1" fontAlgn="auto" latinLnBrk="0" hangingPunct="1">
              <a:lnSpc>
                <a:spcPct val="117999"/>
              </a:lnSpc>
              <a:spcBef>
                <a:spcPts val="0"/>
              </a:spcBef>
              <a:spcAft>
                <a:spcPts val="0"/>
              </a:spcAft>
              <a:buClrTx/>
              <a:buSzTx/>
              <a:buFontTx/>
              <a:buNone/>
              <a:tabLst/>
              <a:defRPr/>
            </a:pPr>
            <a:r>
              <a:rPr lang="en-US" sz="2400" b="0" i="0" dirty="0"/>
              <a:t>As part of Nu Skin’s exclusive anti-aging</a:t>
            </a:r>
            <a:r>
              <a:rPr lang="en-US" sz="2400" b="0" i="0" baseline="0" dirty="0"/>
              <a:t> science, we are consistently identifying new ageLOC ingredients that can target the sources of aging to reduce the appearance of aging in the skin. This ongoing endeavor has allowed us to expand our ingredient blends. At present we have identified a new and unique blend of ingredients that addresses the sources of aging at a more complex level. Our research has now brought us to a place where the ingredients can begin to offset the environmental influences that may lead to premature aging. This is our best ageLOC yet. </a:t>
            </a:r>
            <a:endParaRPr lang="en-US" sz="2400" b="0" i="0" dirty="0"/>
          </a:p>
          <a:p>
            <a:endParaRPr lang="en-US" dirty="0"/>
          </a:p>
        </p:txBody>
      </p:sp>
    </p:spTree>
    <p:extLst>
      <p:ext uri="{BB962C8B-B14F-4D97-AF65-F5344CB8AC3E}">
        <p14:creationId xmlns:p14="http://schemas.microsoft.com/office/powerpoint/2010/main" val="1391776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lnSpcReduction="10000"/>
          </a:bodyPr>
          <a:lstStyle/>
          <a:p>
            <a:pPr marL="0" marR="0" indent="0" defTabSz="457200" eaLnBrk="1" fontAlgn="auto" latinLnBrk="0" hangingPunct="1">
              <a:lnSpc>
                <a:spcPct val="117999"/>
              </a:lnSpc>
              <a:spcBef>
                <a:spcPts val="0"/>
              </a:spcBef>
              <a:spcAft>
                <a:spcPts val="0"/>
              </a:spcAft>
              <a:buClrTx/>
              <a:buSzTx/>
              <a:buFontTx/>
              <a:buNone/>
              <a:tabLst/>
              <a:defRPr/>
            </a:pPr>
            <a:r>
              <a:rPr lang="en-US" sz="2000" b="0" i="0" dirty="0"/>
              <a:t>Designed</a:t>
            </a:r>
            <a:r>
              <a:rPr lang="en-US" sz="2000" b="0" i="0" baseline="0" dirty="0"/>
              <a:t> with customization in mind, we have separated the “treatment” products into three separate serums. This novel approach allows for three targeted serums with ingredients focused on particular skin concerns that combine prior to use. So not only does it allow for customization, but it enables a larger array of key ingredients at potentially higher concentrations than what we could easily formulate into a single product. This results in a better product for you. </a:t>
            </a:r>
            <a:endParaRPr lang="en-US" sz="2000" b="0" i="0" dirty="0"/>
          </a:p>
          <a:p>
            <a:endParaRPr lang="en-US" dirty="0"/>
          </a:p>
        </p:txBody>
      </p:sp>
    </p:spTree>
    <p:extLst>
      <p:ext uri="{BB962C8B-B14F-4D97-AF65-F5344CB8AC3E}">
        <p14:creationId xmlns:p14="http://schemas.microsoft.com/office/powerpoint/2010/main" val="1200458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494389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92500"/>
          </a:bodyPr>
          <a:lstStyle/>
          <a:p>
            <a:pPr marL="0" indent="0">
              <a:buFont typeface="Arial" panose="020B0604020202020204" pitchFamily="34" charset="0"/>
              <a:buNone/>
            </a:pPr>
            <a:r>
              <a:rPr kumimoji="1" lang="en-US" altLang="ja-JP" sz="2400" dirty="0"/>
              <a:t>To help you receive the most advanced anti-aging skin care benefits, Nu Skin built a mini skin </a:t>
            </a:r>
            <a:r>
              <a:rPr kumimoji="1" lang="en-US" altLang="ja-JP" sz="2400"/>
              <a:t>care lab </a:t>
            </a:r>
            <a:r>
              <a:rPr kumimoji="1" lang="en-US" altLang="ja-JP" sz="2400" dirty="0"/>
              <a:t>for you to have in your home. We are a skin care company and in order to deliver the best benefits for your skin, we needed to develop the device with</a:t>
            </a:r>
            <a:r>
              <a:rPr kumimoji="1" lang="en-US" altLang="ja-JP" sz="2400" baseline="0" dirty="0"/>
              <a:t> microlayering technology</a:t>
            </a:r>
            <a:r>
              <a:rPr kumimoji="1" lang="en-US" altLang="ja-JP" sz="2400" b="1" dirty="0"/>
              <a:t>. </a:t>
            </a:r>
            <a:r>
              <a:rPr kumimoji="1" lang="en-US" altLang="ja-JP" sz="2400" b="0" i="0" dirty="0"/>
              <a:t>The</a:t>
            </a:r>
            <a:r>
              <a:rPr kumimoji="1" lang="en-US" altLang="ja-JP" sz="2400" b="0" i="0" baseline="0" dirty="0"/>
              <a:t> three serums are combined by you at your house for an enhanced experience. </a:t>
            </a:r>
          </a:p>
          <a:p>
            <a:endParaRPr kumimoji="1" lang="en-US" altLang="ja-JP" sz="2400" dirty="0"/>
          </a:p>
        </p:txBody>
      </p:sp>
    </p:spTree>
    <p:extLst>
      <p:ext uri="{BB962C8B-B14F-4D97-AF65-F5344CB8AC3E}">
        <p14:creationId xmlns:p14="http://schemas.microsoft.com/office/powerpoint/2010/main" val="59155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a:bodyPr>
          <a:lstStyle/>
          <a:p>
            <a:pPr algn="l" defTabSz="463784" rtl="0">
              <a:lnSpc>
                <a:spcPct val="100000"/>
              </a:lnSpc>
              <a:defRPr/>
            </a:pPr>
            <a:r>
              <a:rPr lang="en-US" sz="2400" dirty="0"/>
              <a:t>The ageLOC Me device weaves the customized serums together into 40 layers to evenly distribute the key ingredients, optimizing the serum combination and resulting in increased absorption of anti-aging formulations into the skin.</a:t>
            </a:r>
            <a:endParaRPr lang="en-US" sz="2400" dirty="0">
              <a:solidFill>
                <a:srgbClr val="FF0000"/>
              </a:solidFill>
            </a:endParaRPr>
          </a:p>
          <a:p>
            <a:endParaRPr lang="en-US" dirty="0"/>
          </a:p>
        </p:txBody>
      </p:sp>
    </p:spTree>
    <p:extLst>
      <p:ext uri="{BB962C8B-B14F-4D97-AF65-F5344CB8AC3E}">
        <p14:creationId xmlns:p14="http://schemas.microsoft.com/office/powerpoint/2010/main" val="16213360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a:bodyPr>
          <a:lstStyle/>
          <a:p>
            <a:r>
              <a:rPr lang="en-US" sz="2200" dirty="0">
                <a:latin typeface="+mj-lt"/>
                <a:ea typeface="+mj-ea"/>
                <a:cs typeface="+mj-cs"/>
                <a:sym typeface="Helvetica Neue"/>
              </a:rPr>
              <a:t>Our</a:t>
            </a:r>
            <a:r>
              <a:rPr lang="en-US" sz="2200" baseline="0" dirty="0">
                <a:latin typeface="+mj-lt"/>
                <a:ea typeface="+mj-ea"/>
                <a:cs typeface="+mj-cs"/>
                <a:sym typeface="Helvetica Neue"/>
              </a:rPr>
              <a:t> ageLOC Me patents cover mechanisms for delivering customizable skin care (fluid cartridge, device, and assembly). </a:t>
            </a:r>
            <a:r>
              <a:rPr lang="en-US" sz="2200" dirty="0">
                <a:latin typeface="+mj-lt"/>
                <a:ea typeface="+mj-ea"/>
                <a:cs typeface="+mj-cs"/>
                <a:sym typeface="Helvetica Neue"/>
              </a:rPr>
              <a:t>We have</a:t>
            </a:r>
            <a:r>
              <a:rPr lang="en-US" sz="2200" baseline="0" dirty="0">
                <a:latin typeface="+mj-lt"/>
                <a:ea typeface="+mj-ea"/>
                <a:cs typeface="+mj-cs"/>
                <a:sym typeface="Helvetica Neue"/>
              </a:rPr>
              <a:t> </a:t>
            </a:r>
            <a:r>
              <a:rPr lang="en-US" sz="2200" dirty="0">
                <a:latin typeface="+mj-lt"/>
                <a:ea typeface="+mj-ea"/>
                <a:cs typeface="+mj-cs"/>
                <a:sym typeface="Helvetica Neue"/>
              </a:rPr>
              <a:t>protected our intellectual property to ensure that no one else can sell what you (the distributor) are selling. Our patents help ensure there is no concern of others copying our intellectual property and making the same claims.</a:t>
            </a:r>
          </a:p>
          <a:p>
            <a:endParaRPr lang="en-US" dirty="0"/>
          </a:p>
        </p:txBody>
      </p:sp>
    </p:spTree>
    <p:extLst>
      <p:ext uri="{BB962C8B-B14F-4D97-AF65-F5344CB8AC3E}">
        <p14:creationId xmlns:p14="http://schemas.microsoft.com/office/powerpoint/2010/main" val="37581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59684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213" y="692150"/>
            <a:ext cx="6149975" cy="3459163"/>
          </a:xfrm>
        </p:spPr>
      </p:sp>
      <p:sp>
        <p:nvSpPr>
          <p:cNvPr id="3" name="Notes Placeholder 2"/>
          <p:cNvSpPr>
            <a:spLocks noGrp="1"/>
          </p:cNvSpPr>
          <p:nvPr>
            <p:ph type="body" idx="1"/>
          </p:nvPr>
        </p:nvSpPr>
        <p:spPr/>
        <p:txBody>
          <a:bodyPr>
            <a:normAutofit fontScale="55000" lnSpcReduction="20000"/>
          </a:bodyPr>
          <a:lstStyle/>
          <a:p>
            <a:pPr defTabSz="450662">
              <a:lnSpc>
                <a:spcPct val="117999"/>
              </a:lnSpc>
              <a:defRPr/>
            </a:pPr>
            <a:r>
              <a:rPr lang="en-US" dirty="0"/>
              <a:t>Nu</a:t>
            </a:r>
            <a:r>
              <a:rPr lang="en-US" baseline="0" dirty="0"/>
              <a:t> Skin (2015). [In-Vitro Data Illustrating the Differences in Skin Absorption Based on Combination Methods of ageLOC Me Serums]. Unpublished raw data. </a:t>
            </a:r>
          </a:p>
          <a:p>
            <a:pPr defTabSz="450662">
              <a:lnSpc>
                <a:spcPct val="117999"/>
              </a:lnSpc>
              <a:defRPr/>
            </a:pPr>
            <a:endParaRPr lang="en-US" baseline="0" dirty="0"/>
          </a:p>
          <a:p>
            <a:pPr marL="0" marR="0" indent="0" algn="l" defTabSz="450662" rtl="0" eaLnBrk="1" fontAlgn="auto" latinLnBrk="0" hangingPunct="1">
              <a:lnSpc>
                <a:spcPct val="117999"/>
              </a:lnSpc>
              <a:spcBef>
                <a:spcPts val="0"/>
              </a:spcBef>
              <a:spcAft>
                <a:spcPts val="0"/>
              </a:spcAft>
              <a:buClrTx/>
              <a:buSzTx/>
              <a:buFontTx/>
              <a:buNone/>
              <a:tabLst/>
              <a:defRPr/>
            </a:pPr>
            <a:r>
              <a:rPr lang="en-US" baseline="0" dirty="0"/>
              <a:t>During our development we were concerned that combining the three serums inadequately would allow for hot spots or missed areas on the skin. </a:t>
            </a:r>
            <a:r>
              <a:rPr lang="en-US" dirty="0"/>
              <a:t>We</a:t>
            </a:r>
            <a:r>
              <a:rPr lang="en-US" baseline="0" dirty="0"/>
              <a:t> have identified that through the ageLOC Me device the serums are evenly dispersed. This ensures that all three serums are adequately spread throughout the combination prior to application on the skin, therefore when applied each serum will reach and is equally represented in all areas of the application site—your face. </a:t>
            </a:r>
          </a:p>
          <a:p>
            <a:pPr marL="0" marR="0" indent="0" algn="l" defTabSz="450662" rtl="0" eaLnBrk="1" fontAlgn="auto" latinLnBrk="0" hangingPunct="1">
              <a:lnSpc>
                <a:spcPct val="117999"/>
              </a:lnSpc>
              <a:spcBef>
                <a:spcPts val="0"/>
              </a:spcBef>
              <a:spcAft>
                <a:spcPts val="0"/>
              </a:spcAft>
              <a:buClrTx/>
              <a:buSzTx/>
              <a:buFontTx/>
              <a:buNone/>
              <a:tabLst/>
              <a:defRPr/>
            </a:pPr>
            <a:endParaRPr lang="en-US" baseline="0" dirty="0"/>
          </a:p>
          <a:p>
            <a:pPr marL="0" marR="0" indent="0" algn="l" defTabSz="450662" rtl="0" eaLnBrk="1" fontAlgn="auto" latinLnBrk="0" hangingPunct="1">
              <a:lnSpc>
                <a:spcPct val="117999"/>
              </a:lnSpc>
              <a:spcBef>
                <a:spcPts val="0"/>
              </a:spcBef>
              <a:spcAft>
                <a:spcPts val="0"/>
              </a:spcAft>
              <a:buClrTx/>
              <a:buSzTx/>
              <a:buFontTx/>
              <a:buNone/>
              <a:tabLst/>
              <a:defRPr/>
            </a:pPr>
            <a:r>
              <a:rPr lang="en-US" baseline="0" dirty="0"/>
              <a:t>Additionally, we commissioned a third party testing house to measure the differences in absorption of a key ingredient when the serums are combined via the ageLOC Me device versus when the device was not used. Amazingly, the ageLOC Me Device combination resulted in three times better absorption into the stratum corneum than the non-ageLOC Me serum combination. This shows another benefit of the ageLOC Me Device; it is undoubtedly a key part of the ageLOC Me System.</a:t>
            </a:r>
            <a:endParaRPr lang="en-US" dirty="0"/>
          </a:p>
        </p:txBody>
      </p:sp>
    </p:spTree>
    <p:extLst>
      <p:ext uri="{BB962C8B-B14F-4D97-AF65-F5344CB8AC3E}">
        <p14:creationId xmlns:p14="http://schemas.microsoft.com/office/powerpoint/2010/main" val="10121805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localhost/Users/erin%201/Documents/Logos/NS%20DTBY%20final%20logos%20clear%20zone.pn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file://localhost/Users/erin%201/Desktop/fountainWht%20icon%20reg%20logo%20no%20tm.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localhost/Users/erin%201/Documents/Logos/NS%20DTBY%20final%20logos%20clear%20zone.pn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file://localhost/Users/erin%201/Documents/Logos/NS%20DTBY%20final%20logos%20clear%20zone.png"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6" name="Rectangle 15"/>
          <p:cNvSpPr/>
          <p:nvPr userDrawn="1"/>
        </p:nvSpPr>
        <p:spPr>
          <a:xfrm>
            <a:off x="0" y="0"/>
            <a:ext cx="9144000" cy="3416349"/>
          </a:xfrm>
          <a:prstGeom prst="rect">
            <a:avLst/>
          </a:prstGeom>
          <a:gradFill flip="none" rotWithShape="1">
            <a:gsLst>
              <a:gs pos="78000">
                <a:srgbClr val="005DA6"/>
              </a:gs>
              <a:gs pos="5000">
                <a:srgbClr val="00BFC9"/>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10" name="Rectangle 9"/>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1" name="Picture 10"/>
          <p:cNvPicPr>
            <a:picLocks noChangeAspect="1"/>
          </p:cNvPicPr>
          <p:nvPr userDrawn="1"/>
        </p:nvPicPr>
        <p:blipFill>
          <a:blip r:embed="rId2" cstate="print"/>
          <a:stretch>
            <a:fillRect/>
          </a:stretch>
        </p:blipFill>
        <p:spPr>
          <a:xfrm>
            <a:off x="8586692" y="4786884"/>
            <a:ext cx="274320" cy="274320"/>
          </a:xfrm>
          <a:prstGeom prst="rect">
            <a:avLst/>
          </a:prstGeom>
        </p:spPr>
      </p:pic>
      <p:sp>
        <p:nvSpPr>
          <p:cNvPr id="14" name="Rectangle 13"/>
          <p:cNvSpPr/>
          <p:nvPr userDrawn="1"/>
        </p:nvSpPr>
        <p:spPr>
          <a:xfrm>
            <a:off x="0" y="3424428"/>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NS DTBY final logos clear zone.png" descr="/Users/erin 1/Documents/Logos/NS DTBY final logos clear zone.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7351070" y="3548527"/>
            <a:ext cx="1745700" cy="1565654"/>
          </a:xfrm>
          <a:prstGeom prst="rect">
            <a:avLst/>
          </a:prstGeom>
        </p:spPr>
      </p:pic>
    </p:spTree>
    <p:extLst>
      <p:ext uri="{BB962C8B-B14F-4D97-AF65-F5344CB8AC3E}">
        <p14:creationId xmlns:p14="http://schemas.microsoft.com/office/powerpoint/2010/main" val="3855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a:t>SLIDE TITLE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9"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10"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11" name="Rectangle 10"/>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Picture 11"/>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167528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a:t>SLIDE TITLE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Rectangle 16"/>
          <p:cNvSpPr/>
          <p:nvPr userDrawn="1"/>
        </p:nvSpPr>
        <p:spPr>
          <a:xfrm>
            <a:off x="0" y="4704588"/>
            <a:ext cx="9144000" cy="438912"/>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8" name="Picture 17"/>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136280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a:t>SLIDE TITLE</a:t>
            </a:r>
          </a:p>
        </p:txBody>
      </p:sp>
      <p:sp>
        <p:nvSpPr>
          <p:cNvPr id="3" name="Content Placeholder 2"/>
          <p:cNvSpPr>
            <a:spLocks noGrp="1"/>
          </p:cNvSpPr>
          <p:nvPr>
            <p:ph sz="half" idx="1"/>
          </p:nvPr>
        </p:nvSpPr>
        <p:spPr>
          <a:xfrm>
            <a:off x="457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394075"/>
          </a:xfrm>
          <a:prstGeom prst="rect">
            <a:avLst/>
          </a:prstGeom>
        </p:spPr>
        <p:txBody>
          <a:bodyPr/>
          <a:lstStyle>
            <a:lvl1pPr>
              <a:defRPr sz="1600">
                <a:solidFill>
                  <a:srgbClr val="646569"/>
                </a:solidFill>
              </a:defRPr>
            </a:lvl1pPr>
            <a:lvl2pPr>
              <a:defRPr sz="1600">
                <a:solidFill>
                  <a:srgbClr val="646569"/>
                </a:solidFill>
              </a:defRPr>
            </a:lvl2pPr>
            <a:lvl3pPr>
              <a:defRPr sz="1600">
                <a:solidFill>
                  <a:srgbClr val="646569"/>
                </a:solidFill>
              </a:defRPr>
            </a:lvl3pPr>
            <a:lvl4pPr>
              <a:defRPr sz="1600">
                <a:solidFill>
                  <a:srgbClr val="646569"/>
                </a:solidFill>
              </a:defRPr>
            </a:lvl4pPr>
            <a:lvl5pPr>
              <a:defRPr sz="1600">
                <a:solidFill>
                  <a:srgbClr val="646569"/>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4704588"/>
            <a:ext cx="9144000" cy="438912"/>
          </a:xfrm>
          <a:prstGeom prst="rect">
            <a:avLst/>
          </a:prstGeom>
          <a:gradFill flip="none" rotWithShape="1">
            <a:gsLst>
              <a:gs pos="91000">
                <a:srgbClr val="1C324D"/>
              </a:gs>
              <a:gs pos="18000">
                <a:srgbClr val="01708C"/>
              </a:gs>
            </a:gsLst>
            <a:lin ang="5100000" scaled="0"/>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8" name="Picture 7"/>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755157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5" name="Rectangle 4"/>
          <p:cNvSpPr/>
          <p:nvPr userDrawn="1"/>
        </p:nvSpPr>
        <p:spPr>
          <a:xfrm>
            <a:off x="0" y="-1"/>
            <a:ext cx="9144000" cy="5276088"/>
          </a:xfrm>
          <a:prstGeom prst="rect">
            <a:avLst/>
          </a:prstGeom>
          <a:gradFill flip="none" rotWithShape="1">
            <a:gsLst>
              <a:gs pos="78000">
                <a:srgbClr val="005DA6"/>
              </a:gs>
              <a:gs pos="5000">
                <a:srgbClr val="00BFC9"/>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4" name="fountainWht icon reg logo no tm.png" descr="/Users/erin 1/Desktop/fountainWht icon reg logo no tm.png"/>
          <p:cNvPicPr>
            <a:picLocks noChangeAspect="1"/>
          </p:cNvPicPr>
          <p:nvPr userDrawn="1"/>
        </p:nvPicPr>
        <p:blipFill>
          <a:blip r:embed="rId2" r:link="rId3" cstate="print">
            <a:extLst>
              <a:ext uri="{28A0092B-C50C-407E-A947-70E740481C1C}">
                <a14:useLocalDpi xmlns:a14="http://schemas.microsoft.com/office/drawing/2010/main"/>
              </a:ext>
            </a:extLst>
          </a:blip>
          <a:stretch>
            <a:fillRect/>
          </a:stretch>
        </p:blipFill>
        <p:spPr>
          <a:xfrm>
            <a:off x="4016912" y="2006600"/>
            <a:ext cx="1114748" cy="1127760"/>
          </a:xfrm>
          <a:prstGeom prst="rect">
            <a:avLst/>
          </a:prstGeom>
        </p:spPr>
      </p:pic>
    </p:spTree>
    <p:extLst>
      <p:ext uri="{BB962C8B-B14F-4D97-AF65-F5344CB8AC3E}">
        <p14:creationId xmlns:p14="http://schemas.microsoft.com/office/powerpoint/2010/main" val="114012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10" name="Rectangle 9"/>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1" name="Picture 10"/>
          <p:cNvPicPr>
            <a:picLocks noChangeAspect="1"/>
          </p:cNvPicPr>
          <p:nvPr userDrawn="1"/>
        </p:nvPicPr>
        <p:blipFill>
          <a:blip r:embed="rId2" cstate="print"/>
          <a:stretch>
            <a:fillRect/>
          </a:stretch>
        </p:blipFill>
        <p:spPr>
          <a:xfrm>
            <a:off x="8586692" y="4786884"/>
            <a:ext cx="274320" cy="274320"/>
          </a:xfrm>
          <a:prstGeom prst="rect">
            <a:avLst/>
          </a:prstGeom>
        </p:spPr>
      </p:pic>
      <p:sp>
        <p:nvSpPr>
          <p:cNvPr id="16" name="Rectangle 15"/>
          <p:cNvSpPr/>
          <p:nvPr userDrawn="1"/>
        </p:nvSpPr>
        <p:spPr>
          <a:xfrm>
            <a:off x="0" y="0"/>
            <a:ext cx="9144000" cy="3416349"/>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 name="Title 1"/>
          <p:cNvSpPr txBox="1">
            <a:spLocks/>
          </p:cNvSpPr>
          <p:nvPr userDrawn="1"/>
        </p:nvSpPr>
        <p:spPr>
          <a:xfrm>
            <a:off x="457200" y="1765698"/>
            <a:ext cx="8229600" cy="1131094"/>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US" dirty="0">
                <a:solidFill>
                  <a:schemeClr val="bg1"/>
                </a:solidFill>
              </a:rPr>
              <a:t>PRESENTATION</a:t>
            </a:r>
            <a:br>
              <a:rPr lang="en-US" dirty="0">
                <a:solidFill>
                  <a:schemeClr val="bg1"/>
                </a:solidFill>
              </a:rPr>
            </a:br>
            <a:r>
              <a:rPr lang="en-US" dirty="0">
                <a:solidFill>
                  <a:schemeClr val="bg1"/>
                </a:solidFill>
              </a:rPr>
              <a:t>SLIDE TITLE</a:t>
            </a:r>
          </a:p>
        </p:txBody>
      </p:sp>
      <p:sp>
        <p:nvSpPr>
          <p:cNvPr id="14" name="Rectangle 13"/>
          <p:cNvSpPr/>
          <p:nvPr userDrawn="1"/>
        </p:nvSpPr>
        <p:spPr>
          <a:xfrm>
            <a:off x="-49268" y="3392162"/>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NS DTBY final logos clear zone.png" descr="/Users/erin 1/Documents/Logos/NS DTBY final logos clear zone.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7351070" y="3548527"/>
            <a:ext cx="1745700" cy="1565654"/>
          </a:xfrm>
          <a:prstGeom prst="rect">
            <a:avLst/>
          </a:prstGeom>
        </p:spPr>
      </p:pic>
    </p:spTree>
    <p:extLst>
      <p:ext uri="{BB962C8B-B14F-4D97-AF65-F5344CB8AC3E}">
        <p14:creationId xmlns:p14="http://schemas.microsoft.com/office/powerpoint/2010/main" val="74969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8"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9"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pic>
        <p:nvPicPr>
          <p:cNvPr id="11" name="Picture 10"/>
          <p:cNvPicPr>
            <a:picLocks noChangeAspect="1"/>
          </p:cNvPicPr>
          <p:nvPr userDrawn="1"/>
        </p:nvPicPr>
        <p:blipFill>
          <a:blip r:embed="rId2" cstate="print"/>
          <a:stretch>
            <a:fillRect/>
          </a:stretch>
        </p:blipFill>
        <p:spPr>
          <a:xfrm>
            <a:off x="8586692" y="4786884"/>
            <a:ext cx="274320" cy="274320"/>
          </a:xfrm>
          <a:prstGeom prst="rect">
            <a:avLst/>
          </a:prstGeom>
        </p:spPr>
      </p:pic>
      <p:sp>
        <p:nvSpPr>
          <p:cNvPr id="12" name="Rectangle 11"/>
          <p:cNvSpPr/>
          <p:nvPr userDrawn="1"/>
        </p:nvSpPr>
        <p:spPr>
          <a:xfrm>
            <a:off x="0" y="0"/>
            <a:ext cx="9144000" cy="3416349"/>
          </a:xfrm>
          <a:prstGeom prst="rect">
            <a:avLst/>
          </a:prstGeom>
          <a:gradFill flip="none" rotWithShape="1">
            <a:gsLst>
              <a:gs pos="88000">
                <a:srgbClr val="1C324D"/>
              </a:gs>
              <a:gs pos="0">
                <a:srgbClr val="01708C"/>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3" name="Title 1"/>
          <p:cNvSpPr txBox="1">
            <a:spLocks/>
          </p:cNvSpPr>
          <p:nvPr userDrawn="1"/>
        </p:nvSpPr>
        <p:spPr>
          <a:xfrm>
            <a:off x="457200" y="1765698"/>
            <a:ext cx="8229600" cy="1131094"/>
          </a:xfrm>
          <a:prstGeom prst="rect">
            <a:avLst/>
          </a:prstGeom>
        </p:spPr>
        <p:txBody>
          <a:bodyPr>
            <a:normAutofit fontScale="90000" lnSpcReduction="20000"/>
          </a:bodyPr>
          <a:lstStyle>
            <a:lvl1pPr algn="ctr" defTabSz="457200" rtl="0" eaLnBrk="1" latinLnBrk="0" hangingPunct="1">
              <a:spcBef>
                <a:spcPct val="0"/>
              </a:spcBef>
              <a:buNone/>
              <a:defRPr sz="4400" kern="1200">
                <a:solidFill>
                  <a:schemeClr val="tx1"/>
                </a:solidFill>
                <a:latin typeface="Arial"/>
                <a:ea typeface="+mj-ea"/>
                <a:cs typeface="Arial"/>
              </a:defRPr>
            </a:lvl1pPr>
          </a:lstStyle>
          <a:p>
            <a:pPr algn="l"/>
            <a:r>
              <a:rPr lang="en-US" dirty="0">
                <a:solidFill>
                  <a:schemeClr val="bg1"/>
                </a:solidFill>
              </a:rPr>
              <a:t>PRESENTATION</a:t>
            </a:r>
            <a:br>
              <a:rPr lang="en-US" dirty="0">
                <a:solidFill>
                  <a:schemeClr val="bg1"/>
                </a:solidFill>
              </a:rPr>
            </a:br>
            <a:r>
              <a:rPr lang="en-US" dirty="0">
                <a:solidFill>
                  <a:schemeClr val="bg1"/>
                </a:solidFill>
              </a:rPr>
              <a:t>SLIDE TITLE</a:t>
            </a:r>
          </a:p>
        </p:txBody>
      </p:sp>
      <p:sp>
        <p:nvSpPr>
          <p:cNvPr id="14" name="Rectangle 13"/>
          <p:cNvSpPr/>
          <p:nvPr userDrawn="1"/>
        </p:nvSpPr>
        <p:spPr>
          <a:xfrm>
            <a:off x="0" y="3424428"/>
            <a:ext cx="9144000" cy="1719072"/>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NS DTBY final logos clear zone.png" descr="/Users/erin 1/Documents/Logos/NS DTBY final logos clear zone.png"/>
          <p:cNvPicPr>
            <a:picLocks noChangeAspect="1"/>
          </p:cNvPicPr>
          <p:nvPr userDrawn="1"/>
        </p:nvPicPr>
        <p:blipFill>
          <a:blip r:embed="rId3" r:link="rId4" cstate="print">
            <a:extLst>
              <a:ext uri="{28A0092B-C50C-407E-A947-70E740481C1C}">
                <a14:useLocalDpi xmlns:a14="http://schemas.microsoft.com/office/drawing/2010/main"/>
              </a:ext>
            </a:extLst>
          </a:blip>
          <a:stretch>
            <a:fillRect/>
          </a:stretch>
        </p:blipFill>
        <p:spPr>
          <a:xfrm>
            <a:off x="7351070" y="3548527"/>
            <a:ext cx="1745700" cy="1565654"/>
          </a:xfrm>
          <a:prstGeom prst="rect">
            <a:avLst/>
          </a:prstGeom>
        </p:spPr>
      </p:pic>
    </p:spTree>
    <p:extLst>
      <p:ext uri="{BB962C8B-B14F-4D97-AF65-F5344CB8AC3E}">
        <p14:creationId xmlns:p14="http://schemas.microsoft.com/office/powerpoint/2010/main" val="796566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7" name="Rectangle 16"/>
          <p:cNvSpPr/>
          <p:nvPr userDrawn="1"/>
        </p:nvSpPr>
        <p:spPr>
          <a:xfrm>
            <a:off x="0" y="-1"/>
            <a:ext cx="9144000" cy="4709160"/>
          </a:xfrm>
          <a:prstGeom prst="rect">
            <a:avLst/>
          </a:prstGeom>
          <a:gradFill flip="none" rotWithShape="1">
            <a:gsLst>
              <a:gs pos="78000">
                <a:srgbClr val="005DA6"/>
              </a:gs>
              <a:gs pos="5000">
                <a:srgbClr val="00BFC9"/>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20" name="Rectangle 19"/>
          <p:cNvSpPr/>
          <p:nvPr userDrawn="1"/>
        </p:nvSpPr>
        <p:spPr>
          <a:xfrm>
            <a:off x="0" y="4704588"/>
            <a:ext cx="9144000" cy="438912"/>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35" name="Picture 34"/>
          <p:cNvPicPr>
            <a:picLocks noChangeAspect="1"/>
          </p:cNvPicPr>
          <p:nvPr userDrawn="1"/>
        </p:nvPicPr>
        <p:blipFill>
          <a:blip r:embed="rId2" cstate="print"/>
          <a:stretch>
            <a:fillRect/>
          </a:stretch>
        </p:blipFill>
        <p:spPr>
          <a:xfrm>
            <a:off x="8586692" y="4787226"/>
            <a:ext cx="274320" cy="274320"/>
          </a:xfrm>
          <a:prstGeom prst="rect">
            <a:avLst/>
          </a:prstGeom>
        </p:spPr>
      </p:pic>
      <p:sp>
        <p:nvSpPr>
          <p:cNvPr id="38" name="Subtitle 9"/>
          <p:cNvSpPr>
            <a:spLocks noGrp="1"/>
          </p:cNvSpPr>
          <p:nvPr>
            <p:ph type="subTitle" idx="1" hasCustomPrompt="1"/>
          </p:nvPr>
        </p:nvSpPr>
        <p:spPr>
          <a:xfrm>
            <a:off x="457200" y="2355274"/>
            <a:ext cx="6400800" cy="400242"/>
          </a:xfrm>
          <a:prstGeom prst="rect">
            <a:avLst/>
          </a:prstGeom>
        </p:spPr>
        <p:txBody>
          <a:bodyPr/>
          <a:lstStyle>
            <a:lvl1pPr marL="0" indent="0">
              <a:buNone/>
              <a:defRPr>
                <a:solidFill>
                  <a:srgbClr val="FFFFFF"/>
                </a:solidFill>
              </a:defRPr>
            </a:lvl1pPr>
          </a:lstStyle>
          <a:p>
            <a:r>
              <a:rPr lang="en-US" dirty="0"/>
              <a:t>SUBTITLE</a:t>
            </a:r>
          </a:p>
        </p:txBody>
      </p:sp>
      <p:sp>
        <p:nvSpPr>
          <p:cNvPr id="40" name="Title 27"/>
          <p:cNvSpPr>
            <a:spLocks noGrp="1"/>
          </p:cNvSpPr>
          <p:nvPr>
            <p:ph type="title" hasCustomPrompt="1"/>
          </p:nvPr>
        </p:nvSpPr>
        <p:spPr>
          <a:xfrm>
            <a:off x="457200" y="1765698"/>
            <a:ext cx="8229600" cy="589575"/>
          </a:xfrm>
          <a:prstGeom prst="rect">
            <a:avLst/>
          </a:prstGeom>
        </p:spPr>
        <p:txBody>
          <a:bodyPr>
            <a:normAutofit fontScale="90000"/>
          </a:bodyPr>
          <a:lstStyle>
            <a:lvl1pPr algn="l">
              <a:defRPr sz="3000">
                <a:solidFill>
                  <a:srgbClr val="FFFFFF"/>
                </a:solidFill>
              </a:defRPr>
            </a:lvl1pPr>
          </a:lstStyle>
          <a:p>
            <a:r>
              <a:rPr lang="en-US" dirty="0"/>
              <a:t>DIVIDER SLIDE TITLE</a:t>
            </a:r>
          </a:p>
        </p:txBody>
      </p:sp>
    </p:spTree>
    <p:extLst>
      <p:ext uri="{BB962C8B-B14F-4D97-AF65-F5344CB8AC3E}">
        <p14:creationId xmlns:p14="http://schemas.microsoft.com/office/powerpoint/2010/main" val="2054324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p:cNvSpPr/>
          <p:nvPr userDrawn="1"/>
        </p:nvSpPr>
        <p:spPr>
          <a:xfrm>
            <a:off x="0" y="-1"/>
            <a:ext cx="9144000" cy="5148072"/>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16" name="Rectangle 15"/>
          <p:cNvSpPr/>
          <p:nvPr userDrawn="1"/>
        </p:nvSpPr>
        <p:spPr>
          <a:xfrm>
            <a:off x="0" y="4704588"/>
            <a:ext cx="9144000" cy="438912"/>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9" name="Subtitle 9"/>
          <p:cNvSpPr>
            <a:spLocks noGrp="1"/>
          </p:cNvSpPr>
          <p:nvPr>
            <p:ph type="subTitle" idx="1" hasCustomPrompt="1"/>
          </p:nvPr>
        </p:nvSpPr>
        <p:spPr>
          <a:xfrm>
            <a:off x="457200" y="2355274"/>
            <a:ext cx="6400800" cy="400242"/>
          </a:xfrm>
          <a:prstGeom prst="rect">
            <a:avLst/>
          </a:prstGeom>
        </p:spPr>
        <p:txBody>
          <a:bodyPr/>
          <a:lstStyle>
            <a:lvl1pPr marL="0" indent="0">
              <a:buNone/>
              <a:defRPr>
                <a:solidFill>
                  <a:srgbClr val="FFFFFF"/>
                </a:solidFill>
              </a:defRPr>
            </a:lvl1pPr>
          </a:lstStyle>
          <a:p>
            <a:r>
              <a:rPr lang="en-US" dirty="0"/>
              <a:t>SUBTITLE</a:t>
            </a:r>
          </a:p>
        </p:txBody>
      </p:sp>
      <p:sp>
        <p:nvSpPr>
          <p:cNvPr id="10" name="Title 1"/>
          <p:cNvSpPr>
            <a:spLocks noGrp="1"/>
          </p:cNvSpPr>
          <p:nvPr>
            <p:ph type="title"/>
          </p:nvPr>
        </p:nvSpPr>
        <p:spPr>
          <a:xfrm>
            <a:off x="457200" y="1765698"/>
            <a:ext cx="8229600" cy="589575"/>
          </a:xfrm>
          <a:prstGeom prst="rect">
            <a:avLst/>
          </a:prstGeom>
        </p:spPr>
        <p:txBody>
          <a:bodyPr>
            <a:normAutofit/>
          </a:bodyPr>
          <a:lstStyle/>
          <a:p>
            <a:pPr algn="l"/>
            <a:r>
              <a:rPr lang="en-US" sz="3200" b="0" dirty="0">
                <a:solidFill>
                  <a:schemeClr val="bg1"/>
                </a:solidFill>
                <a:latin typeface="Arial"/>
                <a:cs typeface="Arial"/>
              </a:rPr>
              <a:t>DIVIDER SLIDE TITLE</a:t>
            </a:r>
            <a:endParaRPr lang="en-US" sz="1800" b="0" dirty="0">
              <a:solidFill>
                <a:schemeClr val="bg1"/>
              </a:solidFill>
              <a:latin typeface="Arial"/>
              <a:cs typeface="Arial"/>
            </a:endParaRPr>
          </a:p>
        </p:txBody>
      </p:sp>
      <p:pic>
        <p:nvPicPr>
          <p:cNvPr id="12" name="Picture 11"/>
          <p:cNvPicPr>
            <a:picLocks noChangeAspect="1"/>
          </p:cNvPicPr>
          <p:nvPr userDrawn="1"/>
        </p:nvPicPr>
        <p:blipFill>
          <a:blip r:embed="rId2" cstate="print"/>
          <a:stretch>
            <a:fillRect/>
          </a:stretch>
        </p:blipFill>
        <p:spPr>
          <a:xfrm>
            <a:off x="8586692" y="4787226"/>
            <a:ext cx="274320" cy="274320"/>
          </a:xfrm>
          <a:prstGeom prst="rect">
            <a:avLst/>
          </a:prstGeom>
        </p:spPr>
      </p:pic>
    </p:spTree>
    <p:extLst>
      <p:ext uri="{BB962C8B-B14F-4D97-AF65-F5344CB8AC3E}">
        <p14:creationId xmlns:p14="http://schemas.microsoft.com/office/powerpoint/2010/main" val="113663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1"/>
            <a:ext cx="9144000" cy="5148072"/>
          </a:xfrm>
          <a:prstGeom prst="rect">
            <a:avLst/>
          </a:prstGeom>
          <a:gradFill flip="none" rotWithShape="1">
            <a:gsLst>
              <a:gs pos="88000">
                <a:srgbClr val="1C324D"/>
              </a:gs>
              <a:gs pos="0">
                <a:srgbClr val="01708C"/>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3" name="Subtitle 2"/>
          <p:cNvSpPr>
            <a:spLocks noGrp="1"/>
          </p:cNvSpPr>
          <p:nvPr>
            <p:ph type="subTitle" idx="1" hasCustomPrompt="1"/>
          </p:nvPr>
        </p:nvSpPr>
        <p:spPr>
          <a:xfrm>
            <a:off x="457200" y="2355274"/>
            <a:ext cx="6400800" cy="400242"/>
          </a:xfrm>
          <a:prstGeom prst="rect">
            <a:avLst/>
          </a:prstGeom>
          <a:ln>
            <a:noFill/>
          </a:ln>
          <a:effectLst/>
        </p:spPr>
        <p:txBody>
          <a:bodyPr/>
          <a:lstStyle>
            <a:lvl1pPr marL="0" indent="0" algn="l">
              <a:buNone/>
              <a:defRPr>
                <a:ln>
                  <a:noFill/>
                </a:ln>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a:t>
            </a:r>
          </a:p>
        </p:txBody>
      </p:sp>
      <p:sp>
        <p:nvSpPr>
          <p:cNvPr id="11" name="Title 1"/>
          <p:cNvSpPr>
            <a:spLocks noGrp="1"/>
          </p:cNvSpPr>
          <p:nvPr>
            <p:ph type="title" hasCustomPrompt="1"/>
          </p:nvPr>
        </p:nvSpPr>
        <p:spPr>
          <a:xfrm>
            <a:off x="457200" y="1765698"/>
            <a:ext cx="8229600" cy="589575"/>
          </a:xfrm>
          <a:prstGeom prst="rect">
            <a:avLst/>
          </a:prstGeom>
          <a:ln>
            <a:noFill/>
          </a:ln>
          <a:effectLst/>
        </p:spPr>
        <p:txBody>
          <a:bodyPr>
            <a:normAutofit/>
          </a:bodyPr>
          <a:lstStyle>
            <a:lvl1pPr>
              <a:defRPr>
                <a:ln>
                  <a:noFill/>
                </a:ln>
              </a:defRPr>
            </a:lvl1pPr>
          </a:lstStyle>
          <a:p>
            <a:pPr algn="l"/>
            <a:r>
              <a:rPr lang="en-US" sz="3200" b="0" dirty="0">
                <a:solidFill>
                  <a:schemeClr val="bg1"/>
                </a:solidFill>
                <a:latin typeface="Arial"/>
                <a:cs typeface="Arial"/>
              </a:rPr>
              <a:t>DIVIDER SLIDE TITLE</a:t>
            </a:r>
            <a:endParaRPr lang="en-US" sz="1800" b="0" dirty="0">
              <a:solidFill>
                <a:schemeClr val="bg1"/>
              </a:solidFill>
              <a:latin typeface="Arial"/>
              <a:cs typeface="Arial"/>
            </a:endParaRPr>
          </a:p>
        </p:txBody>
      </p:sp>
      <p:sp>
        <p:nvSpPr>
          <p:cNvPr id="16" name="Rectangle 15"/>
          <p:cNvSpPr/>
          <p:nvPr userDrawn="1"/>
        </p:nvSpPr>
        <p:spPr>
          <a:xfrm>
            <a:off x="0" y="4704588"/>
            <a:ext cx="9144000" cy="438912"/>
          </a:xfrm>
          <a:prstGeom prst="rect">
            <a:avLst/>
          </a:prstGeom>
          <a:solidFill>
            <a:schemeClr val="bg1"/>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5" name="Picture 14"/>
          <p:cNvPicPr>
            <a:picLocks noChangeAspect="1"/>
          </p:cNvPicPr>
          <p:nvPr userDrawn="1"/>
        </p:nvPicPr>
        <p:blipFill>
          <a:blip r:embed="rId2" cstate="print"/>
          <a:stretch>
            <a:fillRect/>
          </a:stretch>
        </p:blipFill>
        <p:spPr>
          <a:xfrm>
            <a:off x="8586692" y="4787226"/>
            <a:ext cx="274320" cy="274320"/>
          </a:xfrm>
          <a:prstGeom prst="rect">
            <a:avLst/>
          </a:prstGeom>
        </p:spPr>
      </p:pic>
    </p:spTree>
    <p:extLst>
      <p:ext uri="{BB962C8B-B14F-4D97-AF65-F5344CB8AC3E}">
        <p14:creationId xmlns:p14="http://schemas.microsoft.com/office/powerpoint/2010/main" val="247439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2800" baseline="0">
                <a:solidFill>
                  <a:srgbClr val="646569"/>
                </a:solidFill>
              </a:defRPr>
            </a:lvl1pPr>
          </a:lstStyle>
          <a:p>
            <a:r>
              <a:rPr lang="en-US" dirty="0"/>
              <a:t>OUR NEW TAGLINE:</a:t>
            </a:r>
            <a:br>
              <a:rPr lang="en-US" dirty="0"/>
            </a:br>
            <a:r>
              <a:rPr lang="en-US" dirty="0"/>
              <a:t>DISCOVER THE BEST YOU</a:t>
            </a:r>
          </a:p>
        </p:txBody>
      </p:sp>
      <p:sp>
        <p:nvSpPr>
          <p:cNvPr id="3" name="Content Placeholder 2"/>
          <p:cNvSpPr>
            <a:spLocks noGrp="1"/>
          </p:cNvSpPr>
          <p:nvPr>
            <p:ph idx="1" hasCustomPrompt="1"/>
          </p:nvPr>
        </p:nvSpPr>
        <p:spPr>
          <a:xfrm>
            <a:off x="457200" y="1200150"/>
            <a:ext cx="8229600" cy="3394075"/>
          </a:xfrm>
          <a:prstGeom prst="rect">
            <a:avLst/>
          </a:prstGeom>
        </p:spPr>
        <p:txBody>
          <a:bodyPr/>
          <a:lstStyle>
            <a:lvl1pPr>
              <a:defRPr baseline="0">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a:t>Ultimate benefit we want sales leaders and customers to feel</a:t>
            </a:r>
          </a:p>
          <a:p>
            <a:pPr lvl="0"/>
            <a:r>
              <a:rPr lang="en-US" dirty="0"/>
              <a:t>Replaces “The Difference. Demonstrated.”</a:t>
            </a:r>
          </a:p>
          <a:p>
            <a:pPr lvl="0"/>
            <a:r>
              <a:rPr lang="en-US" dirty="0"/>
              <a:t>Articulates our focus and passion: to help you discover your best self</a:t>
            </a:r>
          </a:p>
          <a:p>
            <a:pPr lvl="0"/>
            <a:r>
              <a:rPr lang="en-US" dirty="0"/>
              <a:t>Statement of our commitment and represents our brand promise to the world</a:t>
            </a:r>
          </a:p>
          <a:p>
            <a:pPr lvl="0"/>
            <a:r>
              <a:rPr lang="en-US" dirty="0"/>
              <a:t>Included in materials and websites starting Q1 of 2016</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515AC7A-E2D5-4741-BEBB-0FB10E384F9C}" type="slidenum">
              <a:rPr lang="en-US" smtClean="0"/>
              <a:pPr/>
              <a:t>‹#›</a:t>
            </a:fld>
            <a:endParaRPr lang="en-US" dirty="0"/>
          </a:p>
        </p:txBody>
      </p:sp>
      <p:sp>
        <p:nvSpPr>
          <p:cNvPr id="7" name="Rectangle 6"/>
          <p:cNvSpPr/>
          <p:nvPr userDrawn="1"/>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8" name="Picture 7"/>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30570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a:t>SLIDE TITLE</a:t>
            </a:r>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0" y="4704588"/>
            <a:ext cx="9144000" cy="438912"/>
          </a:xfrm>
          <a:prstGeom prst="rect">
            <a:avLst/>
          </a:prstGeom>
          <a:gradFill flip="none" rotWithShape="1">
            <a:gsLst>
              <a:gs pos="100000">
                <a:srgbClr val="ADD9C9"/>
              </a:gs>
              <a:gs pos="0">
                <a:srgbClr val="6EB7DA"/>
              </a:gs>
            </a:gsLst>
            <a:path path="circle">
              <a:fillToRect t="100000" r="100000"/>
            </a:path>
            <a:tileRect l="-100000" b="-100000"/>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2" name="Picture 11"/>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3217573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6375"/>
            <a:ext cx="8229600" cy="857250"/>
          </a:xfrm>
          <a:prstGeom prst="rect">
            <a:avLst/>
          </a:prstGeom>
        </p:spPr>
        <p:txBody>
          <a:bodyPr/>
          <a:lstStyle>
            <a:lvl1pPr algn="l">
              <a:defRPr sz="3000">
                <a:solidFill>
                  <a:srgbClr val="646569"/>
                </a:solidFill>
              </a:defRPr>
            </a:lvl1pPr>
          </a:lstStyle>
          <a:p>
            <a:r>
              <a:rPr lang="en-US" dirty="0"/>
              <a:t>SLIDE TITLE</a:t>
            </a:r>
          </a:p>
        </p:txBody>
      </p:sp>
      <p:sp>
        <p:nvSpPr>
          <p:cNvPr id="3" name="Content Placeholder 2"/>
          <p:cNvSpPr>
            <a:spLocks noGrp="1"/>
          </p:cNvSpPr>
          <p:nvPr>
            <p:ph idx="1"/>
          </p:nvPr>
        </p:nvSpPr>
        <p:spPr>
          <a:xfrm>
            <a:off x="457200" y="1200150"/>
            <a:ext cx="8229600" cy="3394075"/>
          </a:xfrm>
          <a:prstGeom prst="rect">
            <a:avLst/>
          </a:prstGeom>
        </p:spPr>
        <p:txBody>
          <a:bodyPr/>
          <a:lstStyle>
            <a:lvl1pPr>
              <a:defRPr>
                <a:solidFill>
                  <a:srgbClr val="646569"/>
                </a:solidFill>
              </a:defRPr>
            </a:lvl1pPr>
            <a:lvl2pPr>
              <a:defRPr>
                <a:solidFill>
                  <a:srgbClr val="646569"/>
                </a:solidFill>
              </a:defRPr>
            </a:lvl2pPr>
            <a:lvl3pPr>
              <a:defRPr>
                <a:solidFill>
                  <a:srgbClr val="646569"/>
                </a:solidFill>
              </a:defRPr>
            </a:lvl3pPr>
            <a:lvl4pPr>
              <a:defRPr>
                <a:solidFill>
                  <a:srgbClr val="646569"/>
                </a:solidFill>
              </a:defRPr>
            </a:lvl4pPr>
            <a:lvl5pPr>
              <a:defRPr>
                <a:solidFill>
                  <a:srgbClr val="64656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p:nvPr userDrawn="1"/>
        </p:nvSpPr>
        <p:spPr>
          <a:xfrm>
            <a:off x="0" y="4704588"/>
            <a:ext cx="9144000" cy="438912"/>
          </a:xfrm>
          <a:prstGeom prst="rect">
            <a:avLst/>
          </a:prstGeom>
          <a:gradFill flip="none" rotWithShape="1">
            <a:gsLst>
              <a:gs pos="91000">
                <a:srgbClr val="1C324D"/>
              </a:gs>
              <a:gs pos="18000">
                <a:srgbClr val="01708C"/>
              </a:gs>
            </a:gsLst>
            <a:lin ang="5100000" scaled="0"/>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7" name="Picture 6"/>
          <p:cNvPicPr>
            <a:picLocks noChangeAspect="1"/>
          </p:cNvPicPr>
          <p:nvPr userDrawn="1"/>
        </p:nvPicPr>
        <p:blipFill>
          <a:blip r:embed="rId2" cstate="print"/>
          <a:stretch>
            <a:fillRect/>
          </a:stretch>
        </p:blipFill>
        <p:spPr>
          <a:xfrm>
            <a:off x="8586692" y="4786884"/>
            <a:ext cx="274320" cy="274320"/>
          </a:xfrm>
          <a:prstGeom prst="rect">
            <a:avLst/>
          </a:prstGeom>
        </p:spPr>
      </p:pic>
    </p:spTree>
    <p:extLst>
      <p:ext uri="{BB962C8B-B14F-4D97-AF65-F5344CB8AC3E}">
        <p14:creationId xmlns:p14="http://schemas.microsoft.com/office/powerpoint/2010/main" val="2242295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8250337"/>
      </p:ext>
    </p:extLst>
  </p:cSld>
  <p:clrMap bg1="lt1" tx1="dk1" bg2="lt2" tx2="dk2" accent1="accent1" accent2="accent2" accent3="accent3" accent4="accent4" accent5="accent5" accent6="accent6" hlink="hlink" folHlink="folHlink"/>
  <p:sldLayoutIdLst>
    <p:sldLayoutId id="2147483654" r:id="rId1"/>
    <p:sldLayoutId id="2147483667" r:id="rId2"/>
    <p:sldLayoutId id="2147483668" r:id="rId3"/>
    <p:sldLayoutId id="2147483669" r:id="rId4"/>
    <p:sldLayoutId id="2147483671" r:id="rId5"/>
    <p:sldLayoutId id="2147483652" r:id="rId6"/>
    <p:sldLayoutId id="2147483653" r:id="rId7"/>
    <p:sldLayoutId id="2147483663" r:id="rId8"/>
    <p:sldLayoutId id="2147483665" r:id="rId9"/>
    <p:sldLayoutId id="2147483655" r:id="rId10"/>
    <p:sldLayoutId id="2147483664" r:id="rId11"/>
    <p:sldLayoutId id="2147483666" r:id="rId12"/>
    <p:sldLayoutId id="2147483672" r:id="rId13"/>
  </p:sldLayoutIdLst>
  <p:hf hdr="0" ftr="0" dt="0"/>
  <p:txStyles>
    <p:titleStyle>
      <a:lvl1pPr algn="ctr"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953759" y="2059843"/>
            <a:ext cx="184666" cy="369332"/>
          </a:xfrm>
          <a:prstGeom prst="rect">
            <a:avLst/>
          </a:prstGeom>
          <a:noFill/>
        </p:spPr>
        <p:txBody>
          <a:bodyPr wrap="none" rtlCol="0">
            <a:spAutoFit/>
          </a:bodyPr>
          <a:lstStyle/>
          <a:p>
            <a:endParaRPr lang="en-US" dirty="0"/>
          </a:p>
        </p:txBody>
      </p:sp>
      <p:pic>
        <p:nvPicPr>
          <p:cNvPr id="9" name="Picture 8" descr="me-rings.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78082" y="-810845"/>
            <a:ext cx="5107911" cy="4767384"/>
          </a:xfrm>
          <a:prstGeom prst="rect">
            <a:avLst/>
          </a:prstGeom>
        </p:spPr>
      </p:pic>
      <p:pic>
        <p:nvPicPr>
          <p:cNvPr id="10" name="Picture 9" descr="ageloc me logo.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4829" y="1109082"/>
            <a:ext cx="3920882" cy="1306961"/>
          </a:xfrm>
          <a:prstGeom prst="rect">
            <a:avLst/>
          </a:prstGeom>
        </p:spPr>
      </p:pic>
      <p:sp>
        <p:nvSpPr>
          <p:cNvPr id="13" name="Title 1"/>
          <p:cNvSpPr txBox="1">
            <a:spLocks/>
          </p:cNvSpPr>
          <p:nvPr/>
        </p:nvSpPr>
        <p:spPr>
          <a:xfrm>
            <a:off x="441608" y="4381494"/>
            <a:ext cx="8702392" cy="857250"/>
          </a:xfrm>
          <a:prstGeom prst="rect">
            <a:avLst/>
          </a:prstGeom>
        </p:spPr>
        <p:txBody>
          <a:bodyPr/>
          <a:lstStyle>
            <a:lvl1pPr algn="l" defTabSz="457200" rtl="0" eaLnBrk="1" latinLnBrk="0" hangingPunct="1">
              <a:spcBef>
                <a:spcPct val="0"/>
              </a:spcBef>
              <a:buNone/>
              <a:defRPr sz="2800" kern="1200" baseline="0">
                <a:solidFill>
                  <a:srgbClr val="646569"/>
                </a:solidFill>
                <a:latin typeface="Arial"/>
                <a:ea typeface="+mj-ea"/>
                <a:cs typeface="Arial"/>
              </a:defRPr>
            </a:lvl1pPr>
          </a:lstStyle>
          <a:p>
            <a:endParaRPr lang="en-US" sz="2100" dirty="0">
              <a:solidFill>
                <a:srgbClr val="7F7F7F"/>
              </a:solidFill>
            </a:endParaRPr>
          </a:p>
        </p:txBody>
      </p:sp>
      <p:pic>
        <p:nvPicPr>
          <p:cNvPr id="3" name="Picture 2" descr="RM15020001-FADE.jpg"/>
          <p:cNvPicPr>
            <a:picLocks noChangeAspect="1"/>
          </p:cNvPicPr>
          <p:nvPr/>
        </p:nvPicPr>
        <p:blipFill rotWithShape="1">
          <a:blip r:embed="rId5" cstate="print">
            <a:extLst>
              <a:ext uri="{28A0092B-C50C-407E-A947-70E740481C1C}">
                <a14:useLocalDpi xmlns:a14="http://schemas.microsoft.com/office/drawing/2010/main" val="0"/>
              </a:ext>
            </a:extLst>
          </a:blip>
          <a:srcRect l="9217" t="8230" r="39475" b="18453"/>
          <a:stretch/>
        </p:blipFill>
        <p:spPr>
          <a:xfrm>
            <a:off x="441608" y="3518384"/>
            <a:ext cx="853792" cy="1625116"/>
          </a:xfrm>
          <a:prstGeom prst="rect">
            <a:avLst/>
          </a:prstGeom>
        </p:spPr>
      </p:pic>
      <p:sp>
        <p:nvSpPr>
          <p:cNvPr id="2" name="TextBox 1"/>
          <p:cNvSpPr txBox="1"/>
          <p:nvPr/>
        </p:nvSpPr>
        <p:spPr>
          <a:xfrm>
            <a:off x="1466849" y="3675892"/>
            <a:ext cx="5895975" cy="646331"/>
          </a:xfrm>
          <a:prstGeom prst="rect">
            <a:avLst/>
          </a:prstGeom>
          <a:noFill/>
        </p:spPr>
        <p:txBody>
          <a:bodyPr wrap="square" rtlCol="0">
            <a:spAutoFit/>
          </a:bodyPr>
          <a:lstStyle/>
          <a:p>
            <a:r>
              <a:rPr lang="en-US" dirty="0">
                <a:solidFill>
                  <a:schemeClr val="tx1">
                    <a:lumMod val="65000"/>
                    <a:lumOff val="35000"/>
                  </a:schemeClr>
                </a:solidFill>
                <a:latin typeface="Arial"/>
              </a:rPr>
              <a:t>FORMULATIONS, MICROLAYERING TECHNOLOGY AND RESEARCH AND CLINICAL RESULTS</a:t>
            </a:r>
          </a:p>
        </p:txBody>
      </p:sp>
    </p:spTree>
    <p:extLst>
      <p:ext uri="{BB962C8B-B14F-4D97-AF65-F5344CB8AC3E}">
        <p14:creationId xmlns:p14="http://schemas.microsoft.com/office/powerpoint/2010/main" val="293191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正方形/長方形 8"/>
          <p:cNvSpPr/>
          <p:nvPr/>
        </p:nvSpPr>
        <p:spPr>
          <a:xfrm>
            <a:off x="376765" y="3098800"/>
            <a:ext cx="5710655" cy="1568451"/>
          </a:xfrm>
          <a:prstGeom prst="rect">
            <a:avLst/>
          </a:prstGeom>
          <a:solidFill>
            <a:schemeClr val="bg1"/>
          </a:solidFill>
          <a:ln w="38100" cmpd="sng">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35" name="正方形/長方形 8"/>
          <p:cNvSpPr/>
          <p:nvPr/>
        </p:nvSpPr>
        <p:spPr>
          <a:xfrm>
            <a:off x="359831" y="989272"/>
            <a:ext cx="5710655" cy="1762390"/>
          </a:xfrm>
          <a:prstGeom prst="rect">
            <a:avLst/>
          </a:prstGeom>
          <a:solidFill>
            <a:schemeClr val="bg1"/>
          </a:solidFill>
          <a:ln w="38100" cmpd="sng">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sp>
        <p:nvSpPr>
          <p:cNvPr id="7" name="Content Placeholder 2"/>
          <p:cNvSpPr>
            <a:spLocks noGrp="1"/>
          </p:cNvSpPr>
          <p:nvPr>
            <p:ph idx="1"/>
          </p:nvPr>
        </p:nvSpPr>
        <p:spPr>
          <a:xfrm>
            <a:off x="373592" y="4366412"/>
            <a:ext cx="5764626" cy="491287"/>
          </a:xfrm>
        </p:spPr>
        <p:txBody>
          <a:bodyPr>
            <a:noAutofit/>
          </a:bodyPr>
          <a:lstStyle/>
          <a:p>
            <a:pPr marL="0" indent="0">
              <a:buNone/>
            </a:pPr>
            <a:r>
              <a:rPr lang="en-US" altLang="ja-JP" sz="1200" dirty="0">
                <a:solidFill>
                  <a:srgbClr val="7F7F7F"/>
                </a:solidFill>
              </a:rPr>
              <a:t>This chart</a:t>
            </a:r>
            <a:r>
              <a:rPr lang="en-US" altLang="ja-JP" sz="1200" dirty="0">
                <a:solidFill>
                  <a:srgbClr val="FF0000"/>
                </a:solidFill>
              </a:rPr>
              <a:t> </a:t>
            </a:r>
            <a:r>
              <a:rPr lang="en-US" altLang="ja-JP" sz="1200" dirty="0">
                <a:solidFill>
                  <a:srgbClr val="7F7F7F"/>
                </a:solidFill>
              </a:rPr>
              <a:t>shows serums not evenly distributed because they were mixed by hand.</a:t>
            </a:r>
          </a:p>
        </p:txBody>
      </p:sp>
      <p:grpSp>
        <p:nvGrpSpPr>
          <p:cNvPr id="9" name="Group 8"/>
          <p:cNvGrpSpPr/>
          <p:nvPr/>
        </p:nvGrpSpPr>
        <p:grpSpPr>
          <a:xfrm>
            <a:off x="288219" y="2369731"/>
            <a:ext cx="4141170" cy="2661271"/>
            <a:chOff x="4807199" y="2487210"/>
            <a:chExt cx="3361523" cy="2160240"/>
          </a:xfrm>
        </p:grpSpPr>
        <p:sp>
          <p:nvSpPr>
            <p:cNvPr id="1305" name="正方形/長方形 257"/>
            <p:cNvSpPr/>
            <p:nvPr/>
          </p:nvSpPr>
          <p:spPr>
            <a:xfrm>
              <a:off x="4807199" y="2487210"/>
              <a:ext cx="3361523" cy="21602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 name="Group 4"/>
            <p:cNvGrpSpPr/>
            <p:nvPr/>
          </p:nvGrpSpPr>
          <p:grpSpPr>
            <a:xfrm>
              <a:off x="4838516" y="3100324"/>
              <a:ext cx="3286599" cy="1043075"/>
              <a:chOff x="4838516" y="3100324"/>
              <a:chExt cx="3286599" cy="1043075"/>
            </a:xfrm>
          </p:grpSpPr>
          <p:sp>
            <p:nvSpPr>
              <p:cNvPr id="1238" name="角丸四角形 121"/>
              <p:cNvSpPr/>
              <p:nvPr/>
            </p:nvSpPr>
            <p:spPr>
              <a:xfrm>
                <a:off x="5591565" y="3187284"/>
                <a:ext cx="1902533" cy="218471"/>
              </a:xfrm>
              <a:prstGeom prst="roundRect">
                <a:avLst>
                  <a:gd name="adj" fmla="val 0"/>
                </a:avLst>
              </a:prstGeom>
              <a:solidFill>
                <a:srgbClr val="F2F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grpSp>
            <p:nvGrpSpPr>
              <p:cNvPr id="1239" name="グループ化 122"/>
              <p:cNvGrpSpPr>
                <a:grpSpLocks noChangeAspect="1"/>
              </p:cNvGrpSpPr>
              <p:nvPr/>
            </p:nvGrpSpPr>
            <p:grpSpPr>
              <a:xfrm>
                <a:off x="5586031" y="3409952"/>
                <a:ext cx="1902533" cy="733447"/>
                <a:chOff x="2309427" y="2959201"/>
                <a:chExt cx="1902533" cy="733447"/>
              </a:xfrm>
            </p:grpSpPr>
            <p:sp>
              <p:nvSpPr>
                <p:cNvPr id="1240" name="角丸四角形 123"/>
                <p:cNvSpPr/>
                <p:nvPr/>
              </p:nvSpPr>
              <p:spPr>
                <a:xfrm>
                  <a:off x="2309427" y="2959201"/>
                  <a:ext cx="1902533" cy="733447"/>
                </a:xfrm>
                <a:prstGeom prst="roundRect">
                  <a:avLst>
                    <a:gd name="adj" fmla="val 2713"/>
                  </a:avLst>
                </a:prstGeom>
                <a:solidFill>
                  <a:srgbClr val="FFE8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grpSp>
              <p:nvGrpSpPr>
                <p:cNvPr id="1241" name="グループ化 124"/>
                <p:cNvGrpSpPr/>
                <p:nvPr/>
              </p:nvGrpSpPr>
              <p:grpSpPr>
                <a:xfrm>
                  <a:off x="2335826" y="2996952"/>
                  <a:ext cx="263851" cy="661439"/>
                  <a:chOff x="2335826" y="2996952"/>
                  <a:chExt cx="263851" cy="661439"/>
                </a:xfrm>
              </p:grpSpPr>
              <p:pic>
                <p:nvPicPr>
                  <p:cNvPr id="128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8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8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87"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8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8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242" name="グループ化 125"/>
                <p:cNvGrpSpPr/>
                <p:nvPr/>
              </p:nvGrpSpPr>
              <p:grpSpPr>
                <a:xfrm>
                  <a:off x="3388443" y="3002296"/>
                  <a:ext cx="263851" cy="661439"/>
                  <a:chOff x="2335826" y="2996952"/>
                  <a:chExt cx="263851" cy="661439"/>
                </a:xfrm>
              </p:grpSpPr>
              <p:pic>
                <p:nvPicPr>
                  <p:cNvPr id="127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7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8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81"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8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8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243" name="グループ化 129"/>
                <p:cNvGrpSpPr/>
                <p:nvPr/>
              </p:nvGrpSpPr>
              <p:grpSpPr>
                <a:xfrm>
                  <a:off x="2857267" y="3002296"/>
                  <a:ext cx="263851" cy="661439"/>
                  <a:chOff x="2335826" y="2996952"/>
                  <a:chExt cx="263851" cy="661439"/>
                </a:xfrm>
              </p:grpSpPr>
              <p:pic>
                <p:nvPicPr>
                  <p:cNvPr id="127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7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7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7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7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7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244" name="グループ化 130"/>
                <p:cNvGrpSpPr/>
                <p:nvPr/>
              </p:nvGrpSpPr>
              <p:grpSpPr>
                <a:xfrm>
                  <a:off x="3130965" y="2996952"/>
                  <a:ext cx="263851" cy="661439"/>
                  <a:chOff x="2335826" y="2996952"/>
                  <a:chExt cx="263851" cy="661439"/>
                </a:xfrm>
              </p:grpSpPr>
              <p:pic>
                <p:nvPicPr>
                  <p:cNvPr id="126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6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6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69"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7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7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245" name="グループ化 131"/>
                <p:cNvGrpSpPr/>
                <p:nvPr/>
              </p:nvGrpSpPr>
              <p:grpSpPr>
                <a:xfrm>
                  <a:off x="2599677" y="2993549"/>
                  <a:ext cx="263851" cy="661439"/>
                  <a:chOff x="2335826" y="2996952"/>
                  <a:chExt cx="263851" cy="661439"/>
                </a:xfrm>
              </p:grpSpPr>
              <p:pic>
                <p:nvPicPr>
                  <p:cNvPr id="126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6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6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63"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6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6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246" name="グループ化 132"/>
                <p:cNvGrpSpPr/>
                <p:nvPr/>
              </p:nvGrpSpPr>
              <p:grpSpPr>
                <a:xfrm>
                  <a:off x="3645618" y="2996952"/>
                  <a:ext cx="263851" cy="661439"/>
                  <a:chOff x="2335826" y="2996952"/>
                  <a:chExt cx="263851" cy="661439"/>
                </a:xfrm>
              </p:grpSpPr>
              <p:pic>
                <p:nvPicPr>
                  <p:cNvPr id="125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5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5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57"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5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5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nvGrpSpPr>
                <p:cNvPr id="1247" name="グループ化 145"/>
                <p:cNvGrpSpPr/>
                <p:nvPr/>
              </p:nvGrpSpPr>
              <p:grpSpPr>
                <a:xfrm>
                  <a:off x="3916287" y="2988918"/>
                  <a:ext cx="263851" cy="661439"/>
                  <a:chOff x="2335826" y="2996952"/>
                  <a:chExt cx="263851" cy="661439"/>
                </a:xfrm>
              </p:grpSpPr>
              <p:pic>
                <p:nvPicPr>
                  <p:cNvPr id="124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4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5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51"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5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5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grpSp>
          </p:grpSp>
          <p:grpSp>
            <p:nvGrpSpPr>
              <p:cNvPr id="1290" name="グループ化 230"/>
              <p:cNvGrpSpPr/>
              <p:nvPr/>
            </p:nvGrpSpPr>
            <p:grpSpPr>
              <a:xfrm>
                <a:off x="7700500" y="3100324"/>
                <a:ext cx="424615" cy="532038"/>
                <a:chOff x="4005570" y="3537066"/>
                <a:chExt cx="424615" cy="532038"/>
              </a:xfrm>
            </p:grpSpPr>
            <p:grpSp>
              <p:nvGrpSpPr>
                <p:cNvPr id="1291" name="グループ化 231"/>
                <p:cNvGrpSpPr/>
                <p:nvPr/>
              </p:nvGrpSpPr>
              <p:grpSpPr>
                <a:xfrm>
                  <a:off x="4005570" y="3537066"/>
                  <a:ext cx="420527" cy="206112"/>
                  <a:chOff x="4005570" y="3537066"/>
                  <a:chExt cx="420527" cy="206112"/>
                </a:xfrm>
              </p:grpSpPr>
              <p:cxnSp>
                <p:nvCxnSpPr>
                  <p:cNvPr id="1298" name="直線コネクタ 238"/>
                  <p:cNvCxnSpPr/>
                  <p:nvPr/>
                </p:nvCxnSpPr>
                <p:spPr>
                  <a:xfrm>
                    <a:off x="4005570" y="3657439"/>
                    <a:ext cx="196788" cy="0"/>
                  </a:xfrm>
                  <a:prstGeom prst="line">
                    <a:avLst/>
                  </a:prstGeom>
                  <a:ln w="38100">
                    <a:solidFill>
                      <a:srgbClr val="93DCDD"/>
                    </a:solidFill>
                  </a:ln>
                </p:spPr>
                <p:style>
                  <a:lnRef idx="1">
                    <a:schemeClr val="accent1"/>
                  </a:lnRef>
                  <a:fillRef idx="0">
                    <a:schemeClr val="accent1"/>
                  </a:fillRef>
                  <a:effectRef idx="0">
                    <a:schemeClr val="accent1"/>
                  </a:effectRef>
                  <a:fontRef idx="minor">
                    <a:schemeClr val="tx1"/>
                  </a:fontRef>
                </p:style>
              </p:cxnSp>
              <p:sp>
                <p:nvSpPr>
                  <p:cNvPr id="1299" name="テキスト ボックス 239"/>
                  <p:cNvSpPr txBox="1"/>
                  <p:nvPr/>
                </p:nvSpPr>
                <p:spPr>
                  <a:xfrm>
                    <a:off x="4138065" y="3537066"/>
                    <a:ext cx="288032" cy="206112"/>
                  </a:xfrm>
                  <a:prstGeom prst="rect">
                    <a:avLst/>
                  </a:prstGeom>
                  <a:noFill/>
                </p:spPr>
                <p:txBody>
                  <a:bodyPr wrap="square" rtlCol="0">
                    <a:spAutoFit/>
                  </a:bodyPr>
                  <a:lstStyle/>
                  <a:p>
                    <a:r>
                      <a:rPr lang="en-US" altLang="ja-JP" sz="1050" dirty="0">
                        <a:solidFill>
                          <a:srgbClr val="646569"/>
                        </a:solidFill>
                        <a:latin typeface="Arial"/>
                        <a:cs typeface="Arial"/>
                      </a:rPr>
                      <a:t>R</a:t>
                    </a:r>
                    <a:endParaRPr lang="ja-JP" altLang="en-US" sz="1050" dirty="0">
                      <a:solidFill>
                        <a:srgbClr val="646569"/>
                      </a:solidFill>
                      <a:latin typeface="Arial"/>
                      <a:cs typeface="Arial"/>
                    </a:endParaRPr>
                  </a:p>
                </p:txBody>
              </p:sp>
            </p:grpSp>
            <p:grpSp>
              <p:nvGrpSpPr>
                <p:cNvPr id="1292" name="グループ化 232"/>
                <p:cNvGrpSpPr/>
                <p:nvPr/>
              </p:nvGrpSpPr>
              <p:grpSpPr>
                <a:xfrm>
                  <a:off x="4009658" y="3862992"/>
                  <a:ext cx="420527" cy="206112"/>
                  <a:chOff x="4295489" y="4054102"/>
                  <a:chExt cx="420527" cy="206112"/>
                </a:xfrm>
              </p:grpSpPr>
              <p:cxnSp>
                <p:nvCxnSpPr>
                  <p:cNvPr id="1296" name="直線コネクタ 236"/>
                  <p:cNvCxnSpPr/>
                  <p:nvPr/>
                </p:nvCxnSpPr>
                <p:spPr>
                  <a:xfrm>
                    <a:off x="4295489" y="4181060"/>
                    <a:ext cx="196788" cy="0"/>
                  </a:xfrm>
                  <a:prstGeom prst="line">
                    <a:avLst/>
                  </a:prstGeom>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97" name="テキスト ボックス 237"/>
                  <p:cNvSpPr txBox="1"/>
                  <p:nvPr/>
                </p:nvSpPr>
                <p:spPr>
                  <a:xfrm>
                    <a:off x="4427984" y="4054102"/>
                    <a:ext cx="288032" cy="206112"/>
                  </a:xfrm>
                  <a:prstGeom prst="rect">
                    <a:avLst/>
                  </a:prstGeom>
                  <a:noFill/>
                </p:spPr>
                <p:txBody>
                  <a:bodyPr wrap="square" rtlCol="0">
                    <a:spAutoFit/>
                  </a:bodyPr>
                  <a:lstStyle/>
                  <a:p>
                    <a:r>
                      <a:rPr lang="en-US" altLang="ja-JP" sz="1050" dirty="0">
                        <a:solidFill>
                          <a:srgbClr val="646569"/>
                        </a:solidFill>
                        <a:latin typeface="Arial"/>
                        <a:cs typeface="Arial"/>
                      </a:rPr>
                      <a:t>Q</a:t>
                    </a:r>
                    <a:endParaRPr lang="ja-JP" altLang="en-US" sz="1050" dirty="0">
                      <a:solidFill>
                        <a:srgbClr val="646569"/>
                      </a:solidFill>
                      <a:latin typeface="Arial"/>
                      <a:cs typeface="Arial"/>
                    </a:endParaRPr>
                  </a:p>
                </p:txBody>
              </p:sp>
            </p:grpSp>
            <p:grpSp>
              <p:nvGrpSpPr>
                <p:cNvPr id="1293" name="グループ化 233"/>
                <p:cNvGrpSpPr/>
                <p:nvPr/>
              </p:nvGrpSpPr>
              <p:grpSpPr>
                <a:xfrm>
                  <a:off x="4005570" y="3691140"/>
                  <a:ext cx="420527" cy="206112"/>
                  <a:chOff x="4295489" y="4344640"/>
                  <a:chExt cx="420527" cy="206112"/>
                </a:xfrm>
              </p:grpSpPr>
              <p:cxnSp>
                <p:nvCxnSpPr>
                  <p:cNvPr id="1294" name="直線コネクタ 234"/>
                  <p:cNvCxnSpPr/>
                  <p:nvPr/>
                </p:nvCxnSpPr>
                <p:spPr>
                  <a:xfrm>
                    <a:off x="4295489" y="4462003"/>
                    <a:ext cx="196788" cy="0"/>
                  </a:xfrm>
                  <a:prstGeom prst="line">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95" name="テキスト ボックス 235"/>
                  <p:cNvSpPr txBox="1"/>
                  <p:nvPr/>
                </p:nvSpPr>
                <p:spPr>
                  <a:xfrm>
                    <a:off x="4427984" y="4344640"/>
                    <a:ext cx="288032" cy="206112"/>
                  </a:xfrm>
                  <a:prstGeom prst="rect">
                    <a:avLst/>
                  </a:prstGeom>
                  <a:noFill/>
                </p:spPr>
                <p:txBody>
                  <a:bodyPr wrap="square" rtlCol="0">
                    <a:spAutoFit/>
                  </a:bodyPr>
                  <a:lstStyle/>
                  <a:p>
                    <a:r>
                      <a:rPr lang="en-US" altLang="ja-JP" sz="1050" dirty="0">
                        <a:solidFill>
                          <a:srgbClr val="646569"/>
                        </a:solidFill>
                        <a:latin typeface="Arial"/>
                        <a:cs typeface="Arial"/>
                      </a:rPr>
                      <a:t>X</a:t>
                    </a:r>
                    <a:endParaRPr lang="ja-JP" altLang="en-US" sz="1050" dirty="0">
                      <a:solidFill>
                        <a:srgbClr val="646569"/>
                      </a:solidFill>
                      <a:latin typeface="Arial"/>
                      <a:cs typeface="Arial"/>
                    </a:endParaRPr>
                  </a:p>
                </p:txBody>
              </p:sp>
            </p:grpSp>
          </p:grpSp>
          <p:sp>
            <p:nvSpPr>
              <p:cNvPr id="1300" name="左大かっこ 252"/>
              <p:cNvSpPr>
                <a:spLocks noChangeAspect="1"/>
              </p:cNvSpPr>
              <p:nvPr/>
            </p:nvSpPr>
            <p:spPr>
              <a:xfrm>
                <a:off x="5512281" y="3175743"/>
                <a:ext cx="54113" cy="209801"/>
              </a:xfrm>
              <a:prstGeom prst="lef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srgbClr val="646569"/>
                  </a:solidFill>
                  <a:latin typeface="Arial"/>
                  <a:cs typeface="Arial"/>
                </a:endParaRPr>
              </a:p>
            </p:txBody>
          </p:sp>
          <p:sp>
            <p:nvSpPr>
              <p:cNvPr id="1301" name="左大かっこ 253"/>
              <p:cNvSpPr>
                <a:spLocks noChangeAspect="1"/>
              </p:cNvSpPr>
              <p:nvPr/>
            </p:nvSpPr>
            <p:spPr>
              <a:xfrm>
                <a:off x="5512738" y="3405753"/>
                <a:ext cx="45719" cy="737644"/>
              </a:xfrm>
              <a:prstGeom prst="leftBracket">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dirty="0">
                  <a:solidFill>
                    <a:srgbClr val="646569"/>
                  </a:solidFill>
                  <a:latin typeface="Arial"/>
                  <a:cs typeface="Arial"/>
                </a:endParaRPr>
              </a:p>
            </p:txBody>
          </p:sp>
          <p:sp>
            <p:nvSpPr>
              <p:cNvPr id="1302" name="テキスト ボックス 254"/>
              <p:cNvSpPr txBox="1"/>
              <p:nvPr/>
            </p:nvSpPr>
            <p:spPr>
              <a:xfrm>
                <a:off x="4838516" y="3187281"/>
                <a:ext cx="627434" cy="187374"/>
              </a:xfrm>
              <a:prstGeom prst="rect">
                <a:avLst/>
              </a:prstGeom>
              <a:noFill/>
            </p:spPr>
            <p:txBody>
              <a:bodyPr wrap="square" rtlCol="0">
                <a:spAutoFit/>
              </a:bodyPr>
              <a:lstStyle/>
              <a:p>
                <a:pPr algn="ctr"/>
                <a:r>
                  <a:rPr lang="en-US" altLang="ja-JP" sz="900" dirty="0">
                    <a:solidFill>
                      <a:srgbClr val="646569"/>
                    </a:solidFill>
                    <a:latin typeface="Arial"/>
                    <a:cs typeface="Arial"/>
                  </a:rPr>
                  <a:t>Serums</a:t>
                </a:r>
                <a:endParaRPr lang="ja-JP" altLang="en-US" sz="900" dirty="0">
                  <a:solidFill>
                    <a:srgbClr val="646569"/>
                  </a:solidFill>
                  <a:latin typeface="Arial"/>
                  <a:cs typeface="Arial"/>
                </a:endParaRPr>
              </a:p>
            </p:txBody>
          </p:sp>
          <p:sp>
            <p:nvSpPr>
              <p:cNvPr id="1303" name="テキスト ボックス 255"/>
              <p:cNvSpPr txBox="1"/>
              <p:nvPr/>
            </p:nvSpPr>
            <p:spPr>
              <a:xfrm>
                <a:off x="4917738" y="3643309"/>
                <a:ext cx="522401" cy="412223"/>
              </a:xfrm>
              <a:prstGeom prst="rect">
                <a:avLst/>
              </a:prstGeom>
              <a:noFill/>
            </p:spPr>
            <p:txBody>
              <a:bodyPr wrap="square" rtlCol="0">
                <a:spAutoFit/>
              </a:bodyPr>
              <a:lstStyle/>
              <a:p>
                <a:pPr algn="ctr"/>
                <a:r>
                  <a:rPr lang="en-US" altLang="ja-JP" sz="900" dirty="0">
                    <a:solidFill>
                      <a:srgbClr val="646569"/>
                    </a:solidFill>
                    <a:latin typeface="Arial"/>
                    <a:cs typeface="Arial"/>
                  </a:rPr>
                  <a:t>Stratum Corneum</a:t>
                </a:r>
                <a:endParaRPr lang="ja-JP" altLang="en-US" sz="900" dirty="0">
                  <a:solidFill>
                    <a:srgbClr val="646569"/>
                  </a:solidFill>
                  <a:latin typeface="Arial"/>
                  <a:cs typeface="Arial"/>
                </a:endParaRPr>
              </a:p>
            </p:txBody>
          </p:sp>
          <p:sp>
            <p:nvSpPr>
              <p:cNvPr id="1306" name="円/楕円 13"/>
              <p:cNvSpPr/>
              <p:nvPr/>
            </p:nvSpPr>
            <p:spPr>
              <a:xfrm>
                <a:off x="5766051" y="3280638"/>
                <a:ext cx="427375" cy="104901"/>
              </a:xfrm>
              <a:prstGeom prst="ellipse">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07" name="円/楕円 261"/>
              <p:cNvSpPr>
                <a:spLocks noChangeAspect="1"/>
              </p:cNvSpPr>
              <p:nvPr/>
            </p:nvSpPr>
            <p:spPr>
              <a:xfrm>
                <a:off x="5890213" y="3307246"/>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08" name="円/楕円 262"/>
              <p:cNvSpPr>
                <a:spLocks noChangeAspect="1"/>
              </p:cNvSpPr>
              <p:nvPr/>
            </p:nvSpPr>
            <p:spPr>
              <a:xfrm>
                <a:off x="6007845" y="3313872"/>
                <a:ext cx="45719" cy="45719"/>
              </a:xfrm>
              <a:prstGeom prst="ellipse">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09" name="角丸四角形 14"/>
              <p:cNvSpPr/>
              <p:nvPr/>
            </p:nvSpPr>
            <p:spPr>
              <a:xfrm>
                <a:off x="7092097" y="3265339"/>
                <a:ext cx="201572" cy="119616"/>
              </a:xfrm>
              <a:prstGeom prst="roundRect">
                <a:avLst>
                  <a:gd name="adj" fmla="val 50000"/>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0" name="円/楕円 263"/>
              <p:cNvSpPr>
                <a:spLocks noChangeAspect="1"/>
              </p:cNvSpPr>
              <p:nvPr/>
            </p:nvSpPr>
            <p:spPr>
              <a:xfrm>
                <a:off x="6968165" y="3271663"/>
                <a:ext cx="122850" cy="122851"/>
              </a:xfrm>
              <a:prstGeom prst="ellipse">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1" name="角丸四角形 264"/>
              <p:cNvSpPr/>
              <p:nvPr/>
            </p:nvSpPr>
            <p:spPr>
              <a:xfrm>
                <a:off x="6303017" y="3272383"/>
                <a:ext cx="378224" cy="119616"/>
              </a:xfrm>
              <a:prstGeom prst="roundRect">
                <a:avLst>
                  <a:gd name="adj" fmla="val 50000"/>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2" name="円/楕円 265"/>
              <p:cNvSpPr>
                <a:spLocks noChangeAspect="1"/>
              </p:cNvSpPr>
              <p:nvPr/>
            </p:nvSpPr>
            <p:spPr>
              <a:xfrm>
                <a:off x="6492129" y="3297085"/>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3" name="円/楕円 266"/>
              <p:cNvSpPr/>
              <p:nvPr/>
            </p:nvSpPr>
            <p:spPr>
              <a:xfrm>
                <a:off x="6016925" y="3195649"/>
                <a:ext cx="339885" cy="94535"/>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4" name="円/楕円 267"/>
              <p:cNvSpPr>
                <a:spLocks noChangeAspect="1"/>
              </p:cNvSpPr>
              <p:nvPr/>
            </p:nvSpPr>
            <p:spPr>
              <a:xfrm>
                <a:off x="7052269" y="3206909"/>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5" name="角丸四角形 268"/>
              <p:cNvSpPr/>
              <p:nvPr/>
            </p:nvSpPr>
            <p:spPr>
              <a:xfrm>
                <a:off x="6376957" y="3201186"/>
                <a:ext cx="201572" cy="58997"/>
              </a:xfrm>
              <a:prstGeom prst="roundRect">
                <a:avLst>
                  <a:gd name="adj" fmla="val 50000"/>
                </a:avLst>
              </a:prstGeom>
              <a:solidFill>
                <a:srgbClr val="B3A2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6" name="円/楕円 270"/>
              <p:cNvSpPr>
                <a:spLocks noChangeAspect="1"/>
              </p:cNvSpPr>
              <p:nvPr/>
            </p:nvSpPr>
            <p:spPr>
              <a:xfrm>
                <a:off x="5932775" y="3199105"/>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7" name="円/楕円 271"/>
              <p:cNvSpPr>
                <a:spLocks noChangeAspect="1"/>
              </p:cNvSpPr>
              <p:nvPr/>
            </p:nvSpPr>
            <p:spPr>
              <a:xfrm>
                <a:off x="7137077" y="3194677"/>
                <a:ext cx="72008" cy="72008"/>
              </a:xfrm>
              <a:prstGeom prst="ellipse">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8" name="角丸四角形 272"/>
              <p:cNvSpPr/>
              <p:nvPr/>
            </p:nvSpPr>
            <p:spPr>
              <a:xfrm rot="1146091">
                <a:off x="6617637" y="3243971"/>
                <a:ext cx="272494" cy="65503"/>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19" name="角丸四角形 273"/>
              <p:cNvSpPr/>
              <p:nvPr/>
            </p:nvSpPr>
            <p:spPr>
              <a:xfrm>
                <a:off x="5598224" y="3191719"/>
                <a:ext cx="300281" cy="87579"/>
              </a:xfrm>
              <a:prstGeom prst="roundRect">
                <a:avLst>
                  <a:gd name="adj" fmla="val 50000"/>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0" name="円/楕円 274"/>
              <p:cNvSpPr>
                <a:spLocks noChangeAspect="1"/>
              </p:cNvSpPr>
              <p:nvPr/>
            </p:nvSpPr>
            <p:spPr>
              <a:xfrm>
                <a:off x="5608154" y="3290179"/>
                <a:ext cx="72008" cy="720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1" name="円/楕円 275"/>
              <p:cNvSpPr>
                <a:spLocks noChangeAspect="1"/>
              </p:cNvSpPr>
              <p:nvPr/>
            </p:nvSpPr>
            <p:spPr>
              <a:xfrm>
                <a:off x="5688408" y="3304323"/>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2" name="円/楕円 276"/>
              <p:cNvSpPr>
                <a:spLocks noChangeAspect="1"/>
              </p:cNvSpPr>
              <p:nvPr/>
            </p:nvSpPr>
            <p:spPr>
              <a:xfrm>
                <a:off x="6226006" y="3298865"/>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3" name="円/楕円 277"/>
              <p:cNvSpPr>
                <a:spLocks noChangeAspect="1"/>
              </p:cNvSpPr>
              <p:nvPr/>
            </p:nvSpPr>
            <p:spPr>
              <a:xfrm>
                <a:off x="6689285" y="3313705"/>
                <a:ext cx="72008" cy="720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4" name="角丸四角形 278"/>
              <p:cNvSpPr/>
              <p:nvPr/>
            </p:nvSpPr>
            <p:spPr>
              <a:xfrm rot="18754188">
                <a:off x="7337325" y="3297576"/>
                <a:ext cx="153223" cy="48343"/>
              </a:xfrm>
              <a:prstGeom prst="roundRect">
                <a:avLst>
                  <a:gd name="adj" fmla="val 50000"/>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5" name="円/楕円 279"/>
              <p:cNvSpPr>
                <a:spLocks noChangeAspect="1"/>
              </p:cNvSpPr>
              <p:nvPr/>
            </p:nvSpPr>
            <p:spPr>
              <a:xfrm>
                <a:off x="6865859" y="3202857"/>
                <a:ext cx="96396" cy="9639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6" name="円/楕円 280"/>
              <p:cNvSpPr>
                <a:spLocks noChangeAspect="1"/>
              </p:cNvSpPr>
              <p:nvPr/>
            </p:nvSpPr>
            <p:spPr>
              <a:xfrm>
                <a:off x="6886625" y="3304323"/>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7" name="円/楕円 281"/>
              <p:cNvSpPr>
                <a:spLocks noChangeAspect="1"/>
              </p:cNvSpPr>
              <p:nvPr/>
            </p:nvSpPr>
            <p:spPr>
              <a:xfrm>
                <a:off x="7371502" y="3194678"/>
                <a:ext cx="72008" cy="720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28" name="円/楕円 283"/>
              <p:cNvSpPr>
                <a:spLocks noChangeAspect="1"/>
              </p:cNvSpPr>
              <p:nvPr/>
            </p:nvSpPr>
            <p:spPr>
              <a:xfrm>
                <a:off x="7276677" y="3192089"/>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grpSp>
            <p:nvGrpSpPr>
              <p:cNvPr id="1335" name="グループ化 12"/>
              <p:cNvGrpSpPr/>
              <p:nvPr/>
            </p:nvGrpSpPr>
            <p:grpSpPr>
              <a:xfrm>
                <a:off x="6962255" y="3376335"/>
                <a:ext cx="144016" cy="291531"/>
                <a:chOff x="467544" y="4021727"/>
                <a:chExt cx="144016" cy="344484"/>
              </a:xfrm>
            </p:grpSpPr>
            <p:sp>
              <p:nvSpPr>
                <p:cNvPr id="1336" name="下矢印 316"/>
                <p:cNvSpPr/>
                <p:nvPr/>
              </p:nvSpPr>
              <p:spPr>
                <a:xfrm>
                  <a:off x="467544" y="4255682"/>
                  <a:ext cx="144016" cy="110529"/>
                </a:xfrm>
                <a:prstGeom prst="downArrow">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37" name="正方形/長方形 317"/>
                <p:cNvSpPr/>
                <p:nvPr/>
              </p:nvSpPr>
              <p:spPr>
                <a:xfrm>
                  <a:off x="503350" y="4188380"/>
                  <a:ext cx="72008" cy="7679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38" name="正方形/長方形 318"/>
                <p:cNvSpPr/>
                <p:nvPr/>
              </p:nvSpPr>
              <p:spPr>
                <a:xfrm>
                  <a:off x="503548" y="4113595"/>
                  <a:ext cx="71810" cy="83411"/>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39" name="正方形/長方形 319"/>
                <p:cNvSpPr/>
                <p:nvPr/>
              </p:nvSpPr>
              <p:spPr>
                <a:xfrm>
                  <a:off x="503350" y="4021727"/>
                  <a:ext cx="72008" cy="97179"/>
                </a:xfrm>
                <a:prstGeom prst="rect">
                  <a:avLst/>
                </a:prstGeom>
                <a:solidFill>
                  <a:srgbClr val="93D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grpSp>
          <p:grpSp>
            <p:nvGrpSpPr>
              <p:cNvPr id="1340" name="グループ化 18"/>
              <p:cNvGrpSpPr/>
              <p:nvPr/>
            </p:nvGrpSpPr>
            <p:grpSpPr>
              <a:xfrm>
                <a:off x="6473251" y="3374706"/>
                <a:ext cx="103137" cy="147357"/>
                <a:chOff x="4954554" y="2620311"/>
                <a:chExt cx="144016" cy="147357"/>
              </a:xfrm>
            </p:grpSpPr>
            <p:sp>
              <p:nvSpPr>
                <p:cNvPr id="1341" name="下矢印 322"/>
                <p:cNvSpPr/>
                <p:nvPr/>
              </p:nvSpPr>
              <p:spPr>
                <a:xfrm>
                  <a:off x="4954554" y="2708920"/>
                  <a:ext cx="144016" cy="58748"/>
                </a:xfrm>
                <a:prstGeom prst="downArrow">
                  <a:avLst>
                    <a:gd name="adj1" fmla="val 50000"/>
                    <a:gd name="adj2" fmla="val 47135"/>
                  </a:avLst>
                </a:prstGeom>
                <a:solidFill>
                  <a:schemeClr val="accent1">
                    <a:lumMod val="20000"/>
                    <a:lumOff val="8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2" name="正方形/長方形 324"/>
                <p:cNvSpPr/>
                <p:nvPr/>
              </p:nvSpPr>
              <p:spPr>
                <a:xfrm>
                  <a:off x="4987748" y="2657939"/>
                  <a:ext cx="79203" cy="635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3" name="正方形/長方形 325"/>
                <p:cNvSpPr/>
                <p:nvPr/>
              </p:nvSpPr>
              <p:spPr>
                <a:xfrm>
                  <a:off x="4987748" y="2620311"/>
                  <a:ext cx="79203" cy="4571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grpSp>
          <p:grpSp>
            <p:nvGrpSpPr>
              <p:cNvPr id="1344" name="グループ化 332"/>
              <p:cNvGrpSpPr/>
              <p:nvPr/>
            </p:nvGrpSpPr>
            <p:grpSpPr>
              <a:xfrm>
                <a:off x="5866750" y="3374710"/>
                <a:ext cx="234914" cy="381505"/>
                <a:chOff x="3563190" y="1681257"/>
                <a:chExt cx="144016" cy="332738"/>
              </a:xfrm>
            </p:grpSpPr>
            <p:sp>
              <p:nvSpPr>
                <p:cNvPr id="1345" name="下矢印 333"/>
                <p:cNvSpPr/>
                <p:nvPr/>
              </p:nvSpPr>
              <p:spPr>
                <a:xfrm>
                  <a:off x="3563190" y="1903466"/>
                  <a:ext cx="144016" cy="110529"/>
                </a:xfrm>
                <a:prstGeom prst="downArrow">
                  <a:avLst/>
                </a:prstGeom>
                <a:solidFill>
                  <a:schemeClr val="accent4">
                    <a:lumMod val="20000"/>
                    <a:lumOff val="80000"/>
                  </a:schemeClr>
                </a:solidFill>
                <a:ln w="3175">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6" name="正方形/長方形 334"/>
                <p:cNvSpPr/>
                <p:nvPr/>
              </p:nvSpPr>
              <p:spPr>
                <a:xfrm>
                  <a:off x="3599194" y="1845636"/>
                  <a:ext cx="72008" cy="72727"/>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7" name="正方形/長方形 335"/>
                <p:cNvSpPr/>
                <p:nvPr/>
              </p:nvSpPr>
              <p:spPr>
                <a:xfrm>
                  <a:off x="3599194" y="1737048"/>
                  <a:ext cx="72008" cy="12255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48" name="正方形/長方形 336"/>
                <p:cNvSpPr/>
                <p:nvPr/>
              </p:nvSpPr>
              <p:spPr>
                <a:xfrm>
                  <a:off x="3599194" y="1681257"/>
                  <a:ext cx="72007" cy="5579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grpSp>
          <p:sp>
            <p:nvSpPr>
              <p:cNvPr id="1361" name="円/楕円 350"/>
              <p:cNvSpPr>
                <a:spLocks noChangeAspect="1"/>
              </p:cNvSpPr>
              <p:nvPr/>
            </p:nvSpPr>
            <p:spPr>
              <a:xfrm>
                <a:off x="6487952" y="3531326"/>
                <a:ext cx="72008" cy="72008"/>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62" name="円/楕円 351"/>
              <p:cNvSpPr>
                <a:spLocks noChangeAspect="1"/>
              </p:cNvSpPr>
              <p:nvPr/>
            </p:nvSpPr>
            <p:spPr>
              <a:xfrm>
                <a:off x="6993586" y="3700690"/>
                <a:ext cx="72008" cy="72008"/>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63" name="円/楕円 352"/>
              <p:cNvSpPr>
                <a:spLocks noChangeAspect="1"/>
              </p:cNvSpPr>
              <p:nvPr/>
            </p:nvSpPr>
            <p:spPr>
              <a:xfrm>
                <a:off x="5953513" y="3777078"/>
                <a:ext cx="72008" cy="72008"/>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646569"/>
                  </a:solidFill>
                  <a:latin typeface="Arial"/>
                  <a:cs typeface="Arial"/>
                </a:endParaRPr>
              </a:p>
            </p:txBody>
          </p:sp>
          <p:sp>
            <p:nvSpPr>
              <p:cNvPr id="1370" name="正方形/長方形 229"/>
              <p:cNvSpPr/>
              <p:nvPr/>
            </p:nvSpPr>
            <p:spPr>
              <a:xfrm>
                <a:off x="5925484" y="3447703"/>
                <a:ext cx="128077" cy="131487"/>
              </a:xfrm>
              <a:prstGeom prst="rect">
                <a:avLst/>
              </a:prstGeom>
              <a:solidFill>
                <a:srgbClr val="FFFFFF">
                  <a:alpha val="3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sp>
            <p:nvSpPr>
              <p:cNvPr id="1371" name="正方形/長方形 240"/>
              <p:cNvSpPr/>
              <p:nvPr/>
            </p:nvSpPr>
            <p:spPr>
              <a:xfrm>
                <a:off x="6998259" y="3510970"/>
                <a:ext cx="90014" cy="71384"/>
              </a:xfrm>
              <a:prstGeom prst="rect">
                <a:avLst/>
              </a:prstGeom>
              <a:solidFill>
                <a:srgbClr val="FFFFFF">
                  <a:alpha val="30196"/>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646569"/>
                  </a:solidFill>
                  <a:latin typeface="Arial"/>
                  <a:cs typeface="Arial"/>
                </a:endParaRPr>
              </a:p>
            </p:txBody>
          </p:sp>
        </p:grpSp>
      </p:grpSp>
      <p:sp>
        <p:nvSpPr>
          <p:cNvPr id="4" name="Slide Number Placeholder 3"/>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10</a:t>
            </a:fld>
            <a:endParaRPr lang="en-US" dirty="0"/>
          </a:p>
        </p:txBody>
      </p:sp>
      <p:sp>
        <p:nvSpPr>
          <p:cNvPr id="231" name="TextBox 230"/>
          <p:cNvSpPr txBox="1"/>
          <p:nvPr/>
        </p:nvSpPr>
        <p:spPr>
          <a:xfrm>
            <a:off x="228620" y="712757"/>
            <a:ext cx="5693699" cy="301175"/>
          </a:xfrm>
          <a:prstGeom prst="rect">
            <a:avLst/>
          </a:prstGeom>
          <a:noFill/>
        </p:spPr>
        <p:txBody>
          <a:bodyPr wrap="square" lIns="130622" tIns="65311" rIns="130622" bIns="65311" rtlCol="0">
            <a:spAutoFit/>
          </a:bodyPr>
          <a:lstStyle/>
          <a:p>
            <a:pPr algn="l"/>
            <a:r>
              <a:rPr lang="en-US" sz="1100" dirty="0">
                <a:solidFill>
                  <a:srgbClr val="7F7F7F"/>
                </a:solidFill>
                <a:latin typeface="Arial"/>
                <a:cs typeface="Arial"/>
              </a:rPr>
              <a:t>AGELOC ME</a:t>
            </a:r>
            <a:r>
              <a:rPr lang="en-US" sz="1100" baseline="30000" dirty="0">
                <a:solidFill>
                  <a:srgbClr val="7F7F7F"/>
                </a:solidFill>
                <a:latin typeface="Arial"/>
                <a:cs typeface="Arial"/>
              </a:rPr>
              <a:t>™</a:t>
            </a:r>
            <a:r>
              <a:rPr lang="en-US" sz="1100" dirty="0">
                <a:solidFill>
                  <a:srgbClr val="7F7F7F"/>
                </a:solidFill>
                <a:latin typeface="Arial"/>
                <a:cs typeface="Arial"/>
              </a:rPr>
              <a:t> MICROLAYERING TECHNOLOGY WITH AGELOC ME</a:t>
            </a:r>
            <a:r>
              <a:rPr lang="en-US" sz="1100" baseline="30000" dirty="0">
                <a:solidFill>
                  <a:srgbClr val="7F7F7F"/>
                </a:solidFill>
                <a:latin typeface="Arial"/>
                <a:cs typeface="Arial"/>
              </a:rPr>
              <a:t>™</a:t>
            </a:r>
            <a:r>
              <a:rPr lang="en-US" sz="1100" dirty="0">
                <a:solidFill>
                  <a:srgbClr val="7F7F7F"/>
                </a:solidFill>
                <a:latin typeface="Arial"/>
                <a:cs typeface="Arial"/>
              </a:rPr>
              <a:t> DEVICE</a:t>
            </a:r>
          </a:p>
        </p:txBody>
      </p:sp>
      <p:sp>
        <p:nvSpPr>
          <p:cNvPr id="2" name="TextBox 1"/>
          <p:cNvSpPr txBox="1"/>
          <p:nvPr/>
        </p:nvSpPr>
        <p:spPr>
          <a:xfrm>
            <a:off x="393720" y="2331624"/>
            <a:ext cx="5693699" cy="427809"/>
          </a:xfrm>
          <a:prstGeom prst="rect">
            <a:avLst/>
          </a:prstGeom>
          <a:noFill/>
        </p:spPr>
        <p:txBody>
          <a:bodyPr wrap="square" rtlCol="0">
            <a:spAutoFit/>
          </a:bodyPr>
          <a:lstStyle/>
          <a:p>
            <a:pPr>
              <a:lnSpc>
                <a:spcPct val="90000"/>
              </a:lnSpc>
            </a:pPr>
            <a:r>
              <a:rPr lang="en-US" altLang="ja-JP" sz="1200" dirty="0">
                <a:solidFill>
                  <a:srgbClr val="7F7F7F"/>
                </a:solidFill>
                <a:latin typeface="Arial"/>
                <a:cs typeface="Arial"/>
              </a:rPr>
              <a:t>This chart shows each serum is evenly distributed using microlayering technology; thus all three serums maintain their active power. </a:t>
            </a:r>
          </a:p>
        </p:txBody>
      </p:sp>
      <p:sp>
        <p:nvSpPr>
          <p:cNvPr id="233" name="TextBox 232"/>
          <p:cNvSpPr txBox="1"/>
          <p:nvPr/>
        </p:nvSpPr>
        <p:spPr>
          <a:xfrm>
            <a:off x="251498" y="2822490"/>
            <a:ext cx="5693699" cy="301175"/>
          </a:xfrm>
          <a:prstGeom prst="rect">
            <a:avLst/>
          </a:prstGeom>
          <a:noFill/>
        </p:spPr>
        <p:txBody>
          <a:bodyPr wrap="square" lIns="130622" tIns="65311" rIns="130622" bIns="65311" rtlCol="0">
            <a:spAutoFit/>
          </a:bodyPr>
          <a:lstStyle/>
          <a:p>
            <a:pPr algn="l"/>
            <a:r>
              <a:rPr lang="en-US" sz="1100" dirty="0">
                <a:solidFill>
                  <a:srgbClr val="7F7F7F"/>
                </a:solidFill>
                <a:latin typeface="Arial"/>
                <a:cs typeface="Arial"/>
              </a:rPr>
              <a:t>MIXED BY HAND WITHOUT AGELOC ME</a:t>
            </a:r>
            <a:r>
              <a:rPr lang="en-US" sz="1100" baseline="30000" dirty="0">
                <a:solidFill>
                  <a:srgbClr val="7F7F7F"/>
                </a:solidFill>
                <a:latin typeface="Arial"/>
                <a:cs typeface="Arial"/>
              </a:rPr>
              <a:t>™</a:t>
            </a:r>
            <a:r>
              <a:rPr lang="en-US" sz="1100" dirty="0">
                <a:solidFill>
                  <a:srgbClr val="7F7F7F"/>
                </a:solidFill>
                <a:latin typeface="Arial"/>
                <a:cs typeface="Arial"/>
              </a:rPr>
              <a:t> DEVICE</a:t>
            </a:r>
          </a:p>
        </p:txBody>
      </p:sp>
      <p:sp>
        <p:nvSpPr>
          <p:cNvPr id="234" name="Title 1"/>
          <p:cNvSpPr>
            <a:spLocks noGrp="1"/>
          </p:cNvSpPr>
          <p:nvPr>
            <p:ph type="title"/>
          </p:nvPr>
        </p:nvSpPr>
        <p:spPr>
          <a:xfrm>
            <a:off x="357092" y="104775"/>
            <a:ext cx="8229600" cy="557182"/>
          </a:xfrm>
        </p:spPr>
        <p:txBody>
          <a:bodyPr/>
          <a:lstStyle/>
          <a:p>
            <a:r>
              <a:rPr lang="en-US" sz="1600" dirty="0">
                <a:solidFill>
                  <a:srgbClr val="00A8CC"/>
                </a:solidFill>
              </a:rPr>
              <a:t>THE RESULT: 3x MORE PENETRATION/ABSORPTION INTO SKIN* AND </a:t>
            </a:r>
            <a:br>
              <a:rPr lang="en-US" sz="1600" dirty="0">
                <a:solidFill>
                  <a:srgbClr val="00A8CC"/>
                </a:solidFill>
              </a:rPr>
            </a:br>
            <a:r>
              <a:rPr lang="en-US" sz="1600" dirty="0">
                <a:solidFill>
                  <a:srgbClr val="00A8CC"/>
                </a:solidFill>
              </a:rPr>
              <a:t>MORE ACTIVES DISTRIBUTED EVENLY INTO THE SKIN—BETTER RESULTS</a:t>
            </a:r>
            <a:endParaRPr lang="en-US" sz="1600" dirty="0">
              <a:solidFill>
                <a:schemeClr val="tx1">
                  <a:lumMod val="50000"/>
                  <a:lumOff val="50000"/>
                </a:schemeClr>
              </a:solidFill>
            </a:endParaRPr>
          </a:p>
        </p:txBody>
      </p:sp>
      <p:sp>
        <p:nvSpPr>
          <p:cNvPr id="235" name="Content Placeholder 2"/>
          <p:cNvSpPr txBox="1">
            <a:spLocks/>
          </p:cNvSpPr>
          <p:nvPr/>
        </p:nvSpPr>
        <p:spPr>
          <a:xfrm>
            <a:off x="6265225" y="1484685"/>
            <a:ext cx="2701229" cy="2636355"/>
          </a:xfrm>
          <a:prstGeom prst="rect">
            <a:avLst/>
          </a:prstGeom>
        </p:spPr>
        <p:txBody>
          <a:bodyPr>
            <a:normAutofit/>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altLang="ja-JP" sz="1200" dirty="0">
                <a:solidFill>
                  <a:srgbClr val="7F7F7F"/>
                </a:solidFill>
              </a:rPr>
              <a:t>* Combining the three serums using the ageLOC Me device (ageLOC Me microlayering technology) results in improved absorption into the skin as compared to hand mixing. </a:t>
            </a:r>
            <a:br>
              <a:rPr lang="en-US" altLang="ja-JP" sz="1200" dirty="0">
                <a:solidFill>
                  <a:srgbClr val="7F7F7F"/>
                </a:solidFill>
              </a:rPr>
            </a:br>
            <a:endParaRPr lang="en-US" altLang="ja-JP" sz="1200" dirty="0">
              <a:solidFill>
                <a:srgbClr val="7F7F7F"/>
              </a:solidFill>
            </a:endParaRPr>
          </a:p>
          <a:p>
            <a:pPr marL="0" indent="0">
              <a:buFont typeface="Arial"/>
              <a:buNone/>
            </a:pPr>
            <a:r>
              <a:rPr lang="en-US" altLang="ja-JP" sz="1200" dirty="0">
                <a:solidFill>
                  <a:srgbClr val="7F7F7F"/>
                </a:solidFill>
              </a:rPr>
              <a:t>* “Absorption into the skin” refers to the stratum corneum.</a:t>
            </a:r>
          </a:p>
          <a:p>
            <a:pPr>
              <a:lnSpc>
                <a:spcPct val="50000"/>
              </a:lnSpc>
            </a:pPr>
            <a:endParaRPr lang="en-US" altLang="ja-JP" sz="1200" dirty="0">
              <a:solidFill>
                <a:srgbClr val="7F7F7F"/>
              </a:solidFill>
            </a:endParaRPr>
          </a:p>
          <a:p>
            <a:pPr marL="0" indent="0">
              <a:buFont typeface="Arial"/>
              <a:buNone/>
            </a:pPr>
            <a:r>
              <a:rPr lang="en-US" altLang="ja-JP" sz="1200" dirty="0">
                <a:solidFill>
                  <a:srgbClr val="7F7F7F"/>
                </a:solidFill>
              </a:rPr>
              <a:t>* 3x was c</a:t>
            </a:r>
            <a:r>
              <a:rPr lang="en-US" sz="1200" dirty="0">
                <a:solidFill>
                  <a:srgbClr val="7F7F7F"/>
                </a:solidFill>
              </a:rPr>
              <a:t>alculated by dividing the average data points of combining through device (</a:t>
            </a:r>
            <a:r>
              <a:rPr lang="en-US" sz="1200" dirty="0" err="1">
                <a:solidFill>
                  <a:srgbClr val="7F7F7F"/>
                </a:solidFill>
              </a:rPr>
              <a:t>microlayering</a:t>
            </a:r>
            <a:r>
              <a:rPr lang="en-US" sz="1200" dirty="0">
                <a:solidFill>
                  <a:srgbClr val="7F7F7F"/>
                </a:solidFill>
              </a:rPr>
              <a:t> technology) vs. hand mixing</a:t>
            </a:r>
          </a:p>
        </p:txBody>
      </p:sp>
      <p:sp>
        <p:nvSpPr>
          <p:cNvPr id="8" name="TextBox 7"/>
          <p:cNvSpPr txBox="1"/>
          <p:nvPr/>
        </p:nvSpPr>
        <p:spPr>
          <a:xfrm>
            <a:off x="4614332" y="1279458"/>
            <a:ext cx="1574687" cy="1107996"/>
          </a:xfrm>
          <a:prstGeom prst="rect">
            <a:avLst/>
          </a:prstGeom>
          <a:noFill/>
        </p:spPr>
        <p:txBody>
          <a:bodyPr wrap="square" rtlCol="0">
            <a:spAutoFit/>
          </a:bodyPr>
          <a:lstStyle/>
          <a:p>
            <a:r>
              <a:rPr lang="en-US" sz="1200" dirty="0">
                <a:solidFill>
                  <a:schemeClr val="tx1">
                    <a:lumMod val="50000"/>
                    <a:lumOff val="50000"/>
                  </a:schemeClr>
                </a:solidFill>
                <a:latin typeface="Arial"/>
                <a:cs typeface="Arial"/>
              </a:rPr>
              <a:t>This image is of a cross-section drawing of skin (stratum corneum)</a:t>
            </a:r>
          </a:p>
          <a:p>
            <a:endParaRPr lang="en-US" dirty="0"/>
          </a:p>
        </p:txBody>
      </p:sp>
      <p:sp>
        <p:nvSpPr>
          <p:cNvPr id="237" name="TextBox 236"/>
          <p:cNvSpPr txBox="1"/>
          <p:nvPr/>
        </p:nvSpPr>
        <p:spPr>
          <a:xfrm>
            <a:off x="4614333" y="3283727"/>
            <a:ext cx="1574686" cy="1107996"/>
          </a:xfrm>
          <a:prstGeom prst="rect">
            <a:avLst/>
          </a:prstGeom>
          <a:noFill/>
        </p:spPr>
        <p:txBody>
          <a:bodyPr wrap="square" rtlCol="0">
            <a:spAutoFit/>
          </a:bodyPr>
          <a:lstStyle/>
          <a:p>
            <a:r>
              <a:rPr lang="en-US" sz="1200" dirty="0">
                <a:solidFill>
                  <a:schemeClr val="tx1">
                    <a:lumMod val="50000"/>
                    <a:lumOff val="50000"/>
                  </a:schemeClr>
                </a:solidFill>
                <a:latin typeface="Arial"/>
                <a:cs typeface="Arial"/>
              </a:rPr>
              <a:t>This image is of a cross-section drawing of skin (stratum corneum)</a:t>
            </a:r>
          </a:p>
          <a:p>
            <a:endParaRPr lang="en-US" dirty="0"/>
          </a:p>
        </p:txBody>
      </p:sp>
      <p:grpSp>
        <p:nvGrpSpPr>
          <p:cNvPr id="232" name="Group 231"/>
          <p:cNvGrpSpPr/>
          <p:nvPr/>
        </p:nvGrpSpPr>
        <p:grpSpPr>
          <a:xfrm>
            <a:off x="410070" y="1090263"/>
            <a:ext cx="4004275" cy="1258885"/>
            <a:chOff x="859124" y="3105888"/>
            <a:chExt cx="3296975" cy="1036519"/>
          </a:xfrm>
          <a:solidFill>
            <a:schemeClr val="bg1"/>
          </a:solidFill>
        </p:grpSpPr>
        <p:sp>
          <p:nvSpPr>
            <p:cNvPr id="236" name="角丸四角形 11"/>
            <p:cNvSpPr/>
            <p:nvPr/>
          </p:nvSpPr>
          <p:spPr>
            <a:xfrm>
              <a:off x="1532917" y="3186292"/>
              <a:ext cx="1902533" cy="218471"/>
            </a:xfrm>
            <a:prstGeom prst="roundRect">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38" name="グループ化 46"/>
            <p:cNvGrpSpPr>
              <a:grpSpLocks noChangeAspect="1"/>
            </p:cNvGrpSpPr>
            <p:nvPr/>
          </p:nvGrpSpPr>
          <p:grpSpPr>
            <a:xfrm>
              <a:off x="1527382" y="3408960"/>
              <a:ext cx="1902533" cy="733447"/>
              <a:chOff x="2309427" y="2959201"/>
              <a:chExt cx="1902533" cy="733447"/>
            </a:xfrm>
            <a:grpFill/>
          </p:grpSpPr>
          <p:sp>
            <p:nvSpPr>
              <p:cNvPr id="268" name="角丸四角形 37"/>
              <p:cNvSpPr/>
              <p:nvPr/>
            </p:nvSpPr>
            <p:spPr>
              <a:xfrm>
                <a:off x="2309427" y="2959201"/>
                <a:ext cx="1902533" cy="733447"/>
              </a:xfrm>
              <a:prstGeom prst="roundRect">
                <a:avLst>
                  <a:gd name="adj" fmla="val 271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269" name="グループ化 40"/>
              <p:cNvGrpSpPr/>
              <p:nvPr/>
            </p:nvGrpSpPr>
            <p:grpSpPr>
              <a:xfrm>
                <a:off x="2335826" y="2996952"/>
                <a:ext cx="263851" cy="661439"/>
                <a:chOff x="2335826" y="2996952"/>
                <a:chExt cx="263851" cy="661439"/>
              </a:xfrm>
              <a:grpFill/>
            </p:grpSpPr>
            <p:pic>
              <p:nvPicPr>
                <p:cNvPr id="3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1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1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1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1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1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grpSp>
          <p:grpSp>
            <p:nvGrpSpPr>
              <p:cNvPr id="270" name="グループ化 53"/>
              <p:cNvGrpSpPr/>
              <p:nvPr/>
            </p:nvGrpSpPr>
            <p:grpSpPr>
              <a:xfrm>
                <a:off x="3388443" y="3002296"/>
                <a:ext cx="263851" cy="661439"/>
                <a:chOff x="2335826" y="2996952"/>
                <a:chExt cx="263851" cy="661439"/>
              </a:xfrm>
              <a:grpFill/>
            </p:grpSpPr>
            <p:pic>
              <p:nvPicPr>
                <p:cNvPr id="30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0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0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09"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1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grpSp>
          <p:grpSp>
            <p:nvGrpSpPr>
              <p:cNvPr id="271" name="グループ化 60"/>
              <p:cNvGrpSpPr/>
              <p:nvPr/>
            </p:nvGrpSpPr>
            <p:grpSpPr>
              <a:xfrm>
                <a:off x="2857267" y="3002296"/>
                <a:ext cx="263851" cy="661439"/>
                <a:chOff x="2335826" y="2996952"/>
                <a:chExt cx="263851" cy="661439"/>
              </a:xfrm>
              <a:grpFill/>
            </p:grpSpPr>
            <p:pic>
              <p:nvPicPr>
                <p:cNvPr id="30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01"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02"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03"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0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30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grpSp>
          <p:grpSp>
            <p:nvGrpSpPr>
              <p:cNvPr id="272" name="グループ化 67"/>
              <p:cNvGrpSpPr/>
              <p:nvPr/>
            </p:nvGrpSpPr>
            <p:grpSpPr>
              <a:xfrm>
                <a:off x="3130965" y="2996952"/>
                <a:ext cx="263851" cy="661439"/>
                <a:chOff x="2335826" y="2996952"/>
                <a:chExt cx="263851" cy="661439"/>
              </a:xfrm>
              <a:grpFill/>
            </p:grpSpPr>
            <p:pic>
              <p:nvPicPr>
                <p:cNvPr id="294"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95"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96"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97"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9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9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grpSp>
          <p:grpSp>
            <p:nvGrpSpPr>
              <p:cNvPr id="273" name="グループ化 74"/>
              <p:cNvGrpSpPr/>
              <p:nvPr/>
            </p:nvGrpSpPr>
            <p:grpSpPr>
              <a:xfrm>
                <a:off x="2599677" y="2993549"/>
                <a:ext cx="263851" cy="661439"/>
                <a:chOff x="2335826" y="2996952"/>
                <a:chExt cx="263851" cy="661439"/>
              </a:xfrm>
              <a:grpFill/>
            </p:grpSpPr>
            <p:pic>
              <p:nvPicPr>
                <p:cNvPr id="28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89"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90"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91"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9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93"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grpSp>
          <p:grpSp>
            <p:nvGrpSpPr>
              <p:cNvPr id="274" name="グループ化 81"/>
              <p:cNvGrpSpPr/>
              <p:nvPr/>
            </p:nvGrpSpPr>
            <p:grpSpPr>
              <a:xfrm>
                <a:off x="3645618" y="2996952"/>
                <a:ext cx="263851" cy="661439"/>
                <a:chOff x="2335826" y="2996952"/>
                <a:chExt cx="263851" cy="661439"/>
              </a:xfrm>
              <a:grpFill/>
            </p:grpSpPr>
            <p:pic>
              <p:nvPicPr>
                <p:cNvPr id="28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83"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8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8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8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8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grpSp>
          <p:grpSp>
            <p:nvGrpSpPr>
              <p:cNvPr id="275" name="グループ化 88"/>
              <p:cNvGrpSpPr/>
              <p:nvPr/>
            </p:nvGrpSpPr>
            <p:grpSpPr>
              <a:xfrm>
                <a:off x="3916287" y="2988918"/>
                <a:ext cx="263851" cy="661439"/>
                <a:chOff x="2335826" y="2996952"/>
                <a:chExt cx="263851" cy="661439"/>
              </a:xfrm>
              <a:grpFill/>
            </p:grpSpPr>
            <p:pic>
              <p:nvPicPr>
                <p:cNvPr id="276"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48328" y="3074293"/>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77"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342502" y="3245592"/>
                  <a:ext cx="257175" cy="1047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78"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35826" y="3356992"/>
                  <a:ext cx="257175" cy="11430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79"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36241" y="3486941"/>
                  <a:ext cx="257175" cy="171450"/>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8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2028" y="2996952"/>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pic>
              <p:nvPicPr>
                <p:cNvPr id="281"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58053" y="3167260"/>
                  <a:ext cx="238125" cy="66675"/>
                </a:xfrm>
                <a:prstGeom prst="rect">
                  <a:avLst/>
                </a:prstGeom>
                <a:grpFill/>
                <a:ln>
                  <a:noFill/>
                </a:ln>
                <a:extLst>
                  <a:ext uri="{91240B29-F687-4f45-9708-019B960494DF}">
                    <a14:hiddenLine xmlns="" xmlns:a14="http://schemas.microsoft.com/office/drawing/2010/main" w="9525">
                      <a:solidFill>
                        <a:schemeClr val="tx1"/>
                      </a:solidFill>
                      <a:miter lim="800000"/>
                      <a:headEnd/>
                      <a:tailEnd/>
                    </a14:hiddenLine>
                  </a:ext>
                </a:extLst>
              </p:spPr>
            </p:pic>
          </p:grpSp>
        </p:grpSp>
        <p:cxnSp>
          <p:nvCxnSpPr>
            <p:cNvPr id="239" name="直線コネクタ 21"/>
            <p:cNvCxnSpPr/>
            <p:nvPr/>
          </p:nvCxnSpPr>
          <p:spPr>
            <a:xfrm>
              <a:off x="1546468" y="3230682"/>
              <a:ext cx="95129"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0" name="直線コネクタ 10"/>
            <p:cNvCxnSpPr/>
            <p:nvPr/>
          </p:nvCxnSpPr>
          <p:spPr>
            <a:xfrm>
              <a:off x="1803852" y="3367039"/>
              <a:ext cx="432048"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1" name="直線コネクタ 16"/>
            <p:cNvCxnSpPr/>
            <p:nvPr/>
          </p:nvCxnSpPr>
          <p:spPr>
            <a:xfrm>
              <a:off x="2268153" y="3367039"/>
              <a:ext cx="43204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2" name="直線コネクタ 22"/>
            <p:cNvCxnSpPr/>
            <p:nvPr/>
          </p:nvCxnSpPr>
          <p:spPr>
            <a:xfrm>
              <a:off x="2739956" y="3367039"/>
              <a:ext cx="43204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cxnSp>
          <p:nvCxnSpPr>
            <p:cNvPr id="243" name="直線コネクタ 27"/>
            <p:cNvCxnSpPr/>
            <p:nvPr/>
          </p:nvCxnSpPr>
          <p:spPr>
            <a:xfrm>
              <a:off x="1674754" y="3230682"/>
              <a:ext cx="43204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cxnSp>
          <p:nvCxnSpPr>
            <p:cNvPr id="245" name="直線コネクタ 45"/>
            <p:cNvCxnSpPr/>
            <p:nvPr/>
          </p:nvCxnSpPr>
          <p:spPr>
            <a:xfrm>
              <a:off x="3200162" y="3367039"/>
              <a:ext cx="210075"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6" name="直線コネクタ 115"/>
            <p:cNvCxnSpPr/>
            <p:nvPr/>
          </p:nvCxnSpPr>
          <p:spPr>
            <a:xfrm>
              <a:off x="1567121" y="3367039"/>
              <a:ext cx="19678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cxnSp>
          <p:nvCxnSpPr>
            <p:cNvPr id="247" name="直線コネクタ 126"/>
            <p:cNvCxnSpPr/>
            <p:nvPr/>
          </p:nvCxnSpPr>
          <p:spPr>
            <a:xfrm>
              <a:off x="2495474" y="3304477"/>
              <a:ext cx="432048"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8" name="直線コネクタ 127"/>
            <p:cNvCxnSpPr/>
            <p:nvPr/>
          </p:nvCxnSpPr>
          <p:spPr>
            <a:xfrm>
              <a:off x="2959775" y="3304477"/>
              <a:ext cx="43204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9" name="直線コネクタ 128"/>
            <p:cNvCxnSpPr/>
            <p:nvPr/>
          </p:nvCxnSpPr>
          <p:spPr>
            <a:xfrm>
              <a:off x="2022896" y="3305890"/>
              <a:ext cx="43204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cxnSp>
          <p:nvCxnSpPr>
            <p:cNvPr id="250" name="直線コネクタ 133"/>
            <p:cNvCxnSpPr/>
            <p:nvPr/>
          </p:nvCxnSpPr>
          <p:spPr>
            <a:xfrm>
              <a:off x="1546460" y="3305890"/>
              <a:ext cx="43204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1" name="直線コネクタ 134"/>
            <p:cNvCxnSpPr/>
            <p:nvPr/>
          </p:nvCxnSpPr>
          <p:spPr>
            <a:xfrm>
              <a:off x="2154864" y="3230682"/>
              <a:ext cx="432048"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52" name="直線コネクタ 135"/>
            <p:cNvCxnSpPr/>
            <p:nvPr/>
          </p:nvCxnSpPr>
          <p:spPr>
            <a:xfrm>
              <a:off x="2619165" y="3230682"/>
              <a:ext cx="43204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53" name="直線コネクタ 136"/>
            <p:cNvCxnSpPr/>
            <p:nvPr/>
          </p:nvCxnSpPr>
          <p:spPr>
            <a:xfrm>
              <a:off x="3090968" y="3230682"/>
              <a:ext cx="338940"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grpSp>
          <p:nvGrpSpPr>
            <p:cNvPr id="254" name="グループ化 28"/>
            <p:cNvGrpSpPr/>
            <p:nvPr/>
          </p:nvGrpSpPr>
          <p:grpSpPr>
            <a:xfrm>
              <a:off x="3641852" y="3105888"/>
              <a:ext cx="514247" cy="552419"/>
              <a:chOff x="4005570" y="3543622"/>
              <a:chExt cx="514247" cy="552419"/>
            </a:xfrm>
            <a:grpFill/>
          </p:grpSpPr>
          <p:grpSp>
            <p:nvGrpSpPr>
              <p:cNvPr id="259" name="グループ化 9"/>
              <p:cNvGrpSpPr/>
              <p:nvPr/>
            </p:nvGrpSpPr>
            <p:grpSpPr>
              <a:xfrm>
                <a:off x="4005570" y="3543622"/>
                <a:ext cx="510157" cy="209065"/>
                <a:chOff x="4005570" y="3543622"/>
                <a:chExt cx="510157" cy="209065"/>
              </a:xfrm>
              <a:grpFill/>
            </p:grpSpPr>
            <p:cxnSp>
              <p:nvCxnSpPr>
                <p:cNvPr id="266" name="直線コネクタ 138"/>
                <p:cNvCxnSpPr/>
                <p:nvPr/>
              </p:nvCxnSpPr>
              <p:spPr>
                <a:xfrm>
                  <a:off x="4005570" y="3663994"/>
                  <a:ext cx="196788" cy="0"/>
                </a:xfrm>
                <a:prstGeom prst="line">
                  <a:avLst/>
                </a:prstGeom>
                <a:grpFill/>
                <a:ln w="38100">
                  <a:solidFill>
                    <a:srgbClr val="93DCDD"/>
                  </a:solidFill>
                </a:ln>
              </p:spPr>
              <p:style>
                <a:lnRef idx="1">
                  <a:schemeClr val="accent1"/>
                </a:lnRef>
                <a:fillRef idx="0">
                  <a:schemeClr val="accent1"/>
                </a:fillRef>
                <a:effectRef idx="0">
                  <a:schemeClr val="accent1"/>
                </a:effectRef>
                <a:fontRef idx="minor">
                  <a:schemeClr val="tx1"/>
                </a:fontRef>
              </p:style>
            </p:cxnSp>
            <p:sp>
              <p:nvSpPr>
                <p:cNvPr id="267" name="テキスト ボックス 1034"/>
                <p:cNvSpPr txBox="1"/>
                <p:nvPr/>
              </p:nvSpPr>
              <p:spPr>
                <a:xfrm>
                  <a:off x="4227695" y="3543622"/>
                  <a:ext cx="288032" cy="209065"/>
                </a:xfrm>
                <a:prstGeom prst="rect">
                  <a:avLst/>
                </a:prstGeom>
                <a:grpFill/>
              </p:spPr>
              <p:txBody>
                <a:bodyPr wrap="square" rtlCol="0">
                  <a:spAutoFit/>
                </a:bodyPr>
                <a:lstStyle/>
                <a:p>
                  <a:r>
                    <a:rPr lang="en-US" altLang="ja-JP" sz="1050" dirty="0">
                      <a:solidFill>
                        <a:srgbClr val="646569"/>
                      </a:solidFill>
                      <a:latin typeface="Arial"/>
                      <a:cs typeface="Arial"/>
                    </a:rPr>
                    <a:t>R</a:t>
                  </a:r>
                  <a:endParaRPr lang="ja-JP" altLang="en-US" sz="1050" dirty="0">
                    <a:solidFill>
                      <a:srgbClr val="646569"/>
                    </a:solidFill>
                    <a:latin typeface="Arial"/>
                    <a:cs typeface="Arial"/>
                  </a:endParaRPr>
                </a:p>
              </p:txBody>
            </p:sp>
          </p:grpSp>
          <p:grpSp>
            <p:nvGrpSpPr>
              <p:cNvPr id="260" name="グループ化 1037"/>
              <p:cNvGrpSpPr/>
              <p:nvPr/>
            </p:nvGrpSpPr>
            <p:grpSpPr>
              <a:xfrm>
                <a:off x="4009658" y="3886976"/>
                <a:ext cx="510159" cy="209065"/>
                <a:chOff x="4295489" y="4078086"/>
                <a:chExt cx="510159" cy="209065"/>
              </a:xfrm>
              <a:grpFill/>
            </p:grpSpPr>
            <p:cxnSp>
              <p:nvCxnSpPr>
                <p:cNvPr id="264" name="直線コネクタ 137"/>
                <p:cNvCxnSpPr/>
                <p:nvPr/>
              </p:nvCxnSpPr>
              <p:spPr>
                <a:xfrm>
                  <a:off x="4295489" y="4187613"/>
                  <a:ext cx="196788" cy="0"/>
                </a:xfrm>
                <a:prstGeom prst="line">
                  <a:avLst/>
                </a:prstGeom>
                <a:grpFill/>
                <a:ln w="38100">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65" name="テキスト ボックス 148"/>
                <p:cNvSpPr txBox="1"/>
                <p:nvPr/>
              </p:nvSpPr>
              <p:spPr>
                <a:xfrm>
                  <a:off x="4517616" y="4078086"/>
                  <a:ext cx="288032" cy="209065"/>
                </a:xfrm>
                <a:prstGeom prst="rect">
                  <a:avLst/>
                </a:prstGeom>
                <a:grpFill/>
              </p:spPr>
              <p:txBody>
                <a:bodyPr wrap="square" rtlCol="0">
                  <a:spAutoFit/>
                </a:bodyPr>
                <a:lstStyle/>
                <a:p>
                  <a:r>
                    <a:rPr lang="en-US" altLang="ja-JP" sz="1050" dirty="0">
                      <a:solidFill>
                        <a:srgbClr val="646569"/>
                      </a:solidFill>
                      <a:latin typeface="Arial"/>
                      <a:cs typeface="Arial"/>
                    </a:rPr>
                    <a:t>Q</a:t>
                  </a:r>
                  <a:endParaRPr lang="ja-JP" altLang="en-US" sz="1050" dirty="0">
                    <a:solidFill>
                      <a:srgbClr val="646569"/>
                    </a:solidFill>
                    <a:latin typeface="Arial"/>
                    <a:cs typeface="Arial"/>
                  </a:endParaRPr>
                </a:p>
              </p:txBody>
            </p:sp>
          </p:grpSp>
          <p:grpSp>
            <p:nvGrpSpPr>
              <p:cNvPr id="261" name="グループ化 1035"/>
              <p:cNvGrpSpPr/>
              <p:nvPr/>
            </p:nvGrpSpPr>
            <p:grpSpPr>
              <a:xfrm>
                <a:off x="4005570" y="3712636"/>
                <a:ext cx="458024" cy="209065"/>
                <a:chOff x="4295489" y="4366136"/>
                <a:chExt cx="458024" cy="209065"/>
              </a:xfrm>
              <a:grpFill/>
            </p:grpSpPr>
            <p:cxnSp>
              <p:nvCxnSpPr>
                <p:cNvPr id="262" name="直線コネクタ 20"/>
                <p:cNvCxnSpPr/>
                <p:nvPr/>
              </p:nvCxnSpPr>
              <p:spPr>
                <a:xfrm>
                  <a:off x="4295489" y="4487231"/>
                  <a:ext cx="196788" cy="0"/>
                </a:xfrm>
                <a:prstGeom prst="line">
                  <a:avLst/>
                </a:prstGeom>
                <a:grp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63" name="テキスト ボックス 149"/>
                <p:cNvSpPr txBox="1"/>
                <p:nvPr/>
              </p:nvSpPr>
              <p:spPr>
                <a:xfrm>
                  <a:off x="4517615" y="4366136"/>
                  <a:ext cx="235898" cy="209065"/>
                </a:xfrm>
                <a:prstGeom prst="rect">
                  <a:avLst/>
                </a:prstGeom>
                <a:grpFill/>
              </p:spPr>
              <p:txBody>
                <a:bodyPr wrap="square" rtlCol="0">
                  <a:spAutoFit/>
                </a:bodyPr>
                <a:lstStyle/>
                <a:p>
                  <a:r>
                    <a:rPr lang="en-US" altLang="ja-JP" sz="1050" dirty="0">
                      <a:solidFill>
                        <a:srgbClr val="646569"/>
                      </a:solidFill>
                      <a:latin typeface="Arial"/>
                      <a:cs typeface="Arial"/>
                    </a:rPr>
                    <a:t>X</a:t>
                  </a:r>
                  <a:endParaRPr lang="ja-JP" altLang="en-US" sz="1050" dirty="0">
                    <a:solidFill>
                      <a:srgbClr val="646569"/>
                    </a:solidFill>
                    <a:latin typeface="Arial"/>
                    <a:cs typeface="Arial"/>
                  </a:endParaRPr>
                </a:p>
              </p:txBody>
            </p:sp>
          </p:grpSp>
        </p:grpSp>
        <p:sp>
          <p:nvSpPr>
            <p:cNvPr id="255" name="左大かっこ 6"/>
            <p:cNvSpPr>
              <a:spLocks noChangeAspect="1"/>
            </p:cNvSpPr>
            <p:nvPr/>
          </p:nvSpPr>
          <p:spPr>
            <a:xfrm>
              <a:off x="1453633" y="3174751"/>
              <a:ext cx="54113" cy="209801"/>
            </a:xfrm>
            <a:prstGeom prst="leftBracket">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56" name="左大かっこ 144"/>
            <p:cNvSpPr>
              <a:spLocks noChangeAspect="1"/>
            </p:cNvSpPr>
            <p:nvPr/>
          </p:nvSpPr>
          <p:spPr>
            <a:xfrm>
              <a:off x="1454090" y="3404761"/>
              <a:ext cx="45719" cy="737644"/>
            </a:xfrm>
            <a:prstGeom prst="leftBracket">
              <a:avLst/>
            </a:prstGeom>
            <a:grpFill/>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57" name="テキスト ボックス 7"/>
            <p:cNvSpPr txBox="1"/>
            <p:nvPr/>
          </p:nvSpPr>
          <p:spPr>
            <a:xfrm>
              <a:off x="859124" y="3186289"/>
              <a:ext cx="548176" cy="190059"/>
            </a:xfrm>
            <a:prstGeom prst="rect">
              <a:avLst/>
            </a:prstGeom>
            <a:grpFill/>
          </p:spPr>
          <p:txBody>
            <a:bodyPr wrap="square" rtlCol="0">
              <a:spAutoFit/>
            </a:bodyPr>
            <a:lstStyle/>
            <a:p>
              <a:pPr algn="ctr"/>
              <a:r>
                <a:rPr lang="en-US" altLang="ja-JP" sz="900" dirty="0">
                  <a:solidFill>
                    <a:srgbClr val="646569"/>
                  </a:solidFill>
                  <a:latin typeface="Arial"/>
                  <a:cs typeface="Arial"/>
                </a:rPr>
                <a:t>Serums</a:t>
              </a:r>
              <a:endParaRPr lang="ja-JP" altLang="en-US" sz="900" dirty="0">
                <a:solidFill>
                  <a:srgbClr val="646569"/>
                </a:solidFill>
                <a:latin typeface="Arial"/>
                <a:cs typeface="Arial"/>
              </a:endParaRPr>
            </a:p>
          </p:txBody>
        </p:sp>
        <p:sp>
          <p:nvSpPr>
            <p:cNvPr id="258" name="テキスト ボックス 146"/>
            <p:cNvSpPr txBox="1"/>
            <p:nvPr/>
          </p:nvSpPr>
          <p:spPr>
            <a:xfrm>
              <a:off x="905178" y="3642317"/>
              <a:ext cx="534360" cy="304094"/>
            </a:xfrm>
            <a:prstGeom prst="rect">
              <a:avLst/>
            </a:prstGeom>
            <a:grpFill/>
          </p:spPr>
          <p:txBody>
            <a:bodyPr wrap="square" rtlCol="0">
              <a:spAutoFit/>
            </a:bodyPr>
            <a:lstStyle/>
            <a:p>
              <a:pPr algn="ctr"/>
              <a:r>
                <a:rPr lang="en-US" altLang="ja-JP" sz="900" dirty="0">
                  <a:solidFill>
                    <a:srgbClr val="646569"/>
                  </a:solidFill>
                  <a:latin typeface="Arial"/>
                  <a:cs typeface="Arial"/>
                </a:rPr>
                <a:t>Stratum Corneum</a:t>
              </a:r>
              <a:endParaRPr lang="ja-JP" altLang="en-US" sz="900" dirty="0">
                <a:solidFill>
                  <a:srgbClr val="646569"/>
                </a:solidFill>
                <a:latin typeface="Arial"/>
                <a:cs typeface="Arial"/>
              </a:endParaRPr>
            </a:p>
          </p:txBody>
        </p:sp>
      </p:grpSp>
      <p:grpSp>
        <p:nvGrpSpPr>
          <p:cNvPr id="318" name="Group 317"/>
          <p:cNvGrpSpPr/>
          <p:nvPr/>
        </p:nvGrpSpPr>
        <p:grpSpPr>
          <a:xfrm>
            <a:off x="1712692" y="1409659"/>
            <a:ext cx="1359736" cy="597527"/>
            <a:chOff x="4624714" y="1323348"/>
            <a:chExt cx="1359736" cy="597527"/>
          </a:xfrm>
        </p:grpSpPr>
        <p:grpSp>
          <p:nvGrpSpPr>
            <p:cNvPr id="319" name="グループ化 309"/>
            <p:cNvGrpSpPr/>
            <p:nvPr/>
          </p:nvGrpSpPr>
          <p:grpSpPr>
            <a:xfrm>
              <a:off x="4624714" y="1323348"/>
              <a:ext cx="173196" cy="596110"/>
              <a:chOff x="3563190" y="1681257"/>
              <a:chExt cx="144016" cy="495679"/>
            </a:xfrm>
          </p:grpSpPr>
          <p:sp>
            <p:nvSpPr>
              <p:cNvPr id="332" name="下矢印 310"/>
              <p:cNvSpPr/>
              <p:nvPr/>
            </p:nvSpPr>
            <p:spPr>
              <a:xfrm>
                <a:off x="3563190" y="2066407"/>
                <a:ext cx="144016" cy="110529"/>
              </a:xfrm>
              <a:prstGeom prst="downArrow">
                <a:avLst/>
              </a:prstGeom>
              <a:solidFill>
                <a:schemeClr val="accent4">
                  <a:lumMod val="20000"/>
                  <a:lumOff val="80000"/>
                </a:scheme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正方形/長方形 311"/>
              <p:cNvSpPr/>
              <p:nvPr/>
            </p:nvSpPr>
            <p:spPr>
              <a:xfrm>
                <a:off x="3599194" y="2008580"/>
                <a:ext cx="76684" cy="72727"/>
              </a:xfrm>
              <a:prstGeom prst="rect">
                <a:avLst/>
              </a:prstGeom>
              <a:solidFill>
                <a:srgbClr val="CCC1D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4" name="正方形/長方形 312"/>
              <p:cNvSpPr/>
              <p:nvPr/>
            </p:nvSpPr>
            <p:spPr>
              <a:xfrm>
                <a:off x="3599194" y="1936941"/>
                <a:ext cx="76684" cy="85602"/>
              </a:xfrm>
              <a:prstGeom prst="rect">
                <a:avLst/>
              </a:prstGeom>
              <a:solidFill>
                <a:srgbClr val="CCC1D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正方形/長方形 313"/>
              <p:cNvSpPr/>
              <p:nvPr/>
            </p:nvSpPr>
            <p:spPr>
              <a:xfrm>
                <a:off x="3599892" y="1681257"/>
                <a:ext cx="72966" cy="180156"/>
              </a:xfrm>
              <a:prstGeom prst="rect">
                <a:avLst/>
              </a:prstGeom>
              <a:solidFill>
                <a:schemeClr val="accent4">
                  <a:lumMod val="60000"/>
                  <a:lumOff val="40000"/>
                </a:scheme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正方形/長方形 314"/>
              <p:cNvSpPr/>
              <p:nvPr/>
            </p:nvSpPr>
            <p:spPr>
              <a:xfrm>
                <a:off x="3599194" y="1857338"/>
                <a:ext cx="73664" cy="96529"/>
              </a:xfrm>
              <a:prstGeom prst="rect">
                <a:avLst/>
              </a:prstGeom>
              <a:solidFill>
                <a:schemeClr val="accent4">
                  <a:lumMod val="60000"/>
                  <a:lumOff val="40000"/>
                </a:schemeClr>
              </a:solidFill>
              <a:ln w="31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0" name="グループ化 338"/>
            <p:cNvGrpSpPr/>
            <p:nvPr/>
          </p:nvGrpSpPr>
          <p:grpSpPr>
            <a:xfrm>
              <a:off x="5203247" y="1324765"/>
              <a:ext cx="173196" cy="596110"/>
              <a:chOff x="3563190" y="1681257"/>
              <a:chExt cx="144016" cy="495679"/>
            </a:xfrm>
          </p:grpSpPr>
          <p:sp>
            <p:nvSpPr>
              <p:cNvPr id="327" name="下矢印 339"/>
              <p:cNvSpPr/>
              <p:nvPr/>
            </p:nvSpPr>
            <p:spPr>
              <a:xfrm>
                <a:off x="3563190" y="2066407"/>
                <a:ext cx="144016" cy="110529"/>
              </a:xfrm>
              <a:prstGeom prst="downArrow">
                <a:avLst/>
              </a:prstGeom>
              <a:solidFill>
                <a:schemeClr val="accent1">
                  <a:lumMod val="20000"/>
                  <a:lumOff val="8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8" name="正方形/長方形 340"/>
              <p:cNvSpPr/>
              <p:nvPr/>
            </p:nvSpPr>
            <p:spPr>
              <a:xfrm>
                <a:off x="3599193" y="2008580"/>
                <a:ext cx="75754" cy="72727"/>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正方形/長方形 341"/>
              <p:cNvSpPr/>
              <p:nvPr/>
            </p:nvSpPr>
            <p:spPr>
              <a:xfrm>
                <a:off x="3599193" y="1936941"/>
                <a:ext cx="75754" cy="8560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正方形/長方形 342"/>
              <p:cNvSpPr/>
              <p:nvPr/>
            </p:nvSpPr>
            <p:spPr>
              <a:xfrm>
                <a:off x="3599892" y="1681257"/>
                <a:ext cx="75055" cy="180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1" name="正方形/長方形 343"/>
              <p:cNvSpPr/>
              <p:nvPr/>
            </p:nvSpPr>
            <p:spPr>
              <a:xfrm>
                <a:off x="3599193" y="1857338"/>
                <a:ext cx="75754" cy="9652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21" name="グループ化 344"/>
            <p:cNvGrpSpPr/>
            <p:nvPr/>
          </p:nvGrpSpPr>
          <p:grpSpPr>
            <a:xfrm>
              <a:off x="5811254" y="1323348"/>
              <a:ext cx="173196" cy="596110"/>
              <a:chOff x="3563190" y="1681257"/>
              <a:chExt cx="144016" cy="495679"/>
            </a:xfrm>
          </p:grpSpPr>
          <p:sp>
            <p:nvSpPr>
              <p:cNvPr id="322" name="下矢印 345"/>
              <p:cNvSpPr/>
              <p:nvPr/>
            </p:nvSpPr>
            <p:spPr>
              <a:xfrm>
                <a:off x="3563190" y="2066407"/>
                <a:ext cx="144016" cy="110529"/>
              </a:xfrm>
              <a:prstGeom prst="downArrow">
                <a:avLst/>
              </a:prstGeom>
              <a:solidFill>
                <a:schemeClr val="accent5">
                  <a:lumMod val="20000"/>
                  <a:lumOff val="80000"/>
                </a:schemeClr>
              </a:solidFill>
              <a:ln w="31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正方形/長方形 346"/>
              <p:cNvSpPr/>
              <p:nvPr/>
            </p:nvSpPr>
            <p:spPr>
              <a:xfrm>
                <a:off x="3599193" y="2008580"/>
                <a:ext cx="75509" cy="72727"/>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正方形/長方形 347"/>
              <p:cNvSpPr/>
              <p:nvPr/>
            </p:nvSpPr>
            <p:spPr>
              <a:xfrm>
                <a:off x="3599193" y="1936941"/>
                <a:ext cx="75509" cy="8560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5" name="正方形/長方形 348"/>
              <p:cNvSpPr/>
              <p:nvPr/>
            </p:nvSpPr>
            <p:spPr>
              <a:xfrm>
                <a:off x="3599194" y="1681257"/>
                <a:ext cx="72008" cy="180156"/>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正方形/長方形 349"/>
              <p:cNvSpPr/>
              <p:nvPr/>
            </p:nvSpPr>
            <p:spPr>
              <a:xfrm>
                <a:off x="3599194" y="1857338"/>
                <a:ext cx="72008" cy="96529"/>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337" name="Group 336"/>
          <p:cNvGrpSpPr/>
          <p:nvPr/>
        </p:nvGrpSpPr>
        <p:grpSpPr>
          <a:xfrm>
            <a:off x="1737780" y="2065425"/>
            <a:ext cx="1288207" cy="98862"/>
            <a:chOff x="4652322" y="2000669"/>
            <a:chExt cx="1288207" cy="98862"/>
          </a:xfrm>
        </p:grpSpPr>
        <p:sp>
          <p:nvSpPr>
            <p:cNvPr id="338" name="円/楕円 354"/>
            <p:cNvSpPr>
              <a:spLocks noChangeAspect="1"/>
            </p:cNvSpPr>
            <p:nvPr/>
          </p:nvSpPr>
          <p:spPr>
            <a:xfrm>
              <a:off x="5258426" y="2012075"/>
              <a:ext cx="87456" cy="87456"/>
            </a:xfrm>
            <a:prstGeom prst="ellipse">
              <a:avLst/>
            </a:prstGeom>
            <a:solidFill>
              <a:schemeClr val="bg1"/>
            </a:solidFill>
            <a:ln>
              <a:solidFill>
                <a:schemeClr val="accent1">
                  <a:lumMod val="60000"/>
                  <a:lumOff val="40000"/>
                </a:schemeClr>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9" name="円/楕円 355"/>
            <p:cNvSpPr>
              <a:spLocks noChangeAspect="1"/>
            </p:cNvSpPr>
            <p:nvPr/>
          </p:nvSpPr>
          <p:spPr>
            <a:xfrm>
              <a:off x="5853073" y="2000669"/>
              <a:ext cx="87456" cy="87456"/>
            </a:xfrm>
            <a:prstGeom prst="ellipse">
              <a:avLst/>
            </a:prstGeom>
            <a:solidFill>
              <a:schemeClr val="bg1"/>
            </a:solidFill>
            <a:ln>
              <a:solidFill>
                <a:srgbClr val="B7DEE8"/>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0" name="円/楕円 354"/>
            <p:cNvSpPr>
              <a:spLocks noChangeAspect="1"/>
            </p:cNvSpPr>
            <p:nvPr/>
          </p:nvSpPr>
          <p:spPr>
            <a:xfrm>
              <a:off x="4652322" y="2012075"/>
              <a:ext cx="87456" cy="87456"/>
            </a:xfrm>
            <a:prstGeom prst="ellipse">
              <a:avLst/>
            </a:prstGeom>
            <a:solidFill>
              <a:schemeClr val="bg1"/>
            </a:solidFill>
            <a:ln>
              <a:solidFill>
                <a:schemeClr val="accent4">
                  <a:lumMod val="60000"/>
                  <a:lumOff val="40000"/>
                </a:schemeClr>
              </a:solidFill>
            </a:ln>
            <a:effectLst>
              <a:outerShdw blurRad="50800" dist="38100" dir="27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341" name="Rectangle 340"/>
          <p:cNvSpPr/>
          <p:nvPr/>
        </p:nvSpPr>
        <p:spPr>
          <a:xfrm>
            <a:off x="1235455" y="1467474"/>
            <a:ext cx="562366" cy="523220"/>
          </a:xfrm>
          <a:prstGeom prst="rect">
            <a:avLst/>
          </a:prstGeom>
        </p:spPr>
        <p:txBody>
          <a:bodyPr wrap="square">
            <a:spAutoFit/>
          </a:bodyPr>
          <a:lstStyle/>
          <a:p>
            <a:r>
              <a:rPr lang="en-US" sz="2800" cap="all" dirty="0">
                <a:solidFill>
                  <a:schemeClr val="accent5">
                    <a:lumMod val="75000"/>
                  </a:schemeClr>
                </a:solidFill>
                <a:latin typeface="Arial"/>
                <a:cs typeface="Arial"/>
              </a:rPr>
              <a:t>3</a:t>
            </a:r>
            <a:r>
              <a:rPr lang="en-US" sz="2800" dirty="0">
                <a:solidFill>
                  <a:schemeClr val="accent5">
                    <a:lumMod val="75000"/>
                  </a:schemeClr>
                </a:solidFill>
                <a:latin typeface="Arial"/>
                <a:cs typeface="Arial"/>
              </a:rPr>
              <a:t>x</a:t>
            </a:r>
            <a:endParaRPr lang="en-US" sz="2800" dirty="0"/>
          </a:p>
        </p:txBody>
      </p:sp>
    </p:spTree>
    <p:extLst>
      <p:ext uri="{BB962C8B-B14F-4D97-AF65-F5344CB8AC3E}">
        <p14:creationId xmlns:p14="http://schemas.microsoft.com/office/powerpoint/2010/main" val="199659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Results: Subject 1 after 12 weeks</a:t>
            </a:r>
            <a:br>
              <a:rPr lang="en-US" dirty="0"/>
            </a:br>
            <a:endParaRPr lang="en-US" dirty="0"/>
          </a:p>
        </p:txBody>
      </p:sp>
      <p:sp>
        <p:nvSpPr>
          <p:cNvPr id="16" name="Text Placeholder 7"/>
          <p:cNvSpPr txBox="1">
            <a:spLocks/>
          </p:cNvSpPr>
          <p:nvPr/>
        </p:nvSpPr>
        <p:spPr>
          <a:xfrm>
            <a:off x="457200" y="602890"/>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a:p>
          <a:p>
            <a:pPr marL="0" indent="0" algn="ctr">
              <a:buNone/>
            </a:pPr>
            <a:r>
              <a:rPr lang="en-US" sz="2300" dirty="0"/>
              <a:t>Before</a:t>
            </a:r>
          </a:p>
        </p:txBody>
      </p:sp>
      <p:pic>
        <p:nvPicPr>
          <p:cNvPr id="17" name="Content Placeholder 11"/>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487741" y="1133716"/>
            <a:ext cx="1979107" cy="2968661"/>
          </a:xfrm>
        </p:spPr>
      </p:pic>
      <p:sp>
        <p:nvSpPr>
          <p:cNvPr id="18" name="Text Placeholder 9"/>
          <p:cNvSpPr txBox="1">
            <a:spLocks/>
          </p:cNvSpPr>
          <p:nvPr/>
        </p:nvSpPr>
        <p:spPr>
          <a:xfrm>
            <a:off x="4010025" y="640990"/>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a:p>
          <a:p>
            <a:r>
              <a:rPr lang="en-US" sz="1600" dirty="0">
                <a:solidFill>
                  <a:srgbClr val="595959"/>
                </a:solidFill>
                <a:latin typeface="Arial"/>
                <a:cs typeface="Arial"/>
              </a:rPr>
              <a:t>After</a:t>
            </a:r>
          </a:p>
        </p:txBody>
      </p:sp>
      <p:pic>
        <p:nvPicPr>
          <p:cNvPr id="19" name="Content Placeholder 12"/>
          <p:cNvPicPr>
            <a:picLocks noGrp="1" noChangeAspect="1"/>
          </p:cNvPicPr>
          <p:nvPr>
            <p:ph sz="quarter" idx="4"/>
          </p:nvPr>
        </p:nvPicPr>
        <p:blipFill>
          <a:blip r:embed="rId4" cstate="print">
            <a:extLst>
              <a:ext uri="{28A0092B-C50C-407E-A947-70E740481C1C}">
                <a14:useLocalDpi xmlns:a14="http://schemas.microsoft.com/office/drawing/2010/main" val="0"/>
              </a:ext>
            </a:extLst>
          </a:blip>
          <a:stretch>
            <a:fillRect/>
          </a:stretch>
        </p:blipFill>
        <p:spPr>
          <a:xfrm>
            <a:off x="5041359" y="1133716"/>
            <a:ext cx="1979107" cy="2968661"/>
          </a:xfrm>
        </p:spPr>
      </p:pic>
      <p:sp>
        <p:nvSpPr>
          <p:cNvPr id="20" name="Left Arrow 19"/>
          <p:cNvSpPr/>
          <p:nvPr/>
        </p:nvSpPr>
        <p:spPr>
          <a:xfrm rot="5400000">
            <a:off x="5270500" y="2563177"/>
            <a:ext cx="381000" cy="1145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rot="5400000">
            <a:off x="1714500" y="2563177"/>
            <a:ext cx="381000" cy="1145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7168509" y="1888966"/>
            <a:ext cx="1975491" cy="923330"/>
          </a:xfrm>
          <a:prstGeom prst="rect">
            <a:avLst/>
          </a:prstGeom>
          <a:noFill/>
        </p:spPr>
        <p:txBody>
          <a:bodyPr wrap="square" rtlCol="0">
            <a:spAutoFit/>
          </a:bodyPr>
          <a:lstStyle/>
          <a:p>
            <a:r>
              <a:rPr lang="en-US" dirty="0">
                <a:solidFill>
                  <a:schemeClr val="tx1">
                    <a:lumMod val="65000"/>
                    <a:lumOff val="35000"/>
                  </a:schemeClr>
                </a:solidFill>
                <a:latin typeface="Arial"/>
                <a:cs typeface="Arial"/>
              </a:rPr>
              <a:t>Visible improvements in crow’s feet</a:t>
            </a:r>
          </a:p>
        </p:txBody>
      </p:sp>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11</a:t>
            </a:fld>
            <a:endParaRPr lang="en-US" dirty="0"/>
          </a:p>
        </p:txBody>
      </p:sp>
      <p:sp>
        <p:nvSpPr>
          <p:cNvPr id="4" name="TextBox 3"/>
          <p:cNvSpPr txBox="1"/>
          <p:nvPr/>
        </p:nvSpPr>
        <p:spPr>
          <a:xfrm>
            <a:off x="1" y="4187047"/>
            <a:ext cx="8991600" cy="773289"/>
          </a:xfrm>
          <a:prstGeom prst="rect">
            <a:avLst/>
          </a:prstGeom>
          <a:noFill/>
        </p:spPr>
        <p:txBody>
          <a:bodyPr wrap="square" rtlCol="0">
            <a:spAutoFit/>
          </a:bodyPr>
          <a:lstStyle/>
          <a:p>
            <a:pPr marL="0" marR="0" indent="0" defTabSz="457200" eaLnBrk="1" fontAlgn="auto" latinLnBrk="0" hangingPunct="1">
              <a:lnSpc>
                <a:spcPct val="75000"/>
              </a:lnSpc>
              <a:spcBef>
                <a:spcPts val="0"/>
              </a:spcBef>
              <a:spcAft>
                <a:spcPts val="0"/>
              </a:spcAft>
              <a:buClrTx/>
              <a:buSzTx/>
              <a:buFontTx/>
              <a:buNone/>
              <a:tabLst/>
              <a:defRPr/>
            </a:pPr>
            <a:r>
              <a:rPr lang="en-US" sz="800" dirty="0">
                <a:solidFill>
                  <a:schemeClr val="tx1"/>
                </a:solidFill>
                <a:latin typeface="Arial"/>
                <a:cs typeface="Arial"/>
              </a:rPr>
              <a:t>Prepared for Nu Skin (2015). [12-Week Clinical Study to Evaluate Anti-aging Efficacy of </a:t>
            </a:r>
            <a:r>
              <a:rPr lang="en-US" sz="800" dirty="0" err="1">
                <a:solidFill>
                  <a:schemeClr val="tx1"/>
                </a:solidFill>
                <a:latin typeface="Arial"/>
                <a:cs typeface="Arial"/>
              </a:rPr>
              <a:t>ageLOC</a:t>
            </a:r>
            <a:r>
              <a:rPr lang="en-US" sz="800" dirty="0">
                <a:solidFill>
                  <a:schemeClr val="tx1"/>
                </a:solidFill>
                <a:latin typeface="Arial"/>
                <a:cs typeface="Arial"/>
              </a:rPr>
              <a:t> Me</a:t>
            </a:r>
            <a:r>
              <a:rPr lang="en-US" sz="800" baseline="30000" dirty="0">
                <a:solidFill>
                  <a:schemeClr val="tx1"/>
                </a:solidFill>
                <a:latin typeface="Arial"/>
                <a:cs typeface="Arial"/>
              </a:rPr>
              <a:t>™</a:t>
            </a:r>
            <a:r>
              <a:rPr lang="en-US" sz="800" dirty="0">
                <a:solidFill>
                  <a:schemeClr val="tx1"/>
                </a:solidFill>
                <a:latin typeface="Arial"/>
                <a:cs typeface="Arial"/>
              </a:rPr>
              <a:t> Serums]. Unpublished raw data. </a:t>
            </a:r>
          </a:p>
          <a:p>
            <a:pPr marL="0" marR="0" indent="0" defTabSz="457200" eaLnBrk="1" fontAlgn="auto" latinLnBrk="0" hangingPunct="1">
              <a:lnSpc>
                <a:spcPct val="75000"/>
              </a:lnSpc>
              <a:spcBef>
                <a:spcPts val="0"/>
              </a:spcBef>
              <a:spcAft>
                <a:spcPts val="0"/>
              </a:spcAft>
              <a:buClrTx/>
              <a:buSzTx/>
              <a:buFontTx/>
              <a:buNone/>
              <a:tabLst/>
              <a:defRPr/>
            </a:pPr>
            <a:endParaRPr lang="en-US" sz="800" dirty="0">
              <a:solidFill>
                <a:schemeClr val="tx1"/>
              </a:solidFill>
              <a:latin typeface="Arial"/>
              <a:cs typeface="Arial"/>
              <a:sym typeface="Helvetica Neue"/>
            </a:endParaRPr>
          </a:p>
          <a:p>
            <a:pPr marL="0" marR="0" indent="0" defTabSz="457200" eaLnBrk="1" fontAlgn="auto" latinLnBrk="0" hangingPunct="1">
              <a:lnSpc>
                <a:spcPct val="75000"/>
              </a:lnSpc>
              <a:spcBef>
                <a:spcPts val="0"/>
              </a:spcBef>
              <a:spcAft>
                <a:spcPts val="0"/>
              </a:spcAft>
              <a:buClrTx/>
              <a:buSzTx/>
              <a:buFontTx/>
              <a:buNone/>
              <a:tabLst/>
              <a:defRPr/>
            </a:pPr>
            <a:r>
              <a:rPr lang="en-US" sz="800" dirty="0">
                <a:solidFill>
                  <a:schemeClr val="tx1"/>
                </a:solidFill>
                <a:latin typeface="Arial"/>
                <a:cs typeface="Arial"/>
                <a:sym typeface="Helvetica Neue"/>
              </a:rPr>
              <a:t>The pictures shown were taken at baseline and at the conclusion of a 12 Week clinical study Nu Skin contracted out to a 3</a:t>
            </a:r>
            <a:r>
              <a:rPr lang="en-US" sz="800" baseline="30000" dirty="0">
                <a:solidFill>
                  <a:schemeClr val="tx1"/>
                </a:solidFill>
                <a:latin typeface="Arial"/>
                <a:cs typeface="Arial"/>
                <a:sym typeface="Helvetica Neue"/>
              </a:rPr>
              <a:t>rd</a:t>
            </a:r>
            <a:r>
              <a:rPr lang="en-US" sz="800" dirty="0">
                <a:solidFill>
                  <a:schemeClr val="tx1"/>
                </a:solidFill>
                <a:latin typeface="Arial"/>
                <a:cs typeface="Arial"/>
                <a:sym typeface="Helvetica Neue"/>
              </a:rPr>
              <a:t> party research organization in China. 60 participants were recruited and were split into two groups. Each participant was randomly assigned to one of two predominant ageLOC Me serum combination. Clinical grading, self-assessment, instrumentation and photos were completed at Baseline, Weeks 1, 2, 4, 8 and 12. October 2015.</a:t>
            </a:r>
          </a:p>
          <a:p>
            <a:pPr>
              <a:lnSpc>
                <a:spcPct val="75000"/>
              </a:lnSpc>
            </a:pPr>
            <a:endParaRPr lang="en-US" dirty="0"/>
          </a:p>
        </p:txBody>
      </p:sp>
    </p:spTree>
    <p:extLst>
      <p:ext uri="{BB962C8B-B14F-4D97-AF65-F5344CB8AC3E}">
        <p14:creationId xmlns:p14="http://schemas.microsoft.com/office/powerpoint/2010/main" val="218064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Results: Subject 2 after 12 weeks</a:t>
            </a:r>
            <a:br>
              <a:rPr lang="en-US" dirty="0"/>
            </a:br>
            <a:endParaRPr lang="en-US" dirty="0"/>
          </a:p>
        </p:txBody>
      </p:sp>
      <p:sp>
        <p:nvSpPr>
          <p:cNvPr id="16" name="Text Placeholder 7"/>
          <p:cNvSpPr txBox="1">
            <a:spLocks/>
          </p:cNvSpPr>
          <p:nvPr/>
        </p:nvSpPr>
        <p:spPr>
          <a:xfrm>
            <a:off x="2091277" y="727581"/>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endParaRPr lang="en-US" dirty="0"/>
          </a:p>
          <a:p>
            <a:pPr marL="0" indent="0" algn="ctr">
              <a:buNone/>
            </a:pPr>
            <a:r>
              <a:rPr lang="en-US" sz="2300" dirty="0">
                <a:solidFill>
                  <a:srgbClr val="595959"/>
                </a:solidFill>
              </a:rPr>
              <a:t>Before</a:t>
            </a:r>
          </a:p>
        </p:txBody>
      </p:sp>
      <p:sp>
        <p:nvSpPr>
          <p:cNvPr id="18" name="Text Placeholder 9"/>
          <p:cNvSpPr txBox="1">
            <a:spLocks/>
          </p:cNvSpPr>
          <p:nvPr/>
        </p:nvSpPr>
        <p:spPr>
          <a:xfrm>
            <a:off x="3320002" y="742044"/>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a:p>
          <a:p>
            <a:r>
              <a:rPr lang="en-US" sz="1600" dirty="0">
                <a:solidFill>
                  <a:schemeClr val="tx1">
                    <a:lumMod val="65000"/>
                    <a:lumOff val="35000"/>
                  </a:schemeClr>
                </a:solidFill>
                <a:latin typeface="Arial"/>
                <a:cs typeface="Arial"/>
              </a:rPr>
              <a:t>After</a:t>
            </a:r>
          </a:p>
        </p:txBody>
      </p:sp>
      <p:sp>
        <p:nvSpPr>
          <p:cNvPr id="22" name="TextBox 21"/>
          <p:cNvSpPr txBox="1"/>
          <p:nvPr/>
        </p:nvSpPr>
        <p:spPr>
          <a:xfrm>
            <a:off x="6211144" y="2236674"/>
            <a:ext cx="2484133" cy="646331"/>
          </a:xfrm>
          <a:prstGeom prst="rect">
            <a:avLst/>
          </a:prstGeom>
          <a:noFill/>
        </p:spPr>
        <p:txBody>
          <a:bodyPr wrap="square" rtlCol="0">
            <a:spAutoFit/>
          </a:bodyPr>
          <a:lstStyle/>
          <a:p>
            <a:r>
              <a:rPr lang="en-US" dirty="0">
                <a:solidFill>
                  <a:srgbClr val="595959"/>
                </a:solidFill>
                <a:latin typeface="Arial"/>
                <a:cs typeface="Arial"/>
              </a:rPr>
              <a:t>Visible improvements in eye wrinkles</a:t>
            </a:r>
          </a:p>
        </p:txBody>
      </p:sp>
      <p:pic>
        <p:nvPicPr>
          <p:cNvPr id="12"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0628"/>
          <a:stretch/>
        </p:blipFill>
        <p:spPr>
          <a:xfrm flipH="1">
            <a:off x="3502724" y="1206481"/>
            <a:ext cx="1074853" cy="3265527"/>
          </a:xfrm>
        </p:spPr>
      </p:pic>
      <p:pic>
        <p:nvPicPr>
          <p:cNvPr id="13" name="Content Placeholder 7"/>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r="47968"/>
          <a:stretch/>
        </p:blipFill>
        <p:spPr>
          <a:xfrm flipH="1">
            <a:off x="4851817" y="1206481"/>
            <a:ext cx="1132759" cy="3265527"/>
          </a:xfrm>
        </p:spPr>
      </p:pic>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12</a:t>
            </a:fld>
            <a:endParaRPr lang="en-US" dirty="0"/>
          </a:p>
        </p:txBody>
      </p:sp>
      <p:sp>
        <p:nvSpPr>
          <p:cNvPr id="9" name="TextBox 8"/>
          <p:cNvSpPr txBox="1"/>
          <p:nvPr/>
        </p:nvSpPr>
        <p:spPr>
          <a:xfrm>
            <a:off x="152406" y="3329388"/>
            <a:ext cx="3225800" cy="1654299"/>
          </a:xfrm>
          <a:prstGeom prst="rect">
            <a:avLst/>
          </a:prstGeom>
          <a:noFill/>
        </p:spPr>
        <p:txBody>
          <a:bodyPr wrap="square" rtlCol="0">
            <a:spAutoFit/>
          </a:bodyPr>
          <a:lstStyle/>
          <a:p>
            <a:pPr marL="0" marR="0" indent="0" defTabSz="457200" eaLnBrk="1" fontAlgn="auto" latinLnBrk="0" hangingPunct="1">
              <a:spcBef>
                <a:spcPts val="0"/>
              </a:spcBef>
              <a:spcAft>
                <a:spcPts val="0"/>
              </a:spcAft>
              <a:buClrTx/>
              <a:buSzTx/>
              <a:buFontTx/>
              <a:buNone/>
              <a:tabLst/>
              <a:defRPr/>
            </a:pPr>
            <a:r>
              <a:rPr lang="en-US" sz="800" dirty="0">
                <a:solidFill>
                  <a:schemeClr val="tx1"/>
                </a:solidFill>
                <a:latin typeface="Arial"/>
                <a:cs typeface="Arial"/>
              </a:rPr>
              <a:t>Prepared for Nu Skin (2015). [12-Week Clinical Study to Evaluate Anti-aging Efficacy of </a:t>
            </a:r>
            <a:r>
              <a:rPr lang="en-US" sz="800" dirty="0" err="1">
                <a:solidFill>
                  <a:schemeClr val="tx1"/>
                </a:solidFill>
                <a:latin typeface="Arial"/>
                <a:cs typeface="Arial"/>
              </a:rPr>
              <a:t>ageLOC</a:t>
            </a:r>
            <a:r>
              <a:rPr lang="en-US" sz="800" dirty="0">
                <a:solidFill>
                  <a:schemeClr val="tx1"/>
                </a:solidFill>
                <a:latin typeface="Arial"/>
                <a:cs typeface="Arial"/>
              </a:rPr>
              <a:t> Me</a:t>
            </a:r>
            <a:r>
              <a:rPr lang="en-US" sz="800" baseline="30000" dirty="0">
                <a:solidFill>
                  <a:schemeClr val="tx1"/>
                </a:solidFill>
                <a:latin typeface="Arial"/>
                <a:cs typeface="Arial"/>
              </a:rPr>
              <a:t>™</a:t>
            </a:r>
            <a:r>
              <a:rPr lang="en-US" sz="800" dirty="0">
                <a:solidFill>
                  <a:schemeClr val="tx1"/>
                </a:solidFill>
                <a:latin typeface="Arial"/>
                <a:cs typeface="Arial"/>
              </a:rPr>
              <a:t> Serums]. Unpublished raw data. </a:t>
            </a:r>
          </a:p>
          <a:p>
            <a:pPr marL="0" marR="0" indent="0" defTabSz="457200" eaLnBrk="1" fontAlgn="auto" latinLnBrk="0" hangingPunct="1">
              <a:spcBef>
                <a:spcPts val="0"/>
              </a:spcBef>
              <a:spcAft>
                <a:spcPts val="0"/>
              </a:spcAft>
              <a:buClrTx/>
              <a:buSzTx/>
              <a:buFontTx/>
              <a:buNone/>
              <a:tabLst/>
              <a:defRPr/>
            </a:pPr>
            <a:endParaRPr lang="en-US" sz="800" dirty="0">
              <a:solidFill>
                <a:schemeClr val="tx1"/>
              </a:solidFill>
              <a:latin typeface="Arial"/>
              <a:cs typeface="Arial"/>
              <a:sym typeface="Helvetica Neue"/>
            </a:endParaRPr>
          </a:p>
          <a:p>
            <a:pPr marL="0" marR="0" indent="0" defTabSz="457200" eaLnBrk="1" fontAlgn="auto" latinLnBrk="0" hangingPunct="1">
              <a:spcBef>
                <a:spcPts val="0"/>
              </a:spcBef>
              <a:spcAft>
                <a:spcPts val="0"/>
              </a:spcAft>
              <a:buClrTx/>
              <a:buSzTx/>
              <a:buFontTx/>
              <a:buNone/>
              <a:tabLst/>
              <a:defRPr/>
            </a:pPr>
            <a:r>
              <a:rPr lang="en-US" sz="800" dirty="0">
                <a:solidFill>
                  <a:schemeClr val="tx1"/>
                </a:solidFill>
                <a:latin typeface="Arial"/>
                <a:cs typeface="Arial"/>
                <a:sym typeface="Helvetica Neue"/>
              </a:rPr>
              <a:t>The pictures shown were taken at baseline and at the conclusion of a 12 Week clinical study Nu Skin contracted out to a 3</a:t>
            </a:r>
            <a:r>
              <a:rPr lang="en-US" sz="800" baseline="30000" dirty="0">
                <a:solidFill>
                  <a:schemeClr val="tx1"/>
                </a:solidFill>
                <a:latin typeface="Arial"/>
                <a:cs typeface="Arial"/>
                <a:sym typeface="Helvetica Neue"/>
              </a:rPr>
              <a:t>rd</a:t>
            </a:r>
            <a:r>
              <a:rPr lang="en-US" sz="800" dirty="0">
                <a:solidFill>
                  <a:schemeClr val="tx1"/>
                </a:solidFill>
                <a:latin typeface="Arial"/>
                <a:cs typeface="Arial"/>
                <a:sym typeface="Helvetica Neue"/>
              </a:rPr>
              <a:t> party research organization in China. 60 participants were recruited and were split into two groups. Each participant was randomly assigned to one of two predominant ageLOC Me serum combination. Clinical grading, self-assessment, instrumentation and photos were completed at Baseline, Weeks 1, 2, 4, 8 and 12. October 2015.</a:t>
            </a:r>
          </a:p>
          <a:p>
            <a:pPr>
              <a:lnSpc>
                <a:spcPct val="75000"/>
              </a:lnSpc>
            </a:pPr>
            <a:endParaRPr lang="en-US" dirty="0"/>
          </a:p>
        </p:txBody>
      </p:sp>
      <p:sp>
        <p:nvSpPr>
          <p:cNvPr id="10" name="Left Arrow 9"/>
          <p:cNvSpPr/>
          <p:nvPr/>
        </p:nvSpPr>
        <p:spPr>
          <a:xfrm rot="6639971">
            <a:off x="3940021" y="3044830"/>
            <a:ext cx="381000" cy="1145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Left Arrow 10"/>
          <p:cNvSpPr/>
          <p:nvPr/>
        </p:nvSpPr>
        <p:spPr>
          <a:xfrm rot="3597972">
            <a:off x="5093139" y="3025780"/>
            <a:ext cx="381000" cy="1145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30025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Results: Subject 3 after 12 weeks</a:t>
            </a:r>
          </a:p>
        </p:txBody>
      </p:sp>
      <p:sp>
        <p:nvSpPr>
          <p:cNvPr id="16" name="Text Placeholder 7"/>
          <p:cNvSpPr txBox="1">
            <a:spLocks/>
          </p:cNvSpPr>
          <p:nvPr/>
        </p:nvSpPr>
        <p:spPr>
          <a:xfrm>
            <a:off x="2243683" y="727581"/>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p>
          <a:p>
            <a:pPr marL="0" indent="0" algn="ctr">
              <a:buNone/>
            </a:pPr>
            <a:r>
              <a:rPr lang="en-US" sz="2300" dirty="0">
                <a:solidFill>
                  <a:srgbClr val="595959"/>
                </a:solidFill>
              </a:rPr>
              <a:t>Before</a:t>
            </a:r>
          </a:p>
        </p:txBody>
      </p:sp>
      <p:sp>
        <p:nvSpPr>
          <p:cNvPr id="18" name="Text Placeholder 9"/>
          <p:cNvSpPr txBox="1">
            <a:spLocks/>
          </p:cNvSpPr>
          <p:nvPr/>
        </p:nvSpPr>
        <p:spPr>
          <a:xfrm>
            <a:off x="3472408" y="742044"/>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a:p>
          <a:p>
            <a:r>
              <a:rPr lang="en-US" sz="1600" dirty="0">
                <a:solidFill>
                  <a:schemeClr val="tx1">
                    <a:lumMod val="65000"/>
                    <a:lumOff val="35000"/>
                  </a:schemeClr>
                </a:solidFill>
                <a:latin typeface="Arial"/>
                <a:cs typeface="Arial"/>
              </a:rPr>
              <a:t>After</a:t>
            </a:r>
          </a:p>
        </p:txBody>
      </p:sp>
      <p:sp>
        <p:nvSpPr>
          <p:cNvPr id="22" name="TextBox 21"/>
          <p:cNvSpPr txBox="1"/>
          <p:nvPr/>
        </p:nvSpPr>
        <p:spPr>
          <a:xfrm>
            <a:off x="6401651" y="2174648"/>
            <a:ext cx="2534932" cy="646331"/>
          </a:xfrm>
          <a:prstGeom prst="rect">
            <a:avLst/>
          </a:prstGeom>
          <a:noFill/>
        </p:spPr>
        <p:txBody>
          <a:bodyPr wrap="square" rtlCol="0">
            <a:spAutoFit/>
          </a:bodyPr>
          <a:lstStyle/>
          <a:p>
            <a:r>
              <a:rPr lang="en-US" dirty="0">
                <a:solidFill>
                  <a:srgbClr val="595959"/>
                </a:solidFill>
                <a:latin typeface="Arial"/>
                <a:cs typeface="Arial"/>
              </a:rPr>
              <a:t>Visible improvements in skin tone</a:t>
            </a:r>
          </a:p>
        </p:txBody>
      </p:sp>
      <p:pic>
        <p:nvPicPr>
          <p:cNvPr id="14" name="Content Placeholder 6"/>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52205"/>
          <a:stretch/>
        </p:blipFill>
        <p:spPr>
          <a:xfrm flipH="1">
            <a:off x="3635636" y="1163174"/>
            <a:ext cx="1040503" cy="3265527"/>
          </a:xfrm>
        </p:spPr>
      </p:pic>
      <p:pic>
        <p:nvPicPr>
          <p:cNvPr id="15" name="Content Placeholder 7"/>
          <p:cNvPicPr>
            <a:picLocks noGrp="1" noChangeAspect="1"/>
          </p:cNvPicPr>
          <p:nvPr>
            <p:ph sz="quarter" idx="4"/>
          </p:nvPr>
        </p:nvPicPr>
        <p:blipFill rotWithShape="1">
          <a:blip r:embed="rId4" cstate="print">
            <a:extLst>
              <a:ext uri="{28A0092B-C50C-407E-A947-70E740481C1C}">
                <a14:useLocalDpi xmlns:a14="http://schemas.microsoft.com/office/drawing/2010/main" val="0"/>
              </a:ext>
            </a:extLst>
          </a:blip>
          <a:srcRect r="48045"/>
          <a:stretch/>
        </p:blipFill>
        <p:spPr>
          <a:xfrm flipH="1">
            <a:off x="4950069" y="1163174"/>
            <a:ext cx="1131064" cy="3265527"/>
          </a:xfrm>
        </p:spPr>
      </p:pic>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13</a:t>
            </a:fld>
            <a:endParaRPr lang="en-US" dirty="0"/>
          </a:p>
        </p:txBody>
      </p:sp>
      <p:sp>
        <p:nvSpPr>
          <p:cNvPr id="9" name="TextBox 8"/>
          <p:cNvSpPr txBox="1"/>
          <p:nvPr/>
        </p:nvSpPr>
        <p:spPr>
          <a:xfrm>
            <a:off x="287878" y="3278586"/>
            <a:ext cx="3225800" cy="1654299"/>
          </a:xfrm>
          <a:prstGeom prst="rect">
            <a:avLst/>
          </a:prstGeom>
          <a:noFill/>
        </p:spPr>
        <p:txBody>
          <a:bodyPr wrap="square" rtlCol="0">
            <a:spAutoFit/>
          </a:bodyPr>
          <a:lstStyle/>
          <a:p>
            <a:pPr marL="0" marR="0" indent="0" defTabSz="457200" eaLnBrk="1" fontAlgn="auto" latinLnBrk="0" hangingPunct="1">
              <a:spcBef>
                <a:spcPts val="0"/>
              </a:spcBef>
              <a:spcAft>
                <a:spcPts val="0"/>
              </a:spcAft>
              <a:buClrTx/>
              <a:buSzTx/>
              <a:buFontTx/>
              <a:buNone/>
              <a:tabLst/>
              <a:defRPr/>
            </a:pPr>
            <a:r>
              <a:rPr lang="en-US" sz="800" dirty="0">
                <a:solidFill>
                  <a:schemeClr val="tx1"/>
                </a:solidFill>
                <a:latin typeface="Arial"/>
                <a:cs typeface="Arial"/>
              </a:rPr>
              <a:t>Prepared for Nu Skin (2015). [12-Week Clinical Study to Evaluate Anti-aging Efficacy of </a:t>
            </a:r>
            <a:r>
              <a:rPr lang="en-US" sz="800" dirty="0" err="1">
                <a:solidFill>
                  <a:schemeClr val="tx1"/>
                </a:solidFill>
                <a:latin typeface="Arial"/>
                <a:cs typeface="Arial"/>
              </a:rPr>
              <a:t>ageLOC</a:t>
            </a:r>
            <a:r>
              <a:rPr lang="en-US" sz="800" dirty="0">
                <a:solidFill>
                  <a:schemeClr val="tx1"/>
                </a:solidFill>
                <a:latin typeface="Arial"/>
                <a:cs typeface="Arial"/>
              </a:rPr>
              <a:t> Me</a:t>
            </a:r>
            <a:r>
              <a:rPr lang="en-US" sz="800" baseline="30000" dirty="0">
                <a:solidFill>
                  <a:schemeClr val="tx1"/>
                </a:solidFill>
                <a:latin typeface="Arial"/>
                <a:cs typeface="Arial"/>
              </a:rPr>
              <a:t>™</a:t>
            </a:r>
            <a:r>
              <a:rPr lang="en-US" sz="800" dirty="0">
                <a:solidFill>
                  <a:schemeClr val="tx1"/>
                </a:solidFill>
                <a:latin typeface="Arial"/>
                <a:cs typeface="Arial"/>
              </a:rPr>
              <a:t> Serums]. Unpublished raw data. </a:t>
            </a:r>
          </a:p>
          <a:p>
            <a:pPr marL="0" marR="0" indent="0" defTabSz="457200" eaLnBrk="1" fontAlgn="auto" latinLnBrk="0" hangingPunct="1">
              <a:spcBef>
                <a:spcPts val="0"/>
              </a:spcBef>
              <a:spcAft>
                <a:spcPts val="0"/>
              </a:spcAft>
              <a:buClrTx/>
              <a:buSzTx/>
              <a:buFontTx/>
              <a:buNone/>
              <a:tabLst/>
              <a:defRPr/>
            </a:pPr>
            <a:endParaRPr lang="en-US" sz="800" dirty="0">
              <a:solidFill>
                <a:schemeClr val="tx1"/>
              </a:solidFill>
              <a:latin typeface="Arial"/>
              <a:cs typeface="Arial"/>
              <a:sym typeface="Helvetica Neue"/>
            </a:endParaRPr>
          </a:p>
          <a:p>
            <a:pPr marL="0" marR="0" indent="0" defTabSz="457200" eaLnBrk="1" fontAlgn="auto" latinLnBrk="0" hangingPunct="1">
              <a:spcBef>
                <a:spcPts val="0"/>
              </a:spcBef>
              <a:spcAft>
                <a:spcPts val="0"/>
              </a:spcAft>
              <a:buClrTx/>
              <a:buSzTx/>
              <a:buFontTx/>
              <a:buNone/>
              <a:tabLst/>
              <a:defRPr/>
            </a:pPr>
            <a:r>
              <a:rPr lang="en-US" sz="800" dirty="0">
                <a:solidFill>
                  <a:schemeClr val="tx1"/>
                </a:solidFill>
                <a:latin typeface="Arial"/>
                <a:cs typeface="Arial"/>
                <a:sym typeface="Helvetica Neue"/>
              </a:rPr>
              <a:t>The pictures shown were taken at baseline and at the conclusion of a 12 Week clinical study Nu Skin contracted out to a 3</a:t>
            </a:r>
            <a:r>
              <a:rPr lang="en-US" sz="800" baseline="30000" dirty="0">
                <a:solidFill>
                  <a:schemeClr val="tx1"/>
                </a:solidFill>
                <a:latin typeface="Arial"/>
                <a:cs typeface="Arial"/>
                <a:sym typeface="Helvetica Neue"/>
              </a:rPr>
              <a:t>rd</a:t>
            </a:r>
            <a:r>
              <a:rPr lang="en-US" sz="800" dirty="0">
                <a:solidFill>
                  <a:schemeClr val="tx1"/>
                </a:solidFill>
                <a:latin typeface="Arial"/>
                <a:cs typeface="Arial"/>
                <a:sym typeface="Helvetica Neue"/>
              </a:rPr>
              <a:t> party research organization in China. 60 participants were recruited and were split into two groups. Each participant was randomly assigned to one of two predominant ageLOC Me serum combination. Clinical grading, self-assessment, instrumentation and photos were completed at Baseline, Weeks 1, 2, 4, 8 and 12. October 2015.</a:t>
            </a:r>
          </a:p>
          <a:p>
            <a:pPr>
              <a:lnSpc>
                <a:spcPct val="75000"/>
              </a:lnSpc>
            </a:pPr>
            <a:endParaRPr lang="en-US" dirty="0"/>
          </a:p>
        </p:txBody>
      </p:sp>
    </p:spTree>
    <p:extLst>
      <p:ext uri="{BB962C8B-B14F-4D97-AF65-F5344CB8AC3E}">
        <p14:creationId xmlns:p14="http://schemas.microsoft.com/office/powerpoint/2010/main" val="2588745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Results: Subject A after 16 weeks</a:t>
            </a:r>
          </a:p>
        </p:txBody>
      </p:sp>
      <p:sp>
        <p:nvSpPr>
          <p:cNvPr id="16" name="Text Placeholder 7"/>
          <p:cNvSpPr txBox="1">
            <a:spLocks/>
          </p:cNvSpPr>
          <p:nvPr/>
        </p:nvSpPr>
        <p:spPr>
          <a:xfrm>
            <a:off x="2243683" y="727581"/>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p>
          <a:p>
            <a:pPr marL="0" indent="0" algn="ctr">
              <a:buNone/>
            </a:pPr>
            <a:r>
              <a:rPr lang="en-US" sz="2300" dirty="0">
                <a:solidFill>
                  <a:srgbClr val="595959"/>
                </a:solidFill>
              </a:rPr>
              <a:t>Before</a:t>
            </a:r>
          </a:p>
        </p:txBody>
      </p:sp>
      <p:sp>
        <p:nvSpPr>
          <p:cNvPr id="18" name="Text Placeholder 9"/>
          <p:cNvSpPr txBox="1">
            <a:spLocks/>
          </p:cNvSpPr>
          <p:nvPr/>
        </p:nvSpPr>
        <p:spPr>
          <a:xfrm>
            <a:off x="3404672" y="742044"/>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a:p>
          <a:p>
            <a:r>
              <a:rPr lang="en-US" sz="1600" dirty="0">
                <a:solidFill>
                  <a:schemeClr val="tx1">
                    <a:lumMod val="65000"/>
                    <a:lumOff val="35000"/>
                  </a:schemeClr>
                </a:solidFill>
                <a:latin typeface="Arial"/>
                <a:cs typeface="Arial"/>
              </a:rPr>
              <a:t>After</a:t>
            </a:r>
          </a:p>
        </p:txBody>
      </p:sp>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14</a:t>
            </a:fld>
            <a:endParaRPr lang="en-US" dirty="0"/>
          </a:p>
        </p:txBody>
      </p:sp>
      <p:pic>
        <p:nvPicPr>
          <p:cNvPr id="11" name="Content Placeholder 4"/>
          <p:cNvPicPr>
            <a:picLocks noGrp="1" noChangeAspect="1"/>
          </p:cNvPicPr>
          <p:nvPr/>
        </p:nvPicPr>
        <p:blipFill rotWithShape="1">
          <a:blip r:embed="rId3" cstate="print">
            <a:extLst>
              <a:ext uri="{28A0092B-C50C-407E-A947-70E740481C1C}">
                <a14:useLocalDpi xmlns:a14="http://schemas.microsoft.com/office/drawing/2010/main" val="0"/>
              </a:ext>
            </a:extLst>
          </a:blip>
          <a:srcRect l="-1" r="49334"/>
          <a:stretch/>
        </p:blipFill>
        <p:spPr>
          <a:xfrm>
            <a:off x="3676375" y="1163174"/>
            <a:ext cx="1177094" cy="3507582"/>
          </a:xfrm>
          <a:prstGeom prst="rect">
            <a:avLst/>
          </a:prstGeom>
        </p:spPr>
      </p:pic>
      <p:pic>
        <p:nvPicPr>
          <p:cNvPr id="13" name="Content Placeholder 5"/>
          <p:cNvPicPr>
            <a:picLocks noGrp="1" noChangeAspect="1"/>
          </p:cNvPicPr>
          <p:nvPr/>
        </p:nvPicPr>
        <p:blipFill rotWithShape="1">
          <a:blip r:embed="rId4" cstate="print">
            <a:extLst>
              <a:ext uri="{28A0092B-C50C-407E-A947-70E740481C1C}">
                <a14:useLocalDpi xmlns:a14="http://schemas.microsoft.com/office/drawing/2010/main" val="0"/>
              </a:ext>
            </a:extLst>
          </a:blip>
          <a:srcRect l="51147"/>
          <a:stretch/>
        </p:blipFill>
        <p:spPr>
          <a:xfrm>
            <a:off x="4910666" y="1154707"/>
            <a:ext cx="1129911" cy="3491995"/>
          </a:xfrm>
          <a:prstGeom prst="rect">
            <a:avLst/>
          </a:prstGeom>
        </p:spPr>
      </p:pic>
      <p:sp>
        <p:nvSpPr>
          <p:cNvPr id="17" name="TextBox 16"/>
          <p:cNvSpPr txBox="1"/>
          <p:nvPr/>
        </p:nvSpPr>
        <p:spPr>
          <a:xfrm>
            <a:off x="6040577" y="1989666"/>
            <a:ext cx="3229989" cy="923330"/>
          </a:xfrm>
          <a:prstGeom prst="rect">
            <a:avLst/>
          </a:prstGeom>
          <a:noFill/>
        </p:spPr>
        <p:txBody>
          <a:bodyPr wrap="square" rtlCol="0">
            <a:spAutoFit/>
          </a:bodyPr>
          <a:lstStyle/>
          <a:p>
            <a:pPr marL="285750" indent="-285750">
              <a:buFont typeface="Arial"/>
              <a:buChar char="•"/>
            </a:pPr>
            <a:r>
              <a:rPr lang="en-US" dirty="0">
                <a:solidFill>
                  <a:schemeClr val="tx1">
                    <a:lumMod val="65000"/>
                    <a:lumOff val="35000"/>
                  </a:schemeClr>
                </a:solidFill>
                <a:latin typeface="Arial"/>
                <a:cs typeface="Arial"/>
              </a:rPr>
              <a:t>Skin tone is more even</a:t>
            </a:r>
          </a:p>
          <a:p>
            <a:pPr marL="285750" indent="-285750">
              <a:buFont typeface="Arial"/>
              <a:buChar char="•"/>
            </a:pPr>
            <a:r>
              <a:rPr lang="en-US" dirty="0">
                <a:solidFill>
                  <a:schemeClr val="tx1">
                    <a:lumMod val="65000"/>
                    <a:lumOff val="35000"/>
                  </a:schemeClr>
                </a:solidFill>
                <a:latin typeface="Arial"/>
                <a:cs typeface="Arial"/>
              </a:rPr>
              <a:t>Forehead wrinkles appear smoother</a:t>
            </a:r>
          </a:p>
        </p:txBody>
      </p:sp>
      <p:sp>
        <p:nvSpPr>
          <p:cNvPr id="19" name="Left Arrow 18"/>
          <p:cNvSpPr/>
          <p:nvPr/>
        </p:nvSpPr>
        <p:spPr>
          <a:xfrm rot="21326720">
            <a:off x="5336719" y="2123883"/>
            <a:ext cx="639896" cy="151861"/>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0" name="TextBox 19"/>
          <p:cNvSpPr txBox="1"/>
          <p:nvPr/>
        </p:nvSpPr>
        <p:spPr>
          <a:xfrm>
            <a:off x="245533" y="3180009"/>
            <a:ext cx="3268133" cy="2092881"/>
          </a:xfrm>
          <a:prstGeom prst="rect">
            <a:avLst/>
          </a:prstGeom>
          <a:noFill/>
        </p:spPr>
        <p:txBody>
          <a:bodyPr wrap="square" rtlCol="0">
            <a:spAutoFit/>
          </a:bodyPr>
          <a:lstStyle/>
          <a:p>
            <a:pPr defTabSz="457200">
              <a:defRPr/>
            </a:pPr>
            <a:r>
              <a:rPr lang="en-US" sz="800" dirty="0">
                <a:solidFill>
                  <a:srgbClr val="595959"/>
                </a:solidFill>
                <a:latin typeface="Arial"/>
                <a:cs typeface="Arial"/>
              </a:rPr>
              <a:t>Prepared for Nu Skin (2015). [16-Week Clinical Study to Evaluate Anti-aging Efficacy of </a:t>
            </a:r>
            <a:r>
              <a:rPr lang="en-US" sz="800" dirty="0" err="1">
                <a:solidFill>
                  <a:srgbClr val="595959"/>
                </a:solidFill>
                <a:latin typeface="Arial"/>
                <a:cs typeface="Arial"/>
              </a:rPr>
              <a:t>ageLOC</a:t>
            </a:r>
            <a:r>
              <a:rPr lang="en-US" sz="800" dirty="0">
                <a:solidFill>
                  <a:srgbClr val="595959"/>
                </a:solidFill>
                <a:latin typeface="Arial"/>
                <a:cs typeface="Arial"/>
              </a:rPr>
              <a:t> Me</a:t>
            </a:r>
            <a:r>
              <a:rPr lang="en-US" sz="800" baseline="30000" dirty="0">
                <a:solidFill>
                  <a:srgbClr val="595959"/>
                </a:solidFill>
                <a:latin typeface="Arial"/>
                <a:cs typeface="Arial"/>
              </a:rPr>
              <a:t>™</a:t>
            </a:r>
            <a:r>
              <a:rPr lang="en-US" sz="800" dirty="0">
                <a:solidFill>
                  <a:srgbClr val="595959"/>
                </a:solidFill>
                <a:latin typeface="Arial"/>
                <a:cs typeface="Arial"/>
              </a:rPr>
              <a:t> Serums]. Unpublished raw data. </a:t>
            </a:r>
          </a:p>
          <a:p>
            <a:pPr defTabSz="457200">
              <a:lnSpc>
                <a:spcPct val="75000"/>
              </a:lnSpc>
              <a:defRPr/>
            </a:pPr>
            <a:endParaRPr lang="en-US" sz="800" dirty="0">
              <a:solidFill>
                <a:srgbClr val="595959"/>
              </a:solidFill>
              <a:latin typeface="Arial"/>
              <a:cs typeface="Arial"/>
              <a:sym typeface="Helvetica Neue"/>
            </a:endParaRPr>
          </a:p>
          <a:p>
            <a:pPr defTabSz="457200">
              <a:defRPr/>
            </a:pPr>
            <a:r>
              <a:rPr lang="en-US" sz="800" dirty="0">
                <a:solidFill>
                  <a:srgbClr val="595959"/>
                </a:solidFill>
                <a:latin typeface="Arial"/>
                <a:cs typeface="Arial"/>
                <a:sym typeface="Helvetica Neue"/>
              </a:rPr>
              <a:t>The pictures shown were taken at baseline and at the conclusion of a 16 Week clinical study Nu Skin contracted out to a 3</a:t>
            </a:r>
            <a:r>
              <a:rPr lang="en-US" sz="800" baseline="30000" dirty="0">
                <a:solidFill>
                  <a:srgbClr val="595959"/>
                </a:solidFill>
                <a:latin typeface="Arial"/>
                <a:cs typeface="Arial"/>
                <a:sym typeface="Helvetica Neue"/>
              </a:rPr>
              <a:t>rd</a:t>
            </a:r>
            <a:r>
              <a:rPr lang="en-US" sz="800" dirty="0">
                <a:solidFill>
                  <a:srgbClr val="595959"/>
                </a:solidFill>
                <a:latin typeface="Arial"/>
                <a:cs typeface="Arial"/>
                <a:sym typeface="Helvetica Neue"/>
              </a:rPr>
              <a:t> party research organization in the United States. 60 participants were recruited and were split into two groups. Each participant was randomly assigned to one of two predominant </a:t>
            </a:r>
            <a:r>
              <a:rPr lang="en-US" sz="800" dirty="0" err="1">
                <a:solidFill>
                  <a:srgbClr val="595959"/>
                </a:solidFill>
                <a:latin typeface="Arial"/>
                <a:cs typeface="Arial"/>
                <a:sym typeface="Helvetica Neue"/>
              </a:rPr>
              <a:t>ageLOC</a:t>
            </a:r>
            <a:r>
              <a:rPr lang="en-US" sz="800" dirty="0">
                <a:solidFill>
                  <a:srgbClr val="595959"/>
                </a:solidFill>
                <a:latin typeface="Arial"/>
                <a:cs typeface="Arial"/>
                <a:sym typeface="Helvetica Neue"/>
              </a:rPr>
              <a:t> Me serum combination. Clinical grading, self-assessment, instrumentation and photos were completed at Baseline, Weeks 1, 4, 8, 12 and 16. March 2015.</a:t>
            </a:r>
          </a:p>
          <a:p>
            <a:endParaRPr lang="en-US" dirty="0">
              <a:latin typeface="Arial"/>
            </a:endParaRPr>
          </a:p>
          <a:p>
            <a:endParaRPr lang="en-US" dirty="0">
              <a:latin typeface="Arial"/>
            </a:endParaRPr>
          </a:p>
        </p:txBody>
      </p:sp>
    </p:spTree>
    <p:extLst>
      <p:ext uri="{BB962C8B-B14F-4D97-AF65-F5344CB8AC3E}">
        <p14:creationId xmlns:p14="http://schemas.microsoft.com/office/powerpoint/2010/main" val="223578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Results: Subject B after 16 weeks</a:t>
            </a:r>
          </a:p>
        </p:txBody>
      </p:sp>
      <p:sp>
        <p:nvSpPr>
          <p:cNvPr id="16" name="Text Placeholder 7"/>
          <p:cNvSpPr txBox="1">
            <a:spLocks/>
          </p:cNvSpPr>
          <p:nvPr/>
        </p:nvSpPr>
        <p:spPr>
          <a:xfrm>
            <a:off x="2243683" y="727581"/>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p>
          <a:p>
            <a:pPr marL="0" indent="0" algn="ctr">
              <a:buNone/>
            </a:pPr>
            <a:r>
              <a:rPr lang="en-US" sz="2300" dirty="0">
                <a:solidFill>
                  <a:srgbClr val="595959"/>
                </a:solidFill>
              </a:rPr>
              <a:t>Before</a:t>
            </a:r>
          </a:p>
        </p:txBody>
      </p:sp>
      <p:sp>
        <p:nvSpPr>
          <p:cNvPr id="18" name="Text Placeholder 9"/>
          <p:cNvSpPr txBox="1">
            <a:spLocks/>
          </p:cNvSpPr>
          <p:nvPr/>
        </p:nvSpPr>
        <p:spPr>
          <a:xfrm>
            <a:off x="3404672" y="742044"/>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a:p>
          <a:p>
            <a:r>
              <a:rPr lang="en-US" sz="1600" dirty="0">
                <a:solidFill>
                  <a:schemeClr val="tx1">
                    <a:lumMod val="65000"/>
                    <a:lumOff val="35000"/>
                  </a:schemeClr>
                </a:solidFill>
                <a:latin typeface="Arial"/>
                <a:cs typeface="Arial"/>
              </a:rPr>
              <a:t>After</a:t>
            </a:r>
          </a:p>
        </p:txBody>
      </p:sp>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15</a:t>
            </a:fld>
            <a:endParaRPr lang="en-US" dirty="0"/>
          </a:p>
        </p:txBody>
      </p:sp>
      <p:sp>
        <p:nvSpPr>
          <p:cNvPr id="17" name="TextBox 16"/>
          <p:cNvSpPr txBox="1"/>
          <p:nvPr/>
        </p:nvSpPr>
        <p:spPr>
          <a:xfrm>
            <a:off x="6252252" y="1989666"/>
            <a:ext cx="3229989" cy="646331"/>
          </a:xfrm>
          <a:prstGeom prst="rect">
            <a:avLst/>
          </a:prstGeom>
          <a:noFill/>
        </p:spPr>
        <p:txBody>
          <a:bodyPr wrap="square" rtlCol="0">
            <a:spAutoFit/>
          </a:bodyPr>
          <a:lstStyle/>
          <a:p>
            <a:r>
              <a:rPr lang="en-US" dirty="0">
                <a:solidFill>
                  <a:srgbClr val="595959"/>
                </a:solidFill>
                <a:latin typeface="Arial"/>
              </a:rPr>
              <a:t>Reduced prominence of </a:t>
            </a:r>
            <a:r>
              <a:rPr lang="en-US" dirty="0" err="1">
                <a:solidFill>
                  <a:srgbClr val="595959"/>
                </a:solidFill>
                <a:latin typeface="Arial"/>
              </a:rPr>
              <a:t>nasolabial</a:t>
            </a:r>
            <a:r>
              <a:rPr lang="en-US" dirty="0">
                <a:solidFill>
                  <a:srgbClr val="595959"/>
                </a:solidFill>
                <a:latin typeface="Arial"/>
              </a:rPr>
              <a:t> fold</a:t>
            </a:r>
          </a:p>
        </p:txBody>
      </p:sp>
      <p:sp>
        <p:nvSpPr>
          <p:cNvPr id="20" name="TextBox 19"/>
          <p:cNvSpPr txBox="1"/>
          <p:nvPr/>
        </p:nvSpPr>
        <p:spPr>
          <a:xfrm>
            <a:off x="153473" y="3186974"/>
            <a:ext cx="3419460" cy="1846659"/>
          </a:xfrm>
          <a:prstGeom prst="rect">
            <a:avLst/>
          </a:prstGeom>
          <a:noFill/>
        </p:spPr>
        <p:txBody>
          <a:bodyPr wrap="square" rtlCol="0">
            <a:spAutoFit/>
          </a:bodyPr>
          <a:lstStyle/>
          <a:p>
            <a:pPr defTabSz="457200">
              <a:defRPr/>
            </a:pPr>
            <a:r>
              <a:rPr lang="en-US" sz="800" dirty="0">
                <a:solidFill>
                  <a:srgbClr val="595959"/>
                </a:solidFill>
                <a:latin typeface="Arial"/>
                <a:cs typeface="Arial"/>
              </a:rPr>
              <a:t>Prepared for Nu Skin (2015). [16-Week Clinical Study to Evaluate Anti-aging Efficacy of </a:t>
            </a:r>
            <a:r>
              <a:rPr lang="en-US" sz="800" dirty="0" err="1">
                <a:solidFill>
                  <a:srgbClr val="595959"/>
                </a:solidFill>
                <a:latin typeface="Arial"/>
                <a:cs typeface="Arial"/>
              </a:rPr>
              <a:t>ageLOC</a:t>
            </a:r>
            <a:r>
              <a:rPr lang="en-US" sz="800" dirty="0">
                <a:solidFill>
                  <a:srgbClr val="595959"/>
                </a:solidFill>
                <a:latin typeface="Arial"/>
                <a:cs typeface="Arial"/>
              </a:rPr>
              <a:t> Me</a:t>
            </a:r>
            <a:r>
              <a:rPr lang="en-US" sz="800" baseline="30000" dirty="0">
                <a:solidFill>
                  <a:srgbClr val="595959"/>
                </a:solidFill>
                <a:latin typeface="Arial"/>
                <a:cs typeface="Arial"/>
              </a:rPr>
              <a:t>™</a:t>
            </a:r>
            <a:r>
              <a:rPr lang="en-US" sz="800" dirty="0">
                <a:solidFill>
                  <a:srgbClr val="595959"/>
                </a:solidFill>
                <a:latin typeface="Arial"/>
                <a:cs typeface="Arial"/>
              </a:rPr>
              <a:t> Serums]. Unpublished raw data. </a:t>
            </a:r>
          </a:p>
          <a:p>
            <a:pPr defTabSz="457200">
              <a:lnSpc>
                <a:spcPct val="75000"/>
              </a:lnSpc>
              <a:defRPr/>
            </a:pPr>
            <a:endParaRPr lang="en-US" sz="800" dirty="0">
              <a:solidFill>
                <a:srgbClr val="595959"/>
              </a:solidFill>
              <a:latin typeface="Arial"/>
              <a:cs typeface="Arial"/>
              <a:sym typeface="Helvetica Neue"/>
            </a:endParaRPr>
          </a:p>
          <a:p>
            <a:pPr defTabSz="457200">
              <a:defRPr/>
            </a:pPr>
            <a:r>
              <a:rPr lang="en-US" sz="800" dirty="0">
                <a:solidFill>
                  <a:srgbClr val="595959"/>
                </a:solidFill>
                <a:latin typeface="Arial"/>
                <a:cs typeface="Arial"/>
                <a:sym typeface="Helvetica Neue"/>
              </a:rPr>
              <a:t>The pictures shown were taken at baseline and at the conclusion of a 16 Week clinical study Nu Skin contracted out to a 3</a:t>
            </a:r>
            <a:r>
              <a:rPr lang="en-US" sz="800" baseline="30000" dirty="0">
                <a:solidFill>
                  <a:srgbClr val="595959"/>
                </a:solidFill>
                <a:latin typeface="Arial"/>
                <a:cs typeface="Arial"/>
                <a:sym typeface="Helvetica Neue"/>
              </a:rPr>
              <a:t>rd</a:t>
            </a:r>
            <a:r>
              <a:rPr lang="en-US" sz="800" dirty="0">
                <a:solidFill>
                  <a:srgbClr val="595959"/>
                </a:solidFill>
                <a:latin typeface="Arial"/>
                <a:cs typeface="Arial"/>
                <a:sym typeface="Helvetica Neue"/>
              </a:rPr>
              <a:t> party research organization in the United States. 60 participants were recruited and were split into two groups. Each participant was randomly assigned to one of two predominant </a:t>
            </a:r>
            <a:r>
              <a:rPr lang="en-US" sz="800" dirty="0" err="1">
                <a:solidFill>
                  <a:srgbClr val="595959"/>
                </a:solidFill>
                <a:latin typeface="Arial"/>
                <a:cs typeface="Arial"/>
                <a:sym typeface="Helvetica Neue"/>
              </a:rPr>
              <a:t>ageLOC</a:t>
            </a:r>
            <a:r>
              <a:rPr lang="en-US" sz="800" dirty="0">
                <a:solidFill>
                  <a:srgbClr val="595959"/>
                </a:solidFill>
                <a:latin typeface="Arial"/>
                <a:cs typeface="Arial"/>
                <a:sym typeface="Helvetica Neue"/>
              </a:rPr>
              <a:t> Me serum combination. Clinical grading, self-assessment, instrumentation and photos were completed at Baseline, Weeks 1, 4, 8, 12 and 16. March 2015.</a:t>
            </a:r>
          </a:p>
          <a:p>
            <a:endParaRPr lang="en-US" dirty="0">
              <a:latin typeface="Arial"/>
            </a:endParaRPr>
          </a:p>
          <a:p>
            <a:endParaRPr lang="en-US" dirty="0">
              <a:latin typeface="Arial"/>
            </a:endParaRPr>
          </a:p>
        </p:txBody>
      </p:sp>
      <p:pic>
        <p:nvPicPr>
          <p:cNvPr id="14" name="Content Placeholder 4"/>
          <p:cNvPicPr>
            <a:picLocks noGrp="1" noChangeAspect="1"/>
          </p:cNvPicPr>
          <p:nvPr/>
        </p:nvPicPr>
        <p:blipFill rotWithShape="1">
          <a:blip r:embed="rId3" cstate="print">
            <a:extLst>
              <a:ext uri="{28A0092B-C50C-407E-A947-70E740481C1C}">
                <a14:useLocalDpi xmlns:a14="http://schemas.microsoft.com/office/drawing/2010/main" val="0"/>
              </a:ext>
            </a:extLst>
          </a:blip>
          <a:srcRect r="47432"/>
          <a:stretch/>
        </p:blipFill>
        <p:spPr>
          <a:xfrm>
            <a:off x="3750912" y="1202261"/>
            <a:ext cx="1164801" cy="3345393"/>
          </a:xfrm>
          <a:prstGeom prst="rect">
            <a:avLst/>
          </a:prstGeom>
        </p:spPr>
      </p:pic>
      <p:pic>
        <p:nvPicPr>
          <p:cNvPr id="15" name="Content Placeholder 5"/>
          <p:cNvPicPr>
            <a:picLocks noGrp="1" noChangeAspect="1"/>
          </p:cNvPicPr>
          <p:nvPr/>
        </p:nvPicPr>
        <p:blipFill rotWithShape="1">
          <a:blip r:embed="rId4" cstate="print">
            <a:extLst>
              <a:ext uri="{28A0092B-C50C-407E-A947-70E740481C1C}">
                <a14:useLocalDpi xmlns:a14="http://schemas.microsoft.com/office/drawing/2010/main" val="0"/>
              </a:ext>
            </a:extLst>
          </a:blip>
          <a:srcRect l="50847"/>
          <a:stretch/>
        </p:blipFill>
        <p:spPr>
          <a:xfrm>
            <a:off x="4978578" y="1168393"/>
            <a:ext cx="1089114" cy="3345393"/>
          </a:xfrm>
          <a:prstGeom prst="rect">
            <a:avLst/>
          </a:prstGeom>
        </p:spPr>
      </p:pic>
      <p:sp>
        <p:nvSpPr>
          <p:cNvPr id="21" name="Left Arrow 20"/>
          <p:cNvSpPr/>
          <p:nvPr/>
        </p:nvSpPr>
        <p:spPr>
          <a:xfrm rot="21326720">
            <a:off x="5305893" y="2979494"/>
            <a:ext cx="639896" cy="151861"/>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388285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Results: Subject C after 16 weeks</a:t>
            </a:r>
          </a:p>
        </p:txBody>
      </p:sp>
      <p:sp>
        <p:nvSpPr>
          <p:cNvPr id="16" name="Text Placeholder 7"/>
          <p:cNvSpPr txBox="1">
            <a:spLocks/>
          </p:cNvSpPr>
          <p:nvPr/>
        </p:nvSpPr>
        <p:spPr>
          <a:xfrm>
            <a:off x="1718750" y="803784"/>
            <a:ext cx="4040188" cy="480663"/>
          </a:xfrm>
          <a:prstGeom prst="rect">
            <a:avLst/>
          </a:prstGeom>
        </p:spPr>
        <p:txBody>
          <a:bodyPr>
            <a:normAutofit fontScale="70000" lnSpcReduction="20000"/>
          </a:bodyPr>
          <a:lstStyle>
            <a:lvl1pPr marL="342900" indent="-342900" algn="l" defTabSz="457200" rtl="0" eaLnBrk="1" latinLnBrk="0" hangingPunct="1">
              <a:spcBef>
                <a:spcPct val="20000"/>
              </a:spcBef>
              <a:buFont typeface="Arial"/>
              <a:buChar char="•"/>
              <a:defRPr sz="1600" kern="1200" baseline="0">
                <a:solidFill>
                  <a:srgbClr val="646569"/>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rgbClr val="646569"/>
                </a:solidFill>
                <a:latin typeface="Arial"/>
                <a:ea typeface="+mn-ea"/>
                <a:cs typeface="Arial"/>
              </a:defRPr>
            </a:lvl2pPr>
            <a:lvl3pPr marL="1143000" indent="-228600" algn="l" defTabSz="457200" rtl="0" eaLnBrk="1" latinLnBrk="0" hangingPunct="1">
              <a:spcBef>
                <a:spcPct val="20000"/>
              </a:spcBef>
              <a:buFont typeface="Arial"/>
              <a:buChar char="•"/>
              <a:defRPr sz="1600" kern="1200">
                <a:solidFill>
                  <a:srgbClr val="646569"/>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rgbClr val="646569"/>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rgbClr val="64656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p>
          <a:p>
            <a:pPr marL="0" indent="0" algn="ctr">
              <a:buNone/>
            </a:pPr>
            <a:r>
              <a:rPr lang="en-US" sz="2300" dirty="0">
                <a:solidFill>
                  <a:srgbClr val="595959"/>
                </a:solidFill>
              </a:rPr>
              <a:t>Before</a:t>
            </a:r>
          </a:p>
        </p:txBody>
      </p:sp>
      <p:sp>
        <p:nvSpPr>
          <p:cNvPr id="18" name="Text Placeholder 9"/>
          <p:cNvSpPr txBox="1">
            <a:spLocks/>
          </p:cNvSpPr>
          <p:nvPr/>
        </p:nvSpPr>
        <p:spPr>
          <a:xfrm>
            <a:off x="4302143" y="837652"/>
            <a:ext cx="4041775" cy="480663"/>
          </a:xfrm>
          <a:prstGeom prst="rect">
            <a:avLst/>
          </a:prstGeom>
        </p:spPr>
        <p:txBody>
          <a:bodyPr vert="horz" lIns="91440" tIns="45720" rIns="91440" bIns="45720" rtlCol="0" anchor="ctr">
            <a:normAutofit lnSpcReduction="10000"/>
          </a:bodyPr>
          <a:lstStyle>
            <a:lvl1pPr algn="ctr">
              <a:defRPr sz="1200">
                <a:solidFill>
                  <a:schemeClr val="tx1">
                    <a:tint val="75000"/>
                  </a:schemeClr>
                </a:solidFill>
                <a:latin typeface="Calibri"/>
                <a:ea typeface="Calibri"/>
                <a:cs typeface="Calibri"/>
                <a:sym typeface="Calibri"/>
              </a:defRPr>
            </a:lvl1pPr>
            <a:lvl2pPr indent="457200">
              <a:defRPr>
                <a:latin typeface="Calibri"/>
                <a:ea typeface="Calibri"/>
                <a:cs typeface="Calibri"/>
                <a:sym typeface="Calibri"/>
              </a:defRPr>
            </a:lvl2pPr>
            <a:lvl3pPr indent="914400">
              <a:defRPr>
                <a:latin typeface="Calibri"/>
                <a:ea typeface="Calibri"/>
                <a:cs typeface="Calibri"/>
                <a:sym typeface="Calibri"/>
              </a:defRPr>
            </a:lvl3pPr>
            <a:lvl4pPr indent="1371600">
              <a:defRPr>
                <a:latin typeface="Calibri"/>
                <a:ea typeface="Calibri"/>
                <a:cs typeface="Calibri"/>
                <a:sym typeface="Calibri"/>
              </a:defRPr>
            </a:lvl4pPr>
            <a:lvl5pPr indent="1828800">
              <a:defRPr>
                <a:latin typeface="Calibri"/>
                <a:ea typeface="Calibri"/>
                <a:cs typeface="Calibri"/>
                <a:sym typeface="Calibri"/>
              </a:defRPr>
            </a:lvl5pPr>
            <a:lvl6pPr indent="2286000">
              <a:defRPr>
                <a:latin typeface="Calibri"/>
                <a:ea typeface="Calibri"/>
                <a:cs typeface="Calibri"/>
                <a:sym typeface="Calibri"/>
              </a:defRPr>
            </a:lvl6pPr>
            <a:lvl7pPr indent="2743200">
              <a:defRPr>
                <a:latin typeface="Calibri"/>
                <a:ea typeface="Calibri"/>
                <a:cs typeface="Calibri"/>
                <a:sym typeface="Calibri"/>
              </a:defRPr>
            </a:lvl7pPr>
            <a:lvl8pPr indent="3200400">
              <a:defRPr>
                <a:latin typeface="Calibri"/>
                <a:ea typeface="Calibri"/>
                <a:cs typeface="Calibri"/>
                <a:sym typeface="Calibri"/>
              </a:defRPr>
            </a:lvl8pPr>
            <a:lvl9pPr indent="3657600">
              <a:defRPr>
                <a:latin typeface="Calibri"/>
                <a:ea typeface="Calibri"/>
                <a:cs typeface="Calibri"/>
                <a:sym typeface="Calibri"/>
              </a:defRPr>
            </a:lvl9pPr>
          </a:lstStyle>
          <a:p>
            <a:endParaRPr lang="en-US" dirty="0"/>
          </a:p>
          <a:p>
            <a:r>
              <a:rPr lang="en-US" sz="1600" dirty="0">
                <a:solidFill>
                  <a:schemeClr val="tx1">
                    <a:lumMod val="65000"/>
                    <a:lumOff val="35000"/>
                  </a:schemeClr>
                </a:solidFill>
                <a:latin typeface="Arial"/>
                <a:cs typeface="Arial"/>
              </a:rPr>
              <a:t>After</a:t>
            </a:r>
          </a:p>
        </p:txBody>
      </p:sp>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16</a:t>
            </a:fld>
            <a:endParaRPr lang="en-US" dirty="0"/>
          </a:p>
        </p:txBody>
      </p:sp>
      <p:sp>
        <p:nvSpPr>
          <p:cNvPr id="20" name="TextBox 19"/>
          <p:cNvSpPr txBox="1"/>
          <p:nvPr/>
        </p:nvSpPr>
        <p:spPr>
          <a:xfrm>
            <a:off x="245534" y="2463882"/>
            <a:ext cx="2150533" cy="2708434"/>
          </a:xfrm>
          <a:prstGeom prst="rect">
            <a:avLst/>
          </a:prstGeom>
          <a:noFill/>
        </p:spPr>
        <p:txBody>
          <a:bodyPr wrap="square" rtlCol="0">
            <a:spAutoFit/>
          </a:bodyPr>
          <a:lstStyle/>
          <a:p>
            <a:pPr defTabSz="457200">
              <a:defRPr/>
            </a:pPr>
            <a:r>
              <a:rPr lang="en-US" sz="800" dirty="0">
                <a:solidFill>
                  <a:srgbClr val="595959"/>
                </a:solidFill>
                <a:latin typeface="Arial"/>
                <a:cs typeface="Arial"/>
              </a:rPr>
              <a:t>Prepared for Nu Skin (2015). [16-Week Clinical Study to Evaluate Anti-aging Efficacy of </a:t>
            </a:r>
            <a:r>
              <a:rPr lang="en-US" sz="800" dirty="0" err="1">
                <a:solidFill>
                  <a:srgbClr val="595959"/>
                </a:solidFill>
                <a:latin typeface="Arial"/>
                <a:cs typeface="Arial"/>
              </a:rPr>
              <a:t>ageLOC</a:t>
            </a:r>
            <a:r>
              <a:rPr lang="en-US" sz="800" dirty="0">
                <a:solidFill>
                  <a:srgbClr val="595959"/>
                </a:solidFill>
                <a:latin typeface="Arial"/>
                <a:cs typeface="Arial"/>
              </a:rPr>
              <a:t> Me</a:t>
            </a:r>
            <a:r>
              <a:rPr lang="en-US" sz="800" baseline="30000" dirty="0">
                <a:solidFill>
                  <a:srgbClr val="595959"/>
                </a:solidFill>
                <a:latin typeface="Arial"/>
                <a:cs typeface="Arial"/>
              </a:rPr>
              <a:t>™</a:t>
            </a:r>
            <a:r>
              <a:rPr lang="en-US" sz="800" dirty="0">
                <a:solidFill>
                  <a:srgbClr val="595959"/>
                </a:solidFill>
                <a:latin typeface="Arial"/>
                <a:cs typeface="Arial"/>
              </a:rPr>
              <a:t> Serums]. Unpublished raw data. </a:t>
            </a:r>
          </a:p>
          <a:p>
            <a:pPr defTabSz="457200">
              <a:lnSpc>
                <a:spcPct val="75000"/>
              </a:lnSpc>
              <a:defRPr/>
            </a:pPr>
            <a:endParaRPr lang="en-US" sz="800" dirty="0">
              <a:solidFill>
                <a:srgbClr val="595959"/>
              </a:solidFill>
              <a:latin typeface="Arial"/>
              <a:cs typeface="Arial"/>
              <a:sym typeface="Helvetica Neue"/>
            </a:endParaRPr>
          </a:p>
          <a:p>
            <a:pPr defTabSz="457200">
              <a:defRPr/>
            </a:pPr>
            <a:r>
              <a:rPr lang="en-US" sz="800" dirty="0">
                <a:solidFill>
                  <a:srgbClr val="595959"/>
                </a:solidFill>
                <a:latin typeface="Arial"/>
                <a:cs typeface="Arial"/>
                <a:sym typeface="Helvetica Neue"/>
              </a:rPr>
              <a:t>The pictures shown were taken at baseline and at the conclusion of a 16 Week clinical study Nu Skin contracted out to a 3</a:t>
            </a:r>
            <a:r>
              <a:rPr lang="en-US" sz="800" baseline="30000" dirty="0">
                <a:solidFill>
                  <a:srgbClr val="595959"/>
                </a:solidFill>
                <a:latin typeface="Arial"/>
                <a:cs typeface="Arial"/>
                <a:sym typeface="Helvetica Neue"/>
              </a:rPr>
              <a:t>rd</a:t>
            </a:r>
            <a:r>
              <a:rPr lang="en-US" sz="800" dirty="0">
                <a:solidFill>
                  <a:srgbClr val="595959"/>
                </a:solidFill>
                <a:latin typeface="Arial"/>
                <a:cs typeface="Arial"/>
                <a:sym typeface="Helvetica Neue"/>
              </a:rPr>
              <a:t> party research organization in the United States. 60 participants were recruited and were split into two groups. Each participant was randomly assigned to one of two predominant </a:t>
            </a:r>
            <a:r>
              <a:rPr lang="en-US" sz="800" dirty="0" err="1">
                <a:solidFill>
                  <a:srgbClr val="595959"/>
                </a:solidFill>
                <a:latin typeface="Arial"/>
                <a:cs typeface="Arial"/>
                <a:sym typeface="Helvetica Neue"/>
              </a:rPr>
              <a:t>ageLOC</a:t>
            </a:r>
            <a:r>
              <a:rPr lang="en-US" sz="800" dirty="0">
                <a:solidFill>
                  <a:srgbClr val="595959"/>
                </a:solidFill>
                <a:latin typeface="Arial"/>
                <a:cs typeface="Arial"/>
                <a:sym typeface="Helvetica Neue"/>
              </a:rPr>
              <a:t> Me serum combination. Clinical grading, self-assessment, instrumentation and photos were completed at Baseline, Weeks 1, 4, 8, 12 and 16. March 2015.</a:t>
            </a:r>
          </a:p>
          <a:p>
            <a:endParaRPr lang="en-US" dirty="0">
              <a:latin typeface="Arial"/>
            </a:endParaRPr>
          </a:p>
          <a:p>
            <a:endParaRPr lang="en-US" dirty="0">
              <a:latin typeface="Arial"/>
            </a:endParaRPr>
          </a:p>
        </p:txBody>
      </p:sp>
      <p:pic>
        <p:nvPicPr>
          <p:cNvPr id="12" name="Content Placeholder 4"/>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3677" y="1309844"/>
            <a:ext cx="2121276" cy="3202711"/>
          </a:xfrm>
          <a:prstGeom prst="rect">
            <a:avLst/>
          </a:prstGeom>
        </p:spPr>
      </p:pic>
      <p:pic>
        <p:nvPicPr>
          <p:cNvPr id="13" name="Content Placeholder 5"/>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9876" y="1309845"/>
            <a:ext cx="2119745" cy="3200400"/>
          </a:xfrm>
          <a:prstGeom prst="rect">
            <a:avLst/>
          </a:prstGeom>
        </p:spPr>
      </p:pic>
      <p:sp>
        <p:nvSpPr>
          <p:cNvPr id="6" name="Rectangle 5"/>
          <p:cNvSpPr/>
          <p:nvPr/>
        </p:nvSpPr>
        <p:spPr>
          <a:xfrm>
            <a:off x="245534" y="902385"/>
            <a:ext cx="2252133" cy="1477328"/>
          </a:xfrm>
          <a:prstGeom prst="rect">
            <a:avLst/>
          </a:prstGeom>
        </p:spPr>
        <p:txBody>
          <a:bodyPr wrap="square">
            <a:spAutoFit/>
          </a:bodyPr>
          <a:lstStyle/>
          <a:p>
            <a:pPr marL="285750" indent="-285750">
              <a:buFont typeface="Arial"/>
              <a:buChar char="•"/>
            </a:pPr>
            <a:r>
              <a:rPr lang="en-US" dirty="0">
                <a:solidFill>
                  <a:srgbClr val="595959"/>
                </a:solidFill>
                <a:latin typeface="Arial"/>
              </a:rPr>
              <a:t>Reduced prominence of </a:t>
            </a:r>
            <a:r>
              <a:rPr lang="en-US" dirty="0" err="1">
                <a:solidFill>
                  <a:srgbClr val="595959"/>
                </a:solidFill>
                <a:latin typeface="Arial"/>
              </a:rPr>
              <a:t>nasolabial</a:t>
            </a:r>
            <a:r>
              <a:rPr lang="en-US" dirty="0">
                <a:solidFill>
                  <a:srgbClr val="595959"/>
                </a:solidFill>
                <a:latin typeface="Arial"/>
              </a:rPr>
              <a:t> fold</a:t>
            </a:r>
          </a:p>
          <a:p>
            <a:pPr marL="285750" indent="-285750">
              <a:buFont typeface="Arial"/>
              <a:buChar char="•"/>
            </a:pPr>
            <a:r>
              <a:rPr lang="en-US" dirty="0">
                <a:solidFill>
                  <a:srgbClr val="595959"/>
                </a:solidFill>
                <a:latin typeface="Arial"/>
              </a:rPr>
              <a:t>Softening of marionette line</a:t>
            </a:r>
          </a:p>
        </p:txBody>
      </p:sp>
      <p:sp>
        <p:nvSpPr>
          <p:cNvPr id="19" name="Left Arrow 18"/>
          <p:cNvSpPr/>
          <p:nvPr/>
        </p:nvSpPr>
        <p:spPr>
          <a:xfrm>
            <a:off x="4074318" y="2893268"/>
            <a:ext cx="381000" cy="1524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1" name="Left Arrow 20"/>
          <p:cNvSpPr/>
          <p:nvPr/>
        </p:nvSpPr>
        <p:spPr>
          <a:xfrm>
            <a:off x="4191000" y="3395133"/>
            <a:ext cx="381000" cy="1524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2" name="Left Arrow 21"/>
          <p:cNvSpPr/>
          <p:nvPr/>
        </p:nvSpPr>
        <p:spPr>
          <a:xfrm>
            <a:off x="6682051" y="2969468"/>
            <a:ext cx="381000" cy="1524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23" name="Left Arrow 22"/>
          <p:cNvSpPr/>
          <p:nvPr/>
        </p:nvSpPr>
        <p:spPr>
          <a:xfrm>
            <a:off x="6798733" y="3471333"/>
            <a:ext cx="381000" cy="152400"/>
          </a:xfrm>
          <a:prstGeom prst="leftArrow">
            <a:avLst/>
          </a:prstGeom>
          <a:solidFill>
            <a:srgbClr val="FF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Tree>
    <p:extLst>
      <p:ext uri="{BB962C8B-B14F-4D97-AF65-F5344CB8AC3E}">
        <p14:creationId xmlns:p14="http://schemas.microsoft.com/office/powerpoint/2010/main" val="4067307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734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RM15020009_151 clone.jpg"/>
          <p:cNvPicPr>
            <a:picLocks noChangeAspect="1"/>
          </p:cNvPicPr>
          <p:nvPr/>
        </p:nvPicPr>
        <p:blipFill rotWithShape="1">
          <a:blip r:embed="rId3" cstate="print">
            <a:extLst>
              <a:ext uri="{28A0092B-C50C-407E-A947-70E740481C1C}">
                <a14:useLocalDpi xmlns:a14="http://schemas.microsoft.com/office/drawing/2010/main"/>
              </a:ext>
            </a:extLst>
          </a:blip>
          <a:srcRect l="9399" r="2221"/>
          <a:stretch/>
        </p:blipFill>
        <p:spPr>
          <a:xfrm>
            <a:off x="9138" y="-206106"/>
            <a:ext cx="9134861" cy="5167951"/>
          </a:xfrm>
          <a:prstGeom prst="rect">
            <a:avLst/>
          </a:prstGeom>
        </p:spPr>
      </p:pic>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4" cstate="print"/>
          <a:stretch>
            <a:fillRect/>
          </a:stretch>
        </p:blipFill>
        <p:spPr>
          <a:xfrm>
            <a:off x="8586692" y="4786884"/>
            <a:ext cx="274320" cy="274320"/>
          </a:xfrm>
          <a:prstGeom prst="rect">
            <a:avLst/>
          </a:prstGeom>
        </p:spPr>
      </p:pic>
      <p:sp>
        <p:nvSpPr>
          <p:cNvPr id="2" name="Title 1"/>
          <p:cNvSpPr>
            <a:spLocks noGrp="1"/>
          </p:cNvSpPr>
          <p:nvPr>
            <p:ph type="title"/>
          </p:nvPr>
        </p:nvSpPr>
        <p:spPr>
          <a:xfrm>
            <a:off x="357092" y="-276861"/>
            <a:ext cx="8229600" cy="857250"/>
          </a:xfrm>
        </p:spPr>
        <p:txBody>
          <a:bodyPr/>
          <a:lstStyle/>
          <a:p>
            <a:br>
              <a:rPr lang="en-US" dirty="0">
                <a:solidFill>
                  <a:srgbClr val="00A8CC"/>
                </a:solidFill>
              </a:rPr>
            </a:br>
            <a:r>
              <a:rPr lang="en-US" dirty="0">
                <a:solidFill>
                  <a:srgbClr val="00A8CC"/>
                </a:solidFill>
              </a:rPr>
              <a:t>WE ARE AN ANTI-AGING LEADER</a:t>
            </a:r>
          </a:p>
        </p:txBody>
      </p:sp>
      <p:sp>
        <p:nvSpPr>
          <p:cNvPr id="3" name="Content Placeholder 2"/>
          <p:cNvSpPr>
            <a:spLocks noGrp="1"/>
          </p:cNvSpPr>
          <p:nvPr>
            <p:ph idx="1"/>
          </p:nvPr>
        </p:nvSpPr>
        <p:spPr>
          <a:xfrm>
            <a:off x="357093" y="802951"/>
            <a:ext cx="6313426" cy="3262649"/>
          </a:xfrm>
        </p:spPr>
        <p:txBody>
          <a:bodyPr/>
          <a:lstStyle/>
          <a:p>
            <a:pPr marL="235120" indent="-235120">
              <a:lnSpc>
                <a:spcPts val="3000"/>
              </a:lnSpc>
              <a:spcBef>
                <a:spcPts val="0"/>
              </a:spcBef>
              <a:buClr>
                <a:srgbClr val="3BB0C9"/>
              </a:buClr>
              <a:buSzPct val="50000"/>
              <a:buFont typeface="Wingdings" charset="2"/>
              <a:buChar char=""/>
            </a:pPr>
            <a:r>
              <a:rPr lang="en-US" dirty="0" err="1">
                <a:solidFill>
                  <a:srgbClr val="7F7F7F"/>
                </a:solidFill>
              </a:rPr>
              <a:t>ageLOC</a:t>
            </a:r>
            <a:r>
              <a:rPr lang="en-US" dirty="0">
                <a:solidFill>
                  <a:srgbClr val="7F7F7F"/>
                </a:solidFill>
              </a:rPr>
              <a:t> Me</a:t>
            </a:r>
            <a:r>
              <a:rPr lang="en-US" baseline="30000" dirty="0">
                <a:solidFill>
                  <a:srgbClr val="7F7F7F"/>
                </a:solidFill>
              </a:rPr>
              <a:t>™</a:t>
            </a:r>
            <a:r>
              <a:rPr lang="en-US" dirty="0">
                <a:solidFill>
                  <a:srgbClr val="7F7F7F"/>
                </a:solidFill>
              </a:rPr>
              <a:t> delivers Nu Skin’s </a:t>
            </a:r>
            <a:r>
              <a:rPr lang="en-US" dirty="0">
                <a:solidFill>
                  <a:srgbClr val="00A8CC"/>
                </a:solidFill>
              </a:rPr>
              <a:t>most advanced anti-aging science </a:t>
            </a:r>
            <a:br>
              <a:rPr lang="en-US" dirty="0">
                <a:solidFill>
                  <a:srgbClr val="3BB0C9"/>
                </a:solidFill>
              </a:rPr>
            </a:br>
            <a:r>
              <a:rPr lang="en-US" dirty="0">
                <a:solidFill>
                  <a:srgbClr val="7F7F7F"/>
                </a:solidFill>
              </a:rPr>
              <a:t>in a unique and impressive system for a completely new skin care experience. </a:t>
            </a:r>
            <a:r>
              <a:rPr lang="en-US" dirty="0" err="1">
                <a:solidFill>
                  <a:srgbClr val="7F7F7F"/>
                </a:solidFill>
              </a:rPr>
              <a:t>ageLOC</a:t>
            </a:r>
            <a:r>
              <a:rPr lang="en-US" baseline="30000" dirty="0">
                <a:solidFill>
                  <a:srgbClr val="7F7F7F"/>
                </a:solidFill>
              </a:rPr>
              <a:t>®</a:t>
            </a:r>
            <a:r>
              <a:rPr lang="en-US" dirty="0">
                <a:solidFill>
                  <a:srgbClr val="7F7F7F"/>
                </a:solidFill>
              </a:rPr>
              <a:t> products target the sources of aging to help you look and feel younger.</a:t>
            </a:r>
          </a:p>
          <a:p>
            <a:pPr marL="235120" indent="-235120">
              <a:lnSpc>
                <a:spcPts val="3000"/>
              </a:lnSpc>
              <a:spcBef>
                <a:spcPts val="0"/>
              </a:spcBef>
              <a:buClr>
                <a:srgbClr val="3BB0C9"/>
              </a:buClr>
              <a:buSzPct val="50000"/>
              <a:buFont typeface="Wingdings" charset="2"/>
              <a:buChar char=""/>
            </a:pPr>
            <a:r>
              <a:rPr lang="en-US" dirty="0">
                <a:solidFill>
                  <a:srgbClr val="7F7F7F"/>
                </a:solidFill>
              </a:rPr>
              <a:t>Nu Skin’s most advanced ageLOC formulations are inspired by more than 30 years of anti-aging science</a:t>
            </a:r>
          </a:p>
          <a:p>
            <a:pPr marL="235120" indent="-235120">
              <a:lnSpc>
                <a:spcPts val="3000"/>
              </a:lnSpc>
              <a:spcBef>
                <a:spcPts val="0"/>
              </a:spcBef>
              <a:buClr>
                <a:srgbClr val="3BB0C9"/>
              </a:buClr>
              <a:buSzPct val="50000"/>
              <a:buFont typeface="Wingdings" charset="2"/>
              <a:buChar char=""/>
            </a:pPr>
            <a:r>
              <a:rPr lang="en-US" dirty="0">
                <a:solidFill>
                  <a:srgbClr val="7F7F7F"/>
                </a:solidFill>
              </a:rPr>
              <a:t>Science that targets aging at its source</a:t>
            </a:r>
          </a:p>
          <a:p>
            <a:pPr marL="235120" indent="-235120">
              <a:lnSpc>
                <a:spcPts val="3000"/>
              </a:lnSpc>
              <a:spcBef>
                <a:spcPts val="0"/>
              </a:spcBef>
              <a:buClr>
                <a:srgbClr val="3BB0C9"/>
              </a:buClr>
              <a:buSzPct val="50000"/>
              <a:buFont typeface="Wingdings" charset="2"/>
              <a:buChar char=""/>
            </a:pPr>
            <a:r>
              <a:rPr lang="en-US" dirty="0">
                <a:solidFill>
                  <a:srgbClr val="7F7F7F"/>
                </a:solidFill>
              </a:rPr>
              <a:t>Cutting-edge, breakthrough products developed by </a:t>
            </a:r>
            <a:br>
              <a:rPr lang="en-US" dirty="0">
                <a:solidFill>
                  <a:srgbClr val="7F7F7F"/>
                </a:solidFill>
              </a:rPr>
            </a:br>
            <a:r>
              <a:rPr lang="en-US" dirty="0">
                <a:solidFill>
                  <a:srgbClr val="7F7F7F"/>
                </a:solidFill>
              </a:rPr>
              <a:t>anti-aging experts</a:t>
            </a:r>
          </a:p>
          <a:p>
            <a:pPr marL="235120" indent="-235120">
              <a:lnSpc>
                <a:spcPts val="3000"/>
              </a:lnSpc>
              <a:spcBef>
                <a:spcPts val="0"/>
              </a:spcBef>
              <a:buClr>
                <a:srgbClr val="3BB0C9"/>
              </a:buClr>
              <a:buSzPct val="50000"/>
              <a:buFont typeface="Wingdings" charset="2"/>
              <a:buChar char=""/>
            </a:pPr>
            <a:r>
              <a:rPr lang="en-US" dirty="0">
                <a:solidFill>
                  <a:srgbClr val="7F7F7F"/>
                </a:solidFill>
              </a:rPr>
              <a:t>Patents issued for function and design</a:t>
            </a:r>
            <a:endParaRPr lang="en-US" dirty="0"/>
          </a:p>
        </p:txBody>
      </p:sp>
      <p:sp>
        <p:nvSpPr>
          <p:cNvPr id="4" name="Slide Number Placeholder 3"/>
          <p:cNvSpPr>
            <a:spLocks noGrp="1"/>
          </p:cNvSpPr>
          <p:nvPr>
            <p:ph type="sldNum" sz="quarter" idx="4"/>
          </p:nvPr>
        </p:nvSpPr>
        <p:spPr>
          <a:xfrm>
            <a:off x="93134" y="4776259"/>
            <a:ext cx="2133600" cy="274637"/>
          </a:xfrm>
        </p:spPr>
        <p:txBody>
          <a:bodyPr/>
          <a:lstStyle/>
          <a:p>
            <a:pPr algn="l"/>
            <a:fld id="{8515AC7A-E2D5-4741-BEBB-0FB10E384F9C}" type="slidenum">
              <a:rPr lang="en-US" smtClean="0"/>
              <a:pPr algn="l"/>
              <a:t>2</a:t>
            </a:fld>
            <a:endParaRPr lang="en-US" dirty="0"/>
          </a:p>
        </p:txBody>
      </p:sp>
    </p:spTree>
    <p:extLst>
      <p:ext uri="{BB962C8B-B14F-4D97-AF65-F5344CB8AC3E}">
        <p14:creationId xmlns:p14="http://schemas.microsoft.com/office/powerpoint/2010/main" val="62757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5821" t="7540" r="5291" b="23603"/>
          <a:stretch/>
        </p:blipFill>
        <p:spPr>
          <a:xfrm>
            <a:off x="4775200" y="114300"/>
            <a:ext cx="4267200" cy="4407403"/>
          </a:xfrm>
          <a:prstGeom prst="rect">
            <a:avLst/>
          </a:prstGeom>
        </p:spPr>
      </p:pic>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4" cstate="print"/>
          <a:stretch>
            <a:fillRect/>
          </a:stretch>
        </p:blipFill>
        <p:spPr>
          <a:xfrm>
            <a:off x="8586692" y="4786884"/>
            <a:ext cx="274320" cy="274320"/>
          </a:xfrm>
          <a:prstGeom prst="rect">
            <a:avLst/>
          </a:prstGeom>
        </p:spPr>
      </p:pic>
      <p:sp>
        <p:nvSpPr>
          <p:cNvPr id="9" name="Content Placeholder 2"/>
          <p:cNvSpPr txBox="1">
            <a:spLocks/>
          </p:cNvSpPr>
          <p:nvPr/>
        </p:nvSpPr>
        <p:spPr>
          <a:xfrm>
            <a:off x="342900" y="922724"/>
            <a:ext cx="3975100" cy="3310609"/>
          </a:xfrm>
          <a:prstGeom prst="rect">
            <a:avLst/>
          </a:prstGeom>
        </p:spPr>
        <p:txBody>
          <a:bodyPr lIns="130622" tIns="65311" rIns="130622" bIns="65311">
            <a:normAutofit/>
          </a:bodyPr>
          <a:lstStyle>
            <a:lvl1pPr marL="342900" indent="-342900" algn="l" defTabSz="457200" rtl="0" eaLnBrk="1" latinLnBrk="0" hangingPunct="1">
              <a:spcBef>
                <a:spcPct val="20000"/>
              </a:spcBef>
              <a:buFont typeface="Arial"/>
              <a:buChar char="•"/>
              <a:defRPr sz="3200" kern="1200">
                <a:solidFill>
                  <a:schemeClr val="tx1"/>
                </a:solidFill>
                <a:latin typeface="Verlag Book"/>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Verlag Book"/>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Verlag Book"/>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Verlag Book"/>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Verlag Book"/>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solidFill>
                  <a:schemeClr val="tx1">
                    <a:lumMod val="50000"/>
                    <a:lumOff val="50000"/>
                  </a:schemeClr>
                </a:solidFill>
                <a:latin typeface="Arial"/>
                <a:cs typeface="Arial"/>
              </a:rPr>
              <a:t>Higher concentration of ingredients</a:t>
            </a:r>
          </a:p>
          <a:p>
            <a:r>
              <a:rPr lang="en-US" sz="2400" dirty="0">
                <a:solidFill>
                  <a:schemeClr val="tx1">
                    <a:lumMod val="50000"/>
                    <a:lumOff val="50000"/>
                  </a:schemeClr>
                </a:solidFill>
                <a:latin typeface="Arial"/>
                <a:cs typeface="Arial"/>
              </a:rPr>
              <a:t>Combine to provide a higher amount and potency of key ingredients that could not be formulated into a single product</a:t>
            </a:r>
          </a:p>
          <a:p>
            <a:pPr marL="0" indent="0">
              <a:buNone/>
            </a:pPr>
            <a:endParaRPr lang="en-US" dirty="0">
              <a:solidFill>
                <a:schemeClr val="tx1">
                  <a:lumMod val="50000"/>
                  <a:lumOff val="50000"/>
                </a:schemeClr>
              </a:solidFill>
              <a:latin typeface="Arial"/>
            </a:endParaRPr>
          </a:p>
        </p:txBody>
      </p:sp>
      <p:sp>
        <p:nvSpPr>
          <p:cNvPr id="13" name="パイ 17"/>
          <p:cNvSpPr/>
          <p:nvPr/>
        </p:nvSpPr>
        <p:spPr>
          <a:xfrm rot="18146429">
            <a:off x="6085495" y="1331130"/>
            <a:ext cx="1837110" cy="1706540"/>
          </a:xfrm>
          <a:prstGeom prst="pie">
            <a:avLst>
              <a:gd name="adj1" fmla="val 2703688"/>
              <a:gd name="adj2" fmla="val 13649641"/>
            </a:avLst>
          </a:prstGeom>
          <a:noFill/>
          <a:ln w="3810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6304" tIns="73152" rIns="146304" bIns="73152" rtlCol="0" anchor="ctr"/>
          <a:lstStyle/>
          <a:p>
            <a:pPr algn="ctr"/>
            <a:endParaRPr kumimoji="1" lang="ja-JP" altLang="en-US" dirty="0">
              <a:solidFill>
                <a:schemeClr val="tx1"/>
              </a:solidFill>
            </a:endParaRPr>
          </a:p>
        </p:txBody>
      </p:sp>
      <p:sp>
        <p:nvSpPr>
          <p:cNvPr id="4" name="Slide Number Placeholder 3"/>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3</a:t>
            </a:fld>
            <a:endParaRPr lang="en-US" dirty="0"/>
          </a:p>
        </p:txBody>
      </p:sp>
      <p:sp>
        <p:nvSpPr>
          <p:cNvPr id="11" name="Title 1"/>
          <p:cNvSpPr txBox="1">
            <a:spLocks/>
          </p:cNvSpPr>
          <p:nvPr/>
        </p:nvSpPr>
        <p:spPr>
          <a:xfrm>
            <a:off x="342900" y="215900"/>
            <a:ext cx="8229600" cy="857250"/>
          </a:xfrm>
          <a:prstGeom prst="rect">
            <a:avLst/>
          </a:prstGeom>
        </p:spPr>
        <p:txBody>
          <a:bodyPr/>
          <a:lstStyle>
            <a:lvl1pPr algn="l" defTabSz="457200" rtl="0" eaLnBrk="1" latinLnBrk="0" hangingPunct="1">
              <a:spcBef>
                <a:spcPct val="0"/>
              </a:spcBef>
              <a:buNone/>
              <a:defRPr sz="2800" kern="1200" baseline="0">
                <a:solidFill>
                  <a:srgbClr val="646569"/>
                </a:solidFill>
                <a:latin typeface="Arial"/>
                <a:ea typeface="+mj-ea"/>
                <a:cs typeface="Arial"/>
              </a:defRPr>
            </a:lvl1pPr>
          </a:lstStyle>
          <a:p>
            <a:r>
              <a:rPr lang="en-US" dirty="0">
                <a:solidFill>
                  <a:srgbClr val="00A8CC"/>
                </a:solidFill>
              </a:rPr>
              <a:t>SUPER SERUMS</a:t>
            </a:r>
            <a:endParaRPr lang="en-US" sz="1200" dirty="0">
              <a:solidFill>
                <a:srgbClr val="FF00FF"/>
              </a:solidFill>
            </a:endParaRPr>
          </a:p>
        </p:txBody>
      </p:sp>
    </p:spTree>
    <p:extLst>
      <p:ext uri="{BB962C8B-B14F-4D97-AF65-F5344CB8AC3E}">
        <p14:creationId xmlns:p14="http://schemas.microsoft.com/office/powerpoint/2010/main" val="1475465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pic>
        <p:nvPicPr>
          <p:cNvPr id="1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546694" y="0"/>
            <a:ext cx="3222275" cy="47045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テキスト ボックス 1"/>
          <p:cNvSpPr txBox="1"/>
          <p:nvPr/>
        </p:nvSpPr>
        <p:spPr>
          <a:xfrm>
            <a:off x="457201" y="769311"/>
            <a:ext cx="4825999" cy="3102380"/>
          </a:xfrm>
          <a:prstGeom prst="rect">
            <a:avLst/>
          </a:prstGeom>
          <a:noFill/>
        </p:spPr>
        <p:txBody>
          <a:bodyPr wrap="square" lIns="146297" tIns="73148" rIns="146297" bIns="73148" rtlCol="0">
            <a:spAutoFit/>
          </a:bodyPr>
          <a:lstStyle/>
          <a:p>
            <a:r>
              <a:rPr kumimoji="1" lang="en-US" altLang="ja-JP" sz="2400" dirty="0">
                <a:solidFill>
                  <a:srgbClr val="7F7F7F"/>
                </a:solidFill>
                <a:latin typeface="Arial"/>
                <a:cs typeface="Arial"/>
              </a:rPr>
              <a:t>We intentionally separated </a:t>
            </a:r>
            <a:r>
              <a:rPr kumimoji="1" lang="en-US" altLang="ja-JP" sz="2400" dirty="0">
                <a:solidFill>
                  <a:schemeClr val="tx1">
                    <a:lumMod val="50000"/>
                    <a:lumOff val="50000"/>
                  </a:schemeClr>
                </a:solidFill>
                <a:latin typeface="Arial"/>
                <a:cs typeface="Arial"/>
              </a:rPr>
              <a:t>ingredients into three serums </a:t>
            </a:r>
            <a:br>
              <a:rPr kumimoji="1" lang="en-US" altLang="ja-JP" sz="2400" dirty="0">
                <a:solidFill>
                  <a:schemeClr val="tx1">
                    <a:lumMod val="50000"/>
                    <a:lumOff val="50000"/>
                  </a:schemeClr>
                </a:solidFill>
                <a:latin typeface="Arial"/>
                <a:cs typeface="Arial"/>
              </a:rPr>
            </a:br>
            <a:r>
              <a:rPr kumimoji="1" lang="en-US" altLang="ja-JP" sz="2400" dirty="0">
                <a:solidFill>
                  <a:schemeClr val="tx1">
                    <a:lumMod val="50000"/>
                    <a:lumOff val="50000"/>
                  </a:schemeClr>
                </a:solidFill>
                <a:latin typeface="Arial"/>
                <a:cs typeface="Arial"/>
              </a:rPr>
              <a:t>that target different aging characteristics. The three serums are customized to address individual skin care needs and are delivered at the time of use</a:t>
            </a:r>
            <a:r>
              <a:rPr kumimoji="1" lang="en-US" altLang="ja-JP" sz="2400" dirty="0">
                <a:solidFill>
                  <a:srgbClr val="FF0000"/>
                </a:solidFill>
                <a:latin typeface="Arial"/>
                <a:cs typeface="Arial"/>
              </a:rPr>
              <a:t> </a:t>
            </a:r>
            <a:r>
              <a:rPr kumimoji="1" lang="en-US" altLang="ja-JP" sz="2400" dirty="0">
                <a:solidFill>
                  <a:schemeClr val="tx1">
                    <a:lumMod val="50000"/>
                    <a:lumOff val="50000"/>
                  </a:schemeClr>
                </a:solidFill>
                <a:latin typeface="Arial"/>
                <a:cs typeface="Arial"/>
              </a:rPr>
              <a:t>through </a:t>
            </a:r>
            <a:r>
              <a:rPr kumimoji="1" lang="en-US" altLang="ja-JP" sz="2400" dirty="0" err="1">
                <a:solidFill>
                  <a:schemeClr val="tx1">
                    <a:lumMod val="50000"/>
                    <a:lumOff val="50000"/>
                  </a:schemeClr>
                </a:solidFill>
                <a:latin typeface="Arial"/>
                <a:cs typeface="Arial"/>
              </a:rPr>
              <a:t>microlayering</a:t>
            </a:r>
            <a:r>
              <a:rPr kumimoji="1" lang="en-US" altLang="ja-JP" sz="2400" dirty="0">
                <a:solidFill>
                  <a:schemeClr val="tx1">
                    <a:lumMod val="50000"/>
                    <a:lumOff val="50000"/>
                  </a:schemeClr>
                </a:solidFill>
                <a:latin typeface="Arial"/>
                <a:cs typeface="Arial"/>
              </a:rPr>
              <a:t> technology. </a:t>
            </a:r>
          </a:p>
        </p:txBody>
      </p:sp>
      <p:sp>
        <p:nvSpPr>
          <p:cNvPr id="2" name="Slide Number Placeholder 1"/>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4</a:t>
            </a:fld>
            <a:endParaRPr lang="en-US" dirty="0"/>
          </a:p>
        </p:txBody>
      </p:sp>
      <p:sp>
        <p:nvSpPr>
          <p:cNvPr id="7" name="Title 1"/>
          <p:cNvSpPr>
            <a:spLocks noGrp="1"/>
          </p:cNvSpPr>
          <p:nvPr>
            <p:ph type="title"/>
          </p:nvPr>
        </p:nvSpPr>
        <p:spPr>
          <a:xfrm>
            <a:off x="357092" y="206375"/>
            <a:ext cx="8229600" cy="857250"/>
          </a:xfrm>
        </p:spPr>
        <p:txBody>
          <a:bodyPr/>
          <a:lstStyle/>
          <a:p>
            <a:r>
              <a:rPr lang="en-US" dirty="0">
                <a:solidFill>
                  <a:srgbClr val="00A8CC"/>
                </a:solidFill>
              </a:rPr>
              <a:t>FORMULATED FOR ME </a:t>
            </a:r>
            <a:endParaRPr lang="en-US" sz="1200" dirty="0">
              <a:solidFill>
                <a:srgbClr val="FF00FF"/>
              </a:solidFill>
            </a:endParaRPr>
          </a:p>
        </p:txBody>
      </p:sp>
    </p:spTree>
    <p:extLst>
      <p:ext uri="{BB962C8B-B14F-4D97-AF65-F5344CB8AC3E}">
        <p14:creationId xmlns:p14="http://schemas.microsoft.com/office/powerpoint/2010/main" val="2624407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M150200010_158 skeleton.jpg"/>
          <p:cNvPicPr>
            <a:picLocks noChangeAspect="1"/>
          </p:cNvPicPr>
          <p:nvPr/>
        </p:nvPicPr>
        <p:blipFill rotWithShape="1">
          <a:blip r:embed="rId3" cstate="print">
            <a:extLst>
              <a:ext uri="{28A0092B-C50C-407E-A947-70E740481C1C}">
                <a14:useLocalDpi xmlns:a14="http://schemas.microsoft.com/office/drawing/2010/main"/>
              </a:ext>
            </a:extLst>
          </a:blip>
          <a:srcRect l="22974" t="21438" r="13618" b="17768"/>
          <a:stretch/>
        </p:blipFill>
        <p:spPr>
          <a:xfrm>
            <a:off x="5463843" y="-1"/>
            <a:ext cx="3680157" cy="4704589"/>
          </a:xfrm>
          <a:prstGeom prst="rect">
            <a:avLst/>
          </a:prstGeom>
        </p:spPr>
      </p:pic>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4" cstate="print"/>
          <a:stretch>
            <a:fillRect/>
          </a:stretch>
        </p:blipFill>
        <p:spPr>
          <a:xfrm>
            <a:off x="8586692" y="4786884"/>
            <a:ext cx="274320" cy="274320"/>
          </a:xfrm>
          <a:prstGeom prst="rect">
            <a:avLst/>
          </a:prstGeom>
        </p:spPr>
      </p:pic>
      <p:sp>
        <p:nvSpPr>
          <p:cNvPr id="2" name="Title 1"/>
          <p:cNvSpPr>
            <a:spLocks noGrp="1"/>
          </p:cNvSpPr>
          <p:nvPr>
            <p:ph type="title"/>
          </p:nvPr>
        </p:nvSpPr>
        <p:spPr>
          <a:xfrm>
            <a:off x="357092" y="206375"/>
            <a:ext cx="8229600" cy="857250"/>
          </a:xfrm>
        </p:spPr>
        <p:txBody>
          <a:bodyPr/>
          <a:lstStyle/>
          <a:p>
            <a:r>
              <a:rPr lang="en-US" dirty="0">
                <a:solidFill>
                  <a:srgbClr val="00A8CC"/>
                </a:solidFill>
              </a:rPr>
              <a:t>YOUR PERSONAL SKIN CARE LAB</a:t>
            </a:r>
            <a:br>
              <a:rPr lang="en-US" dirty="0">
                <a:solidFill>
                  <a:srgbClr val="00A8CC"/>
                </a:solidFill>
              </a:rPr>
            </a:br>
            <a:endParaRPr lang="en-US" sz="1200" dirty="0">
              <a:solidFill>
                <a:srgbClr val="FF00FF"/>
              </a:solidFill>
            </a:endParaRPr>
          </a:p>
        </p:txBody>
      </p:sp>
      <p:sp>
        <p:nvSpPr>
          <p:cNvPr id="7" name="Content Placeholder 2"/>
          <p:cNvSpPr>
            <a:spLocks noGrp="1"/>
          </p:cNvSpPr>
          <p:nvPr>
            <p:ph idx="1"/>
          </p:nvPr>
        </p:nvSpPr>
        <p:spPr>
          <a:xfrm>
            <a:off x="407219" y="1448580"/>
            <a:ext cx="4956516" cy="2352025"/>
          </a:xfrm>
        </p:spPr>
        <p:txBody>
          <a:bodyPr>
            <a:normAutofit/>
          </a:bodyPr>
          <a:lstStyle/>
          <a:p>
            <a:pPr marL="0" indent="0">
              <a:buNone/>
            </a:pPr>
            <a:r>
              <a:rPr lang="en-US" sz="2400" dirty="0">
                <a:solidFill>
                  <a:srgbClr val="7F7F7F"/>
                </a:solidFill>
              </a:rPr>
              <a:t>Like having a lab at your home. The device is very unique with </a:t>
            </a:r>
            <a:r>
              <a:rPr lang="en-US" sz="2400" dirty="0" err="1">
                <a:solidFill>
                  <a:srgbClr val="7F7F7F"/>
                </a:solidFill>
              </a:rPr>
              <a:t>microlayering</a:t>
            </a:r>
            <a:r>
              <a:rPr lang="en-US" sz="2400" dirty="0">
                <a:solidFill>
                  <a:srgbClr val="7F7F7F"/>
                </a:solidFill>
              </a:rPr>
              <a:t> technology that can only happen at moment of use.</a:t>
            </a:r>
          </a:p>
          <a:p>
            <a:pPr marL="0" indent="0">
              <a:buNone/>
            </a:pPr>
            <a:endParaRPr lang="en-US" sz="2900" dirty="0">
              <a:solidFill>
                <a:srgbClr val="FF0000"/>
              </a:solidFill>
            </a:endParaRPr>
          </a:p>
        </p:txBody>
      </p:sp>
      <p:sp>
        <p:nvSpPr>
          <p:cNvPr id="4" name="Slide Number Placeholder 3"/>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5</a:t>
            </a:fld>
            <a:endParaRPr lang="en-US" dirty="0"/>
          </a:p>
        </p:txBody>
      </p:sp>
    </p:spTree>
    <p:extLst>
      <p:ext uri="{BB962C8B-B14F-4D97-AF65-F5344CB8AC3E}">
        <p14:creationId xmlns:p14="http://schemas.microsoft.com/office/powerpoint/2010/main" val="3359763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2" name="Title 1"/>
          <p:cNvSpPr>
            <a:spLocks noGrp="1"/>
          </p:cNvSpPr>
          <p:nvPr>
            <p:ph type="title"/>
          </p:nvPr>
        </p:nvSpPr>
        <p:spPr/>
        <p:txBody>
          <a:bodyPr/>
          <a:lstStyle/>
          <a:p>
            <a:r>
              <a:rPr lang="en-US" dirty="0">
                <a:solidFill>
                  <a:srgbClr val="00A8CC"/>
                </a:solidFill>
              </a:rPr>
              <a:t>AGELOC ME</a:t>
            </a:r>
            <a:r>
              <a:rPr lang="en-US" baseline="30000" dirty="0">
                <a:solidFill>
                  <a:srgbClr val="00A8CC"/>
                </a:solidFill>
              </a:rPr>
              <a:t>™</a:t>
            </a:r>
            <a:r>
              <a:rPr lang="en-US" dirty="0">
                <a:solidFill>
                  <a:srgbClr val="00A8CC"/>
                </a:solidFill>
              </a:rPr>
              <a:t> DEVICE</a:t>
            </a:r>
            <a:br>
              <a:rPr lang="en-US" dirty="0">
                <a:solidFill>
                  <a:srgbClr val="00A8CC"/>
                </a:solidFill>
              </a:rPr>
            </a:br>
            <a:r>
              <a:rPr lang="en-US" dirty="0">
                <a:solidFill>
                  <a:srgbClr val="00A8CC"/>
                </a:solidFill>
              </a:rPr>
              <a:t>MICROLAYERING TECHNOLOGY</a:t>
            </a:r>
            <a:endParaRPr lang="en-US" sz="1200" dirty="0">
              <a:solidFill>
                <a:srgbClr val="FF00FF"/>
              </a:solidFill>
            </a:endParaRPr>
          </a:p>
        </p:txBody>
      </p:sp>
      <p:sp>
        <p:nvSpPr>
          <p:cNvPr id="7" name="Content Placeholder 2"/>
          <p:cNvSpPr>
            <a:spLocks noGrp="1"/>
          </p:cNvSpPr>
          <p:nvPr>
            <p:ph idx="1"/>
          </p:nvPr>
        </p:nvSpPr>
        <p:spPr>
          <a:xfrm>
            <a:off x="507327" y="1575585"/>
            <a:ext cx="4956516" cy="2352025"/>
          </a:xfrm>
        </p:spPr>
        <p:txBody>
          <a:bodyPr>
            <a:normAutofit/>
          </a:bodyPr>
          <a:lstStyle/>
          <a:p>
            <a:pPr marL="0" indent="0">
              <a:buNone/>
            </a:pPr>
            <a:r>
              <a:rPr lang="en-US" sz="2400" dirty="0">
                <a:solidFill>
                  <a:srgbClr val="7F7F7F"/>
                </a:solidFill>
              </a:rPr>
              <a:t>The ageLOC Me device weaves the customized serums into 40 layers to deliver the most effective anti-aging skin care dose possible. </a:t>
            </a:r>
          </a:p>
        </p:txBody>
      </p:sp>
      <p:pic>
        <p:nvPicPr>
          <p:cNvPr id="8"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4143"/>
          <a:stretch/>
        </p:blipFill>
        <p:spPr bwMode="auto">
          <a:xfrm>
            <a:off x="5981822" y="1308176"/>
            <a:ext cx="2427123" cy="324658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a:xfrm>
            <a:off x="118533" y="4786567"/>
            <a:ext cx="2133600" cy="274637"/>
          </a:xfrm>
        </p:spPr>
        <p:txBody>
          <a:bodyPr/>
          <a:lstStyle/>
          <a:p>
            <a:pPr algn="l"/>
            <a:fld id="{8515AC7A-E2D5-4741-BEBB-0FB10E384F9C}" type="slidenum">
              <a:rPr lang="en-US" smtClean="0"/>
              <a:pPr algn="l"/>
              <a:t>6</a:t>
            </a:fld>
            <a:endParaRPr lang="en-US" dirty="0"/>
          </a:p>
        </p:txBody>
      </p:sp>
    </p:spTree>
    <p:extLst>
      <p:ext uri="{BB962C8B-B14F-4D97-AF65-F5344CB8AC3E}">
        <p14:creationId xmlns:p14="http://schemas.microsoft.com/office/powerpoint/2010/main" val="2127234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4704588"/>
            <a:ext cx="9144000" cy="438912"/>
          </a:xfrm>
          <a:prstGeom prst="rect">
            <a:avLst/>
          </a:prstGeom>
          <a:gradFill flip="none" rotWithShape="1">
            <a:gsLst>
              <a:gs pos="100000">
                <a:srgbClr val="000830"/>
              </a:gs>
              <a:gs pos="0">
                <a:srgbClr val="00C3C6"/>
              </a:gs>
              <a:gs pos="46000">
                <a:srgbClr val="007EB1"/>
              </a:gs>
            </a:gsLst>
            <a:lin ang="0" scaled="1"/>
            <a:tileRect/>
          </a:gra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en-US" sz="1800" b="0" i="0" u="none" strike="noStrike" cap="none" spc="0" normalizeH="0" baseline="0" dirty="0">
              <a:ln>
                <a:noFill/>
              </a:ln>
              <a:solidFill>
                <a:srgbClr val="000000"/>
              </a:solidFill>
              <a:effectLst/>
              <a:uFillTx/>
              <a:latin typeface="Calibri"/>
              <a:ea typeface="Calibri"/>
              <a:cs typeface="Calibri"/>
              <a:sym typeface="Calibri"/>
            </a:endParaRPr>
          </a:p>
        </p:txBody>
      </p:sp>
      <p:pic>
        <p:nvPicPr>
          <p:cNvPr id="10" name="Picture 9"/>
          <p:cNvPicPr>
            <a:picLocks noChangeAspect="1"/>
          </p:cNvPicPr>
          <p:nvPr/>
        </p:nvPicPr>
        <p:blipFill>
          <a:blip r:embed="rId3" cstate="print"/>
          <a:stretch>
            <a:fillRect/>
          </a:stretch>
        </p:blipFill>
        <p:spPr>
          <a:xfrm>
            <a:off x="8586692" y="4786884"/>
            <a:ext cx="274320" cy="274320"/>
          </a:xfrm>
          <a:prstGeom prst="rect">
            <a:avLst/>
          </a:prstGeom>
        </p:spPr>
      </p:pic>
      <p:sp>
        <p:nvSpPr>
          <p:cNvPr id="2" name="Title 1"/>
          <p:cNvSpPr>
            <a:spLocks noGrp="1"/>
          </p:cNvSpPr>
          <p:nvPr>
            <p:ph type="title"/>
          </p:nvPr>
        </p:nvSpPr>
        <p:spPr/>
        <p:txBody>
          <a:bodyPr/>
          <a:lstStyle/>
          <a:p>
            <a:r>
              <a:rPr lang="en-US" sz="2400" dirty="0">
                <a:solidFill>
                  <a:srgbClr val="00A8CC"/>
                </a:solidFill>
              </a:rPr>
              <a:t>FIVE NEW PATENTS RELATED TO MECHANISMS FOR DELIVERING CUSTOMIZED SKIN CARE</a:t>
            </a:r>
            <a:endParaRPr lang="en-US" dirty="0">
              <a:solidFill>
                <a:srgbClr val="0082BC"/>
              </a:solidFill>
            </a:endParaRPr>
          </a:p>
        </p:txBody>
      </p:sp>
      <p:sp>
        <p:nvSpPr>
          <p:cNvPr id="4" name="Slide Number Placeholder 3"/>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7</a:t>
            </a:fld>
            <a:endParaRPr lang="en-US" dirty="0"/>
          </a:p>
        </p:txBody>
      </p:sp>
      <p:pic>
        <p:nvPicPr>
          <p:cNvPr id="11" name="Picture 4" descr="C:\Users\mnielsen\Desktop\4 patent 1st page\60 degree full page.PNG"/>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026" y="1176340"/>
            <a:ext cx="2743200" cy="3302083"/>
          </a:xfrm>
          <a:prstGeom prst="rect">
            <a:avLst/>
          </a:prstGeom>
          <a:noFill/>
          <a:extLst>
            <a:ext uri="{909E8E84-426E-40dd-AFC4-6F175D3DCCD1}">
              <a14:hiddenFill xmlns="" xmlns:a14="http://schemas.microsoft.com/office/drawing/2010/main">
                <a:solidFill>
                  <a:srgbClr val="FFFFFF"/>
                </a:solidFill>
              </a14:hiddenFill>
            </a:ext>
          </a:extLst>
        </p:spPr>
      </p:pic>
      <p:pic>
        <p:nvPicPr>
          <p:cNvPr id="12" name="Picture 5" descr="C:\Users\mnielsen\Desktop\4 patent 1st page\90 degree full page.PN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6788" y="1163723"/>
            <a:ext cx="2622736" cy="3314700"/>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Picture 6" descr="C:\Users\mnielsen\Desktop\4 patent 1st page\Fluid Cartridge assembly full page.PNG"/>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8352" y="1144673"/>
            <a:ext cx="2758749" cy="3410939"/>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7" descr="C:\Users\mnielsen\Desktop\4 patent 1st page\Fluid Dispenser full page.PNG"/>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1180" y="1144673"/>
            <a:ext cx="2683195" cy="3371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21136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925"/>
            <a:ext cx="8229600" cy="850900"/>
          </a:xfrm>
        </p:spPr>
        <p:txBody>
          <a:bodyPr/>
          <a:lstStyle/>
          <a:p>
            <a:r>
              <a:rPr lang="en-US" dirty="0">
                <a:solidFill>
                  <a:srgbClr val="00A8CC"/>
                </a:solidFill>
              </a:rPr>
              <a:t>KEY SELLING POINTS </a:t>
            </a:r>
            <a:endParaRPr kumimoji="1" lang="ja-JP" altLang="en-US" dirty="0">
              <a:solidFill>
                <a:srgbClr val="FF00FF"/>
              </a:solidFill>
            </a:endParaRPr>
          </a:p>
        </p:txBody>
      </p:sp>
      <p:sp>
        <p:nvSpPr>
          <p:cNvPr id="4" name="タイトル 3"/>
          <p:cNvSpPr txBox="1">
            <a:spLocks/>
          </p:cNvSpPr>
          <p:nvPr/>
        </p:nvSpPr>
        <p:spPr>
          <a:xfrm>
            <a:off x="285829" y="4076876"/>
            <a:ext cx="2350255" cy="85725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dirty="0">
                <a:solidFill>
                  <a:srgbClr val="00A8CC"/>
                </a:solidFill>
                <a:latin typeface="Arial"/>
                <a:ea typeface="小塚ゴシック Pro R" pitchFamily="34" charset="-128"/>
                <a:cs typeface="Arial"/>
              </a:rPr>
              <a:t>FORMULATED </a:t>
            </a:r>
            <a:br>
              <a:rPr lang="en-US" altLang="ja-JP" sz="1800" dirty="0">
                <a:solidFill>
                  <a:srgbClr val="00A8CC"/>
                </a:solidFill>
                <a:latin typeface="Arial"/>
                <a:ea typeface="小塚ゴシック Pro R" pitchFamily="34" charset="-128"/>
                <a:cs typeface="Arial"/>
              </a:rPr>
            </a:br>
            <a:r>
              <a:rPr lang="en-US" altLang="ja-JP" sz="1800" dirty="0">
                <a:solidFill>
                  <a:srgbClr val="00A8CC"/>
                </a:solidFill>
                <a:latin typeface="Arial"/>
                <a:ea typeface="小塚ゴシック Pro R" pitchFamily="34" charset="-128"/>
                <a:cs typeface="Arial"/>
              </a:rPr>
              <a:t>FOR ME</a:t>
            </a:r>
          </a:p>
          <a:p>
            <a:endParaRPr lang="ja-JP" altLang="en-US" sz="1600" dirty="0">
              <a:solidFill>
                <a:schemeClr val="accent1">
                  <a:lumMod val="75000"/>
                </a:schemeClr>
              </a:solidFill>
              <a:latin typeface="小塚ゴシック Pro R" pitchFamily="34" charset="-128"/>
              <a:ea typeface="小塚ゴシック Pro R" pitchFamily="34" charset="-128"/>
            </a:endParaRPr>
          </a:p>
        </p:txBody>
      </p:sp>
      <p:sp>
        <p:nvSpPr>
          <p:cNvPr id="5" name="タイトル 3"/>
          <p:cNvSpPr txBox="1">
            <a:spLocks/>
          </p:cNvSpPr>
          <p:nvPr/>
        </p:nvSpPr>
        <p:spPr>
          <a:xfrm>
            <a:off x="3173712" y="4078998"/>
            <a:ext cx="2744488" cy="714258"/>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dirty="0">
                <a:solidFill>
                  <a:srgbClr val="00A8CC"/>
                </a:solidFill>
                <a:latin typeface="Arial"/>
                <a:ea typeface="小塚ゴシック Pro R" pitchFamily="34" charset="-128"/>
                <a:cs typeface="Arial"/>
              </a:rPr>
              <a:t>DELIVERED AT THE MOMENT OF USE</a:t>
            </a:r>
            <a:endParaRPr lang="en-US" altLang="ja-JP" sz="1800" dirty="0">
              <a:solidFill>
                <a:schemeClr val="accent1">
                  <a:lumMod val="75000"/>
                </a:schemeClr>
              </a:solidFill>
              <a:latin typeface="Arial"/>
              <a:ea typeface="小塚ゴシック Pro R" pitchFamily="34" charset="-128"/>
              <a:cs typeface="Arial"/>
            </a:endParaRPr>
          </a:p>
          <a:p>
            <a:endParaRPr lang="ja-JP" altLang="en-US" sz="1600" dirty="0">
              <a:solidFill>
                <a:schemeClr val="accent1">
                  <a:lumMod val="75000"/>
                </a:schemeClr>
              </a:solidFill>
              <a:latin typeface="Arial"/>
              <a:ea typeface="小塚ゴシック Pro R" pitchFamily="34" charset="-128"/>
              <a:cs typeface="Arial"/>
            </a:endParaRPr>
          </a:p>
        </p:txBody>
      </p:sp>
      <p:sp>
        <p:nvSpPr>
          <p:cNvPr id="6" name="タイトル 3"/>
          <p:cNvSpPr txBox="1">
            <a:spLocks/>
          </p:cNvSpPr>
          <p:nvPr/>
        </p:nvSpPr>
        <p:spPr>
          <a:xfrm>
            <a:off x="6247800" y="4076876"/>
            <a:ext cx="2715225" cy="725830"/>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1800" dirty="0">
                <a:solidFill>
                  <a:srgbClr val="00A8CC"/>
                </a:solidFill>
                <a:latin typeface="Arial"/>
                <a:ea typeface="小塚ゴシック Pro R" pitchFamily="34" charset="-128"/>
                <a:cs typeface="Arial"/>
              </a:rPr>
              <a:t>MICROLAYERING TECHNOLOGY</a:t>
            </a:r>
            <a:endParaRPr lang="ja-JP" altLang="en-US" sz="1800" dirty="0">
              <a:solidFill>
                <a:schemeClr val="accent1">
                  <a:lumMod val="75000"/>
                </a:schemeClr>
              </a:solidFill>
              <a:latin typeface="小塚ゴシック Pro R" pitchFamily="34" charset="-128"/>
              <a:ea typeface="小塚ゴシック Pro R" pitchFamily="34" charset="-128"/>
            </a:endParaRPr>
          </a:p>
          <a:p>
            <a:endParaRPr lang="ja-JP" altLang="en-US" sz="1600" dirty="0">
              <a:solidFill>
                <a:schemeClr val="accent1">
                  <a:lumMod val="75000"/>
                </a:schemeClr>
              </a:solidFill>
              <a:latin typeface="小塚ゴシック Pro R" pitchFamily="34" charset="-128"/>
              <a:ea typeface="小塚ゴシック Pro R" pitchFamily="34" charset="-128"/>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786" y="637190"/>
            <a:ext cx="2436511" cy="343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b="4143"/>
          <a:stretch/>
        </p:blipFill>
        <p:spPr bwMode="auto">
          <a:xfrm>
            <a:off x="6331095" y="654124"/>
            <a:ext cx="2545615" cy="3436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4"/>
          </p:nvPr>
        </p:nvSpPr>
        <p:spPr>
          <a:xfrm>
            <a:off x="101600" y="4767263"/>
            <a:ext cx="2133600" cy="274637"/>
          </a:xfrm>
        </p:spPr>
        <p:txBody>
          <a:bodyPr/>
          <a:lstStyle/>
          <a:p>
            <a:pPr algn="l"/>
            <a:fld id="{8515AC7A-E2D5-4741-BEBB-0FB10E384F9C}" type="slidenum">
              <a:rPr lang="en-US" smtClean="0"/>
              <a:pPr algn="l"/>
              <a:t>8</a:t>
            </a:fld>
            <a:endParaRPr lang="en-US" dirty="0"/>
          </a:p>
        </p:txBody>
      </p:sp>
      <p:pic>
        <p:nvPicPr>
          <p:cNvPr id="13" name="Picture 12" descr="RM150200010_158 skeleton.jpg"/>
          <p:cNvPicPr>
            <a:picLocks noChangeAspect="1"/>
          </p:cNvPicPr>
          <p:nvPr/>
        </p:nvPicPr>
        <p:blipFill rotWithShape="1">
          <a:blip r:embed="rId5" cstate="print">
            <a:extLst>
              <a:ext uri="{28A0092B-C50C-407E-A947-70E740481C1C}">
                <a14:useLocalDpi xmlns:a14="http://schemas.microsoft.com/office/drawing/2010/main"/>
              </a:ext>
            </a:extLst>
          </a:blip>
          <a:srcRect l="22975" t="26628" r="19295" b="20270"/>
          <a:stretch/>
        </p:blipFill>
        <p:spPr>
          <a:xfrm>
            <a:off x="3275313" y="818089"/>
            <a:ext cx="2668288" cy="3272435"/>
          </a:xfrm>
          <a:prstGeom prst="rect">
            <a:avLst/>
          </a:prstGeom>
        </p:spPr>
      </p:pic>
    </p:spTree>
    <p:extLst>
      <p:ext uri="{BB962C8B-B14F-4D97-AF65-F5344CB8AC3E}">
        <p14:creationId xmlns:p14="http://schemas.microsoft.com/office/powerpoint/2010/main" val="3477586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dirty="0">
                <a:solidFill>
                  <a:schemeClr val="bg1"/>
                </a:solidFill>
              </a:rPr>
              <a:t>RESEARCH &amp;</a:t>
            </a:r>
            <a:br>
              <a:rPr lang="en-US" dirty="0">
                <a:solidFill>
                  <a:schemeClr val="bg1"/>
                </a:solidFill>
              </a:rPr>
            </a:br>
            <a:r>
              <a:rPr lang="en-US" dirty="0">
                <a:solidFill>
                  <a:schemeClr val="bg1"/>
                </a:solidFill>
              </a:rPr>
              <a:t>CLINICAL RESULTS</a:t>
            </a:r>
          </a:p>
        </p:txBody>
      </p:sp>
      <p:pic>
        <p:nvPicPr>
          <p:cNvPr id="3" name="Picture 2" descr="me-rings.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12544" y="-888998"/>
            <a:ext cx="5107911" cy="4767384"/>
          </a:xfrm>
          <a:prstGeom prst="rect">
            <a:avLst/>
          </a:prstGeom>
        </p:spPr>
      </p:pic>
    </p:spTree>
    <p:extLst>
      <p:ext uri="{BB962C8B-B14F-4D97-AF65-F5344CB8AC3E}">
        <p14:creationId xmlns:p14="http://schemas.microsoft.com/office/powerpoint/2010/main" val="35138537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4F81BD"/>
          </a:solidFill>
          <a:prstDash val="solid"/>
          <a:bevel/>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F81BD"/>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bri"/>
            <a:ea typeface="Calibri"/>
            <a:cs typeface="Calibri"/>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5747</TotalTime>
  <Words>2216</Words>
  <Application>Microsoft Office PowerPoint</Application>
  <PresentationFormat>On-screen Show (16:9)</PresentationFormat>
  <Paragraphs>142</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ＭＳ Ｐゴシック</vt:lpstr>
      <vt:lpstr>Arial</vt:lpstr>
      <vt:lpstr>Calibri</vt:lpstr>
      <vt:lpstr>Helvetica Neue</vt:lpstr>
      <vt:lpstr>Wingdings</vt:lpstr>
      <vt:lpstr>小塚ゴシック Pro R</vt:lpstr>
      <vt:lpstr>Custom Design</vt:lpstr>
      <vt:lpstr>PowerPoint Presentation</vt:lpstr>
      <vt:lpstr> WE ARE AN ANTI-AGING LEADER</vt:lpstr>
      <vt:lpstr>PowerPoint Presentation</vt:lpstr>
      <vt:lpstr>FORMULATED FOR ME </vt:lpstr>
      <vt:lpstr>YOUR PERSONAL SKIN CARE LAB </vt:lpstr>
      <vt:lpstr>AGELOC ME™ DEVICE MICROLAYERING TECHNOLOGY</vt:lpstr>
      <vt:lpstr>FIVE NEW PATENTS RELATED TO MECHANISMS FOR DELIVERING CUSTOMIZED SKIN CARE</vt:lpstr>
      <vt:lpstr>KEY SELLING POINTS </vt:lpstr>
      <vt:lpstr>RESEARCH &amp; CLINICAL RESULTS</vt:lpstr>
      <vt:lpstr>THE RESULT: 3x MORE PENETRATION/ABSORPTION INTO SKIN* AND  MORE ACTIVES DISTRIBUTED EVENLY INTO THE SKIN—BETTER RESULTS</vt:lpstr>
      <vt:lpstr>Clinical Results: Subject 1 after 12 weeks </vt:lpstr>
      <vt:lpstr>Clinical Results: Subject 2 after 12 weeks </vt:lpstr>
      <vt:lpstr>Clinical Results: Subject 3 after 12 weeks</vt:lpstr>
      <vt:lpstr>Clinical Results: Subject A after 16 weeks</vt:lpstr>
      <vt:lpstr>Clinical Results: Subject B after 16 weeks</vt:lpstr>
      <vt:lpstr>Clinical Results: Subject C after 16 weeks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ageLOC Me: Microlayering Technology Presentation</dc:title>
  <dc:creator>Esther Cabrera</dc:creator>
  <cp:lastModifiedBy>Rachel Seat</cp:lastModifiedBy>
  <cp:revision>271</cp:revision>
  <cp:lastPrinted>2016-01-19T17:26:27Z</cp:lastPrinted>
  <dcterms:modified xsi:type="dcterms:W3CDTF">2016-07-06T14:57:59Z</dcterms:modified>
</cp:coreProperties>
</file>