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28"/>
  </p:notesMasterIdLst>
  <p:sldIdLst>
    <p:sldId id="256" r:id="rId3"/>
    <p:sldId id="282" r:id="rId4"/>
    <p:sldId id="257" r:id="rId5"/>
    <p:sldId id="261" r:id="rId6"/>
    <p:sldId id="260" r:id="rId7"/>
    <p:sldId id="268" r:id="rId8"/>
    <p:sldId id="267" r:id="rId9"/>
    <p:sldId id="281" r:id="rId10"/>
    <p:sldId id="280" r:id="rId11"/>
    <p:sldId id="266" r:id="rId12"/>
    <p:sldId id="270" r:id="rId13"/>
    <p:sldId id="271" r:id="rId14"/>
    <p:sldId id="265" r:id="rId15"/>
    <p:sldId id="273" r:id="rId16"/>
    <p:sldId id="272" r:id="rId17"/>
    <p:sldId id="264" r:id="rId18"/>
    <p:sldId id="275" r:id="rId19"/>
    <p:sldId id="274" r:id="rId20"/>
    <p:sldId id="263" r:id="rId21"/>
    <p:sldId id="277" r:id="rId22"/>
    <p:sldId id="276" r:id="rId23"/>
    <p:sldId id="262" r:id="rId24"/>
    <p:sldId id="279" r:id="rId25"/>
    <p:sldId id="278" r:id="rId26"/>
    <p:sldId id="269" r:id="rId27"/>
  </p:sldIdLst>
  <p:sldSz cx="9144000" cy="5143500" type="screen16x9"/>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729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96" autoAdjust="0"/>
  </p:normalViewPr>
  <p:slideViewPr>
    <p:cSldViewPr snapToGrid="0" snapToObjects="1">
      <p:cViewPr varScale="1">
        <p:scale>
          <a:sx n="81" d="100"/>
          <a:sy n="81" d="100"/>
        </p:scale>
        <p:origin x="-1044" y="-84"/>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85DC2970-FA1A-9B4A-B993-5F34BBFBF73D}" type="datetimeFigureOut">
              <a:rPr lang="en-US" smtClean="0"/>
              <a:pPr/>
              <a:t>10/1/2015</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364F6F27-19EB-3647-88EB-B3168401EBE2}" type="slidenum">
              <a:rPr lang="en-US" smtClean="0"/>
              <a:pPr/>
              <a:t>‹#›</a:t>
            </a:fld>
            <a:endParaRPr lang="en-US"/>
          </a:p>
        </p:txBody>
      </p:sp>
    </p:spTree>
    <p:extLst>
      <p:ext uri="{BB962C8B-B14F-4D97-AF65-F5344CB8AC3E}">
        <p14:creationId xmlns:p14="http://schemas.microsoft.com/office/powerpoint/2010/main" xmlns="" val="21143731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4F6F27-19EB-3647-88EB-B3168401EBE2}" type="slidenum">
              <a:rPr lang="en-US" smtClean="0"/>
              <a:pPr/>
              <a:t>1</a:t>
            </a:fld>
            <a:endParaRPr lang="en-US"/>
          </a:p>
        </p:txBody>
      </p:sp>
    </p:spTree>
    <p:extLst>
      <p:ext uri="{BB962C8B-B14F-4D97-AF65-F5344CB8AC3E}">
        <p14:creationId xmlns:p14="http://schemas.microsoft.com/office/powerpoint/2010/main" xmlns="" val="184783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selecting the ingredients that meet our qualifications,</a:t>
            </a:r>
            <a:r>
              <a:rPr lang="en-US" baseline="0" dirty="0" smtClean="0"/>
              <a:t> we analyze the source because quality and safe products begin with quality ingredients. Sources may be domestic or international. The quality and concentration of key ingredients are key factors in choosing a supplier. </a:t>
            </a:r>
          </a:p>
          <a:p>
            <a:endParaRPr lang="en-US" baseline="0" dirty="0" smtClean="0"/>
          </a:p>
        </p:txBody>
      </p:sp>
      <p:sp>
        <p:nvSpPr>
          <p:cNvPr id="4" name="Slide Number Placeholder 3"/>
          <p:cNvSpPr>
            <a:spLocks noGrp="1"/>
          </p:cNvSpPr>
          <p:nvPr>
            <p:ph type="sldNum" sz="quarter" idx="10"/>
          </p:nvPr>
        </p:nvSpPr>
        <p:spPr/>
        <p:txBody>
          <a:bodyPr/>
          <a:lstStyle/>
          <a:p>
            <a:fld id="{364F6F27-19EB-3647-88EB-B3168401EBE2}" type="slidenum">
              <a:rPr lang="en-US" smtClean="0"/>
              <a:pPr/>
              <a:t>10</a:t>
            </a:fld>
            <a:endParaRPr lang="en-US"/>
          </a:p>
        </p:txBody>
      </p:sp>
    </p:spTree>
    <p:extLst>
      <p:ext uri="{BB962C8B-B14F-4D97-AF65-F5344CB8AC3E}">
        <p14:creationId xmlns:p14="http://schemas.microsoft.com/office/powerpoint/2010/main" xmlns="" val="1973780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Pharmanex</a:t>
            </a:r>
            <a:r>
              <a:rPr lang="en-US" baseline="0" dirty="0" smtClean="0"/>
              <a:t> example: If a raw ingredient is below the standards we set, we do not accept it.</a:t>
            </a:r>
            <a:r>
              <a:rPr lang="en-US" b="0" baseline="0" dirty="0" smtClean="0"/>
              <a:t> </a:t>
            </a:r>
            <a:r>
              <a:rPr lang="en-US" baseline="0" dirty="0" smtClean="0"/>
              <a:t>For example, our </a:t>
            </a:r>
            <a:r>
              <a:rPr lang="en-US" baseline="0" dirty="0" err="1" smtClean="0"/>
              <a:t>ReishiMax</a:t>
            </a:r>
            <a:r>
              <a:rPr lang="en-US" baseline="0" dirty="0" smtClean="0"/>
              <a:t> is sourced from the a high-quality red </a:t>
            </a:r>
            <a:r>
              <a:rPr lang="en-US" baseline="0" dirty="0" err="1" smtClean="0"/>
              <a:t>reishi</a:t>
            </a:r>
            <a:r>
              <a:rPr lang="en-US" baseline="0" dirty="0" smtClean="0"/>
              <a:t> called </a:t>
            </a:r>
            <a:r>
              <a:rPr lang="en-US" baseline="0" dirty="0" err="1" smtClean="0"/>
              <a:t>ganoderma</a:t>
            </a:r>
            <a:r>
              <a:rPr lang="en-US" baseline="0" dirty="0" smtClean="0"/>
              <a:t> </a:t>
            </a:r>
            <a:r>
              <a:rPr lang="en-US" baseline="0" dirty="0" err="1" smtClean="0"/>
              <a:t>lucidum</a:t>
            </a:r>
            <a:r>
              <a:rPr lang="en-US" baseline="0" dirty="0" smtClean="0"/>
              <a:t>. There are hundreds of species of </a:t>
            </a:r>
            <a:r>
              <a:rPr lang="en-US" baseline="0" dirty="0" err="1" smtClean="0"/>
              <a:t>reishi</a:t>
            </a:r>
            <a:r>
              <a:rPr lang="en-US" baseline="0" dirty="0" smtClean="0"/>
              <a:t> and the red is preferred because it produces the highest quality extract subject to the most scientific evaluation. In nature, the </a:t>
            </a:r>
            <a:r>
              <a:rPr lang="en-US" baseline="0" dirty="0" err="1" smtClean="0"/>
              <a:t>reishi</a:t>
            </a:r>
            <a:r>
              <a:rPr lang="en-US" baseline="0" dirty="0" smtClean="0"/>
              <a:t> mushroom grows on the sides of trees and stumps in the densely wooded mountains of southeast China. To create the same quality found in nature, Pharmanex uses a solid wood log cultivation process where we carefully control critical conditions, including low light and high humidity, to create our high-quality </a:t>
            </a:r>
            <a:r>
              <a:rPr lang="en-US" baseline="0" dirty="0" err="1" smtClean="0"/>
              <a:t>reishi</a:t>
            </a:r>
            <a:r>
              <a:rPr lang="en-US" baseline="0" dirty="0" smtClean="0"/>
              <a:t> extract in </a:t>
            </a:r>
            <a:r>
              <a:rPr lang="en-US" baseline="0" dirty="0" err="1" smtClean="0"/>
              <a:t>ReishiMax</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364F6F27-19EB-3647-88EB-B3168401EBE2}" type="slidenum">
              <a:rPr lang="en-US" smtClean="0"/>
              <a:pPr/>
              <a:t>11</a:t>
            </a:fld>
            <a:endParaRPr lang="en-US"/>
          </a:p>
        </p:txBody>
      </p:sp>
    </p:spTree>
    <p:extLst>
      <p:ext uri="{BB962C8B-B14F-4D97-AF65-F5344CB8AC3E}">
        <p14:creationId xmlns:p14="http://schemas.microsoft.com/office/powerpoint/2010/main" xmlns="" val="1973780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Personal Care: We get our Glacial Marine Mud from a remote glacial estuary in Northern British Columbia. Every day, the mud is covered by 8-10 foot tides. When the tide goes out, the mud is mined. The upper layer of mud is removed and the mud is harvested from a 3-4 foot depth to ensure consistency. All holes are filled with rocks and the top layer of the mud is replaced. The mud is constantly replenished  from the tides and nearby mountain springs. Continuously enriched by the ocean, this unique glacial mud has more than 50 beneficial minerals and trace elements. Its naturally fine colloidal particles and absorbent properties significantly enhance its deep cleansing effect. Through an exclusive homogenization process, its particle size is further refined to create a highly absorbent mud that hydrates and cleanses with impeccable consistency. </a:t>
            </a:r>
          </a:p>
          <a:p>
            <a:endParaRPr lang="en-US" dirty="0"/>
          </a:p>
        </p:txBody>
      </p:sp>
      <p:sp>
        <p:nvSpPr>
          <p:cNvPr id="4" name="Slide Number Placeholder 3"/>
          <p:cNvSpPr>
            <a:spLocks noGrp="1"/>
          </p:cNvSpPr>
          <p:nvPr>
            <p:ph type="sldNum" sz="quarter" idx="10"/>
          </p:nvPr>
        </p:nvSpPr>
        <p:spPr/>
        <p:txBody>
          <a:bodyPr/>
          <a:lstStyle/>
          <a:p>
            <a:fld id="{364F6F27-19EB-3647-88EB-B3168401EBE2}" type="slidenum">
              <a:rPr lang="en-US" smtClean="0"/>
              <a:pPr/>
              <a:t>12</a:t>
            </a:fld>
            <a:endParaRPr lang="en-US"/>
          </a:p>
        </p:txBody>
      </p:sp>
    </p:spTree>
    <p:extLst>
      <p:ext uri="{BB962C8B-B14F-4D97-AF65-F5344CB8AC3E}">
        <p14:creationId xmlns:p14="http://schemas.microsoft.com/office/powerpoint/2010/main" xmlns="" val="1973780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third step in the 6S process is specification. This step overlaps with selection and sourcing because it involves a list of criteria we have established for selecting ingredients from the best sources to guide consistent quality manufacturing and approval of the finished product for sale. </a:t>
            </a:r>
          </a:p>
          <a:p>
            <a:endParaRPr lang="en-US" baseline="0" dirty="0" smtClean="0"/>
          </a:p>
        </p:txBody>
      </p:sp>
      <p:sp>
        <p:nvSpPr>
          <p:cNvPr id="4" name="Slide Number Placeholder 3"/>
          <p:cNvSpPr>
            <a:spLocks noGrp="1"/>
          </p:cNvSpPr>
          <p:nvPr>
            <p:ph type="sldNum" sz="quarter" idx="10"/>
          </p:nvPr>
        </p:nvSpPr>
        <p:spPr/>
        <p:txBody>
          <a:bodyPr/>
          <a:lstStyle/>
          <a:p>
            <a:fld id="{364F6F27-19EB-3647-88EB-B3168401EBE2}" type="slidenum">
              <a:rPr lang="en-US" smtClean="0"/>
              <a:pPr/>
              <a:t>13</a:t>
            </a:fld>
            <a:endParaRPr lang="en-US"/>
          </a:p>
        </p:txBody>
      </p:sp>
    </p:spTree>
    <p:extLst>
      <p:ext uri="{BB962C8B-B14F-4D97-AF65-F5344CB8AC3E}">
        <p14:creationId xmlns:p14="http://schemas.microsoft.com/office/powerpoint/2010/main" xmlns="" val="778823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Pharmanex</a:t>
            </a:r>
            <a:r>
              <a:rPr lang="en-US" baseline="0" dirty="0" smtClean="0"/>
              <a:t> example</a:t>
            </a:r>
            <a:r>
              <a:rPr lang="en-US" b="0" baseline="0" dirty="0" smtClean="0"/>
              <a:t>: </a:t>
            </a:r>
            <a:r>
              <a:rPr lang="en-US" sz="1200" b="0" kern="1200" dirty="0" smtClean="0">
                <a:solidFill>
                  <a:schemeClr val="tx1"/>
                </a:solidFill>
                <a:effectLst/>
                <a:latin typeface="Arial" panose="020B0604020202020204" pitchFamily="34" charset="0"/>
                <a:ea typeface="+mn-ea"/>
                <a:cs typeface="Arial" panose="020B0604020202020204" pitchFamily="34" charset="0"/>
              </a:rPr>
              <a:t>It</a:t>
            </a:r>
            <a:r>
              <a:rPr lang="en-US" sz="1200" b="0" kern="1200" baseline="0" dirty="0" smtClean="0">
                <a:solidFill>
                  <a:schemeClr val="tx1"/>
                </a:solidFill>
                <a:effectLst/>
                <a:latin typeface="Arial" panose="020B0604020202020204" pitchFamily="34" charset="0"/>
                <a:ea typeface="+mn-ea"/>
                <a:cs typeface="Arial" panose="020B0604020202020204" pitchFamily="34" charset="0"/>
              </a:rPr>
              <a:t> would be a mistake not to dedicate analytical research to identify the declared active components or marker compounds that are part of chosen ingredients. </a:t>
            </a:r>
            <a:r>
              <a:rPr lang="en-US" sz="1200" b="0" kern="1200" dirty="0" smtClean="0">
                <a:solidFill>
                  <a:schemeClr val="tx1"/>
                </a:solidFill>
                <a:effectLst/>
                <a:latin typeface="Arial" panose="020B0604020202020204" pitchFamily="34" charset="0"/>
                <a:ea typeface="+mn-ea"/>
                <a:cs typeface="Arial" panose="020B0604020202020204" pitchFamily="34" charset="0"/>
              </a:rPr>
              <a:t>Using state-of-the-art analytical techniques, Pharmanex conducts structural analysis of the natural compounds present in the selected botanicals. </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Understanding the critical elements of the chemical structure of the desired active helps us select the correct plant part that contains the active. For example, </a:t>
            </a:r>
            <a:r>
              <a:rPr lang="en-US" sz="1200" kern="1200" baseline="0" dirty="0" err="1" smtClean="0">
                <a:solidFill>
                  <a:schemeClr val="tx1"/>
                </a:solidFill>
                <a:effectLst/>
                <a:latin typeface="Arial" panose="020B0604020202020204" pitchFamily="34" charset="0"/>
                <a:ea typeface="+mn-ea"/>
                <a:cs typeface="Arial" panose="020B0604020202020204" pitchFamily="34" charset="0"/>
              </a:rPr>
              <a:t>Tegreen</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has a 97% polyphenol extract of which </a:t>
            </a:r>
            <a:r>
              <a:rPr lang="en-US" sz="1200" b="0" i="0" u="none" strike="noStrike" kern="1200" baseline="0" dirty="0" smtClean="0">
                <a:solidFill>
                  <a:schemeClr val="tx1"/>
                </a:solidFill>
                <a:latin typeface="+mn-lt"/>
                <a:ea typeface="+mn-ea"/>
                <a:cs typeface="+mn-cs"/>
              </a:rPr>
              <a:t>65% are </a:t>
            </a:r>
            <a:r>
              <a:rPr lang="en-US" sz="1200" b="0" i="0" u="none" strike="noStrike" kern="1200" baseline="0" dirty="0" err="1" smtClean="0">
                <a:solidFill>
                  <a:schemeClr val="tx1"/>
                </a:solidFill>
                <a:latin typeface="+mn-lt"/>
                <a:ea typeface="+mn-ea"/>
                <a:cs typeface="+mn-cs"/>
              </a:rPr>
              <a:t>catechins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ReishiMax</a:t>
            </a:r>
            <a:r>
              <a:rPr lang="en-US" sz="1200" b="0" i="0" u="none" strike="noStrike" kern="1200" baseline="0" dirty="0" smtClean="0">
                <a:solidFill>
                  <a:schemeClr val="tx1"/>
                </a:solidFill>
                <a:latin typeface="+mn-lt"/>
                <a:ea typeface="+mn-ea"/>
                <a:cs typeface="+mn-cs"/>
              </a:rPr>
              <a:t> is standardized to 6% </a:t>
            </a:r>
            <a:r>
              <a:rPr lang="en-US" sz="1200" b="0" i="0" u="none" strike="noStrike" kern="1200" baseline="0" dirty="0" err="1" smtClean="0">
                <a:solidFill>
                  <a:schemeClr val="tx1"/>
                </a:solidFill>
                <a:latin typeface="+mn-lt"/>
                <a:ea typeface="+mn-ea"/>
                <a:cs typeface="+mn-cs"/>
              </a:rPr>
              <a:t>triterpenes</a:t>
            </a:r>
            <a:r>
              <a:rPr lang="en-US" sz="1200" b="0" i="0" u="none" strike="noStrike" kern="1200" baseline="0" dirty="0" smtClean="0">
                <a:solidFill>
                  <a:schemeClr val="tx1"/>
                </a:solidFill>
                <a:latin typeface="+mn-lt"/>
                <a:ea typeface="+mn-ea"/>
                <a:cs typeface="+mn-cs"/>
              </a:rPr>
              <a:t> and 13.5% polysaccharides.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64F6F27-19EB-3647-88EB-B3168401EBE2}" type="slidenum">
              <a:rPr lang="en-US" smtClean="0"/>
              <a:pPr/>
              <a:t>14</a:t>
            </a:fld>
            <a:endParaRPr lang="en-US"/>
          </a:p>
        </p:txBody>
      </p:sp>
    </p:spTree>
    <p:extLst>
      <p:ext uri="{BB962C8B-B14F-4D97-AF65-F5344CB8AC3E}">
        <p14:creationId xmlns:p14="http://schemas.microsoft.com/office/powerpoint/2010/main" xmlns="" val="778823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Each Personal Care product has set specifications for </a:t>
            </a:r>
            <a:r>
              <a:rPr lang="en-US" b="0" baseline="0" dirty="0" smtClean="0"/>
              <a:t>aesthetics including sensory (cream, gel, lotion, serum, etc.), color, viscosity, pH, specific gravity, etc. We check that each product is within these specifications before we approve any batch for release. This ensures that our customers will have quality, safety and consistency </a:t>
            </a:r>
            <a:r>
              <a:rPr lang="en-US" baseline="0" dirty="0" smtClean="0"/>
              <a:t>in the products (aesthetics and efficacy) each time they purchase them and that they products will remain stable throughout their shelf life. </a:t>
            </a:r>
            <a:endParaRPr lang="en-US" dirty="0" smtClean="0"/>
          </a:p>
          <a:p>
            <a:endParaRPr lang="en-US" dirty="0"/>
          </a:p>
        </p:txBody>
      </p:sp>
      <p:sp>
        <p:nvSpPr>
          <p:cNvPr id="4" name="Slide Number Placeholder 3"/>
          <p:cNvSpPr>
            <a:spLocks noGrp="1"/>
          </p:cNvSpPr>
          <p:nvPr>
            <p:ph type="sldNum" sz="quarter" idx="10"/>
          </p:nvPr>
        </p:nvSpPr>
        <p:spPr/>
        <p:txBody>
          <a:bodyPr/>
          <a:lstStyle/>
          <a:p>
            <a:fld id="{364F6F27-19EB-3647-88EB-B3168401EBE2}" type="slidenum">
              <a:rPr lang="en-US" smtClean="0"/>
              <a:pPr/>
              <a:t>15</a:t>
            </a:fld>
            <a:endParaRPr lang="en-US"/>
          </a:p>
        </p:txBody>
      </p:sp>
    </p:spTree>
    <p:extLst>
      <p:ext uri="{BB962C8B-B14F-4D97-AF65-F5344CB8AC3E}">
        <p14:creationId xmlns:p14="http://schemas.microsoft.com/office/powerpoint/2010/main" xmlns="" val="778823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ensure the delivery of the</a:t>
            </a:r>
            <a:r>
              <a:rPr lang="en-US" baseline="0" dirty="0" smtClean="0"/>
              <a:t> expected </a:t>
            </a:r>
            <a:r>
              <a:rPr lang="en-US" dirty="0" smtClean="0"/>
              <a:t>safe and effective Nu Skin products, rigorous</a:t>
            </a:r>
            <a:r>
              <a:rPr lang="en-US" baseline="0" dirty="0" smtClean="0"/>
              <a:t> safety and quality standards have been established.</a:t>
            </a:r>
            <a:r>
              <a:rPr lang="en-US" dirty="0" smtClean="0"/>
              <a:t> Our scientists understand the</a:t>
            </a:r>
            <a:r>
              <a:rPr lang="en-US" baseline="0" dirty="0" smtClean="0"/>
              <a:t> importance of standardizing to provide effective levels of ingredients and evaluate essential ingredient activity (where applicable) in every product so you get the same quality and safety from every product, every time. </a:t>
            </a:r>
          </a:p>
          <a:p>
            <a:endParaRPr lang="en-US" baseline="0" dirty="0" smtClean="0"/>
          </a:p>
        </p:txBody>
      </p:sp>
      <p:sp>
        <p:nvSpPr>
          <p:cNvPr id="4" name="Slide Number Placeholder 3"/>
          <p:cNvSpPr>
            <a:spLocks noGrp="1"/>
          </p:cNvSpPr>
          <p:nvPr>
            <p:ph type="sldNum" sz="quarter" idx="10"/>
          </p:nvPr>
        </p:nvSpPr>
        <p:spPr/>
        <p:txBody>
          <a:bodyPr/>
          <a:lstStyle/>
          <a:p>
            <a:fld id="{364F6F27-19EB-3647-88EB-B3168401EBE2}" type="slidenum">
              <a:rPr lang="en-US" smtClean="0"/>
              <a:pPr/>
              <a:t>16</a:t>
            </a:fld>
            <a:endParaRPr lang="en-US"/>
          </a:p>
        </p:txBody>
      </p:sp>
    </p:spTree>
    <p:extLst>
      <p:ext uri="{BB962C8B-B14F-4D97-AF65-F5344CB8AC3E}">
        <p14:creationId xmlns:p14="http://schemas.microsoft.com/office/powerpoint/2010/main" xmlns="" val="646964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Pharmanex</a:t>
            </a:r>
            <a:r>
              <a:rPr lang="en-US" baseline="0" dirty="0" smtClean="0"/>
              <a:t> example: </a:t>
            </a:r>
            <a:r>
              <a:rPr lang="en-US" baseline="0" dirty="0" err="1" smtClean="0"/>
              <a:t>Cordymax</a:t>
            </a:r>
            <a:r>
              <a:rPr lang="en-US" baseline="0" dirty="0" smtClean="0"/>
              <a:t> Cs-4 is a standardized extract of Cordyceps </a:t>
            </a:r>
            <a:r>
              <a:rPr lang="en-US" baseline="0" dirty="0" err="1" smtClean="0"/>
              <a:t>sinensis</a:t>
            </a:r>
            <a:r>
              <a:rPr lang="en-US" baseline="0" dirty="0" smtClean="0"/>
              <a:t> mushroom, which promotes stamina and vitality. The natural mushroom grows on the Tibetan plateau at altitudes above 14,000 feet and is very rare and scarce. So we use a documented and consistent fermentation process to produce </a:t>
            </a:r>
            <a:r>
              <a:rPr lang="en-US" baseline="0" dirty="0" err="1" smtClean="0"/>
              <a:t>Cordymax</a:t>
            </a:r>
            <a:r>
              <a:rPr lang="en-US" baseline="0" dirty="0" smtClean="0"/>
              <a:t> Cs-4, which is a unique strain that is standardized to adenosine and mannitol to control the process and achieve the quality product as seen in pre-clinical and clinical studies. </a:t>
            </a:r>
          </a:p>
          <a:p>
            <a:endParaRPr lang="en-US" baseline="0" dirty="0" smtClean="0"/>
          </a:p>
        </p:txBody>
      </p:sp>
      <p:sp>
        <p:nvSpPr>
          <p:cNvPr id="4" name="Slide Number Placeholder 3"/>
          <p:cNvSpPr>
            <a:spLocks noGrp="1"/>
          </p:cNvSpPr>
          <p:nvPr>
            <p:ph type="sldNum" sz="quarter" idx="10"/>
          </p:nvPr>
        </p:nvSpPr>
        <p:spPr/>
        <p:txBody>
          <a:bodyPr/>
          <a:lstStyle/>
          <a:p>
            <a:fld id="{364F6F27-19EB-3647-88EB-B3168401EBE2}" type="slidenum">
              <a:rPr lang="en-US" smtClean="0"/>
              <a:pPr/>
              <a:t>17</a:t>
            </a:fld>
            <a:endParaRPr lang="en-US"/>
          </a:p>
        </p:txBody>
      </p:sp>
    </p:spTree>
    <p:extLst>
      <p:ext uri="{BB962C8B-B14F-4D97-AF65-F5344CB8AC3E}">
        <p14:creationId xmlns:p14="http://schemas.microsoft.com/office/powerpoint/2010/main" xmlns="" val="646964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Personal Care uses ingredients at clinically</a:t>
            </a:r>
            <a:r>
              <a:rPr lang="en-US" baseline="0" dirty="0" smtClean="0"/>
              <a:t> effective doses. Active ingredients are  tested at clinically effective </a:t>
            </a:r>
            <a:r>
              <a:rPr lang="en-US" baseline="0" smtClean="0"/>
              <a:t>doses and are </a:t>
            </a:r>
            <a:r>
              <a:rPr lang="en-US" baseline="0" dirty="0" smtClean="0"/>
              <a:t>the basis for the standards set.   Compliance with OTC standards established by Regulatory Agencies constitute standards for OTC product classes. In concert with our suppliers, product release standards have been established and followed</a:t>
            </a:r>
          </a:p>
        </p:txBody>
      </p:sp>
      <p:sp>
        <p:nvSpPr>
          <p:cNvPr id="4" name="Slide Number Placeholder 3"/>
          <p:cNvSpPr>
            <a:spLocks noGrp="1"/>
          </p:cNvSpPr>
          <p:nvPr>
            <p:ph type="sldNum" sz="quarter" idx="10"/>
          </p:nvPr>
        </p:nvSpPr>
        <p:spPr/>
        <p:txBody>
          <a:bodyPr/>
          <a:lstStyle/>
          <a:p>
            <a:fld id="{364F6F27-19EB-3647-88EB-B3168401EBE2}" type="slidenum">
              <a:rPr lang="en-US" smtClean="0"/>
              <a:pPr/>
              <a:t>18</a:t>
            </a:fld>
            <a:endParaRPr lang="en-US"/>
          </a:p>
        </p:txBody>
      </p:sp>
    </p:spTree>
    <p:extLst>
      <p:ext uri="{BB962C8B-B14F-4D97-AF65-F5344CB8AC3E}">
        <p14:creationId xmlns:p14="http://schemas.microsoft.com/office/powerpoint/2010/main" xmlns="" val="646964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a:t>
            </a:r>
            <a:r>
              <a:rPr lang="en-US" baseline="0" dirty="0" smtClean="0"/>
              <a:t> </a:t>
            </a:r>
            <a:r>
              <a:rPr lang="en-US" dirty="0" smtClean="0"/>
              <a:t>is woven through all of the steps in</a:t>
            </a:r>
            <a:r>
              <a:rPr lang="en-US" baseline="0" dirty="0" smtClean="0"/>
              <a:t> the 6S Quality Process. We make sure to select safe ingredients, in safe amounts, and test the final product for the presence of microbes, heavy metals, or other contaminants. In addition with personal care products, we test potential for irritation or allergic reaction.</a:t>
            </a:r>
          </a:p>
          <a:p>
            <a:endParaRPr lang="en-US" baseline="0" dirty="0" smtClean="0"/>
          </a:p>
        </p:txBody>
      </p:sp>
      <p:sp>
        <p:nvSpPr>
          <p:cNvPr id="4" name="Slide Number Placeholder 3"/>
          <p:cNvSpPr>
            <a:spLocks noGrp="1"/>
          </p:cNvSpPr>
          <p:nvPr>
            <p:ph type="sldNum" sz="quarter" idx="10"/>
          </p:nvPr>
        </p:nvSpPr>
        <p:spPr/>
        <p:txBody>
          <a:bodyPr/>
          <a:lstStyle/>
          <a:p>
            <a:fld id="{364F6F27-19EB-3647-88EB-B3168401EBE2}" type="slidenum">
              <a:rPr lang="en-US" smtClean="0"/>
              <a:pPr/>
              <a:t>19</a:t>
            </a:fld>
            <a:endParaRPr lang="en-US"/>
          </a:p>
        </p:txBody>
      </p:sp>
    </p:spTree>
    <p:extLst>
      <p:ext uri="{BB962C8B-B14F-4D97-AF65-F5344CB8AC3E}">
        <p14:creationId xmlns:p14="http://schemas.microsoft.com/office/powerpoint/2010/main" xmlns="" val="272582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4F6F27-19EB-3647-88EB-B3168401EBE2}" type="slidenum">
              <a:rPr lang="en-US" smtClean="0"/>
              <a:pPr/>
              <a:t>2</a:t>
            </a:fld>
            <a:endParaRPr lang="en-US"/>
          </a:p>
        </p:txBody>
      </p:sp>
    </p:spTree>
    <p:extLst>
      <p:ext uri="{BB962C8B-B14F-4D97-AF65-F5344CB8AC3E}">
        <p14:creationId xmlns:p14="http://schemas.microsoft.com/office/powerpoint/2010/main" xmlns="" val="1847836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Pharmanex</a:t>
            </a:r>
            <a:r>
              <a:rPr lang="en-US" baseline="0" dirty="0" smtClean="0"/>
              <a:t> example: Pharmanex tests </a:t>
            </a:r>
            <a:r>
              <a:rPr lang="en-US" baseline="0" dirty="0" err="1" smtClean="0"/>
              <a:t>MarineOmega</a:t>
            </a:r>
            <a:r>
              <a:rPr lang="en-US" baseline="0" dirty="0" smtClean="0"/>
              <a:t> for heavy metals, pesticides, dioxins, and furans, in addition to standard microbial testing. Marine-sourced materials can sometimes be exposed to high levels of contaminants, so we test our products for these compounds, and we also make sure our source of fish and krill oil are pure and from pristine waters. </a:t>
            </a:r>
          </a:p>
          <a:p>
            <a:endParaRPr lang="en-US" baseline="0" dirty="0" smtClean="0"/>
          </a:p>
        </p:txBody>
      </p:sp>
      <p:sp>
        <p:nvSpPr>
          <p:cNvPr id="4" name="Slide Number Placeholder 3"/>
          <p:cNvSpPr>
            <a:spLocks noGrp="1"/>
          </p:cNvSpPr>
          <p:nvPr>
            <p:ph type="sldNum" sz="quarter" idx="10"/>
          </p:nvPr>
        </p:nvSpPr>
        <p:spPr/>
        <p:txBody>
          <a:bodyPr/>
          <a:lstStyle/>
          <a:p>
            <a:fld id="{364F6F27-19EB-3647-88EB-B3168401EBE2}" type="slidenum">
              <a:rPr lang="en-US" smtClean="0"/>
              <a:pPr/>
              <a:t>20</a:t>
            </a:fld>
            <a:endParaRPr lang="en-US"/>
          </a:p>
        </p:txBody>
      </p:sp>
    </p:spTree>
    <p:extLst>
      <p:ext uri="{BB962C8B-B14F-4D97-AF65-F5344CB8AC3E}">
        <p14:creationId xmlns:p14="http://schemas.microsoft.com/office/powerpoint/2010/main" xmlns="" val="2725822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Personal Care does extensive safety testing throughout</a:t>
            </a:r>
            <a:r>
              <a:rPr lang="en-US" baseline="0" dirty="0" smtClean="0"/>
              <a:t> the </a:t>
            </a:r>
            <a:r>
              <a:rPr lang="en-US" b="0" baseline="0" dirty="0" smtClean="0">
                <a:solidFill>
                  <a:srgbClr val="FF0000"/>
                </a:solidFill>
              </a:rPr>
              <a:t>entire</a:t>
            </a:r>
            <a:r>
              <a:rPr lang="en-US" b="1" baseline="0" dirty="0" smtClean="0">
                <a:solidFill>
                  <a:srgbClr val="FF0000"/>
                </a:solidFill>
              </a:rPr>
              <a:t> </a:t>
            </a:r>
            <a:r>
              <a:rPr lang="en-US" baseline="0" dirty="0" smtClean="0"/>
              <a:t>development process. We conduct irritation, HRIPT, and sting panel evaluations to identify formulations </a:t>
            </a:r>
            <a:r>
              <a:rPr lang="en-US" b="0" baseline="0" dirty="0" smtClean="0"/>
              <a:t>and</a:t>
            </a:r>
            <a:r>
              <a:rPr lang="en-US" baseline="0" dirty="0" smtClean="0"/>
              <a:t> iterations that have the lowest irritation potential and further develop these into final products. We extensively test for microbes—bacteria, yeast/molds, pathogens, etc., to ensure your products are safe.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64F6F27-19EB-3647-88EB-B3168401EBE2}" type="slidenum">
              <a:rPr lang="en-US" smtClean="0"/>
              <a:pPr/>
              <a:t>21</a:t>
            </a:fld>
            <a:endParaRPr lang="en-US"/>
          </a:p>
        </p:txBody>
      </p:sp>
    </p:spTree>
    <p:extLst>
      <p:ext uri="{BB962C8B-B14F-4D97-AF65-F5344CB8AC3E}">
        <p14:creationId xmlns:p14="http://schemas.microsoft.com/office/powerpoint/2010/main" xmlns="" val="2725822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Creating safe and effective products is at the heart of scientific innovation. We ensure our claims are substantiated with clinical data. Rather than rely on testimonials for evidence, we</a:t>
            </a:r>
            <a:r>
              <a:rPr lang="en-US" baseline="0" dirty="0" smtClean="0"/>
              <a:t> rely on clinical evidence and conduct our own clinical studies when necessary. Sometimes our research is presented at prestigious scientific conferences, which further substantiates our scientific innovation.</a:t>
            </a:r>
          </a:p>
          <a:p>
            <a:endParaRPr lang="en-US" baseline="0" dirty="0" smtClean="0"/>
          </a:p>
        </p:txBody>
      </p:sp>
      <p:sp>
        <p:nvSpPr>
          <p:cNvPr id="4" name="Slide Number Placeholder 3"/>
          <p:cNvSpPr>
            <a:spLocks noGrp="1"/>
          </p:cNvSpPr>
          <p:nvPr>
            <p:ph type="sldNum" sz="quarter" idx="10"/>
          </p:nvPr>
        </p:nvSpPr>
        <p:spPr/>
        <p:txBody>
          <a:bodyPr/>
          <a:lstStyle/>
          <a:p>
            <a:fld id="{364F6F27-19EB-3647-88EB-B3168401EBE2}" type="slidenum">
              <a:rPr lang="en-US" smtClean="0"/>
              <a:pPr/>
              <a:t>22</a:t>
            </a:fld>
            <a:endParaRPr lang="en-US"/>
          </a:p>
        </p:txBody>
      </p:sp>
    </p:spTree>
    <p:extLst>
      <p:ext uri="{BB962C8B-B14F-4D97-AF65-F5344CB8AC3E}">
        <p14:creationId xmlns:p14="http://schemas.microsoft.com/office/powerpoint/2010/main" xmlns="" val="308755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smtClean="0"/>
              <a:t>Pharmanex</a:t>
            </a:r>
            <a:r>
              <a:rPr lang="en-US" baseline="0" dirty="0" smtClean="0"/>
              <a:t> example: </a:t>
            </a:r>
            <a:r>
              <a:rPr lang="en-US" sz="1200" dirty="0" smtClean="0"/>
              <a:t>Our nutritional product benefits are supported by several scientific studies. These studies confirm that the claims associated with our products are sound. Our claim substantiations are evidence based and not anecdotal. </a:t>
            </a:r>
            <a:endParaRPr lang="en-US" sz="1200" dirty="0"/>
          </a:p>
        </p:txBody>
      </p:sp>
      <p:sp>
        <p:nvSpPr>
          <p:cNvPr id="4" name="Slide Number Placeholder 3"/>
          <p:cNvSpPr>
            <a:spLocks noGrp="1"/>
          </p:cNvSpPr>
          <p:nvPr>
            <p:ph type="sldNum" sz="quarter" idx="10"/>
          </p:nvPr>
        </p:nvSpPr>
        <p:spPr/>
        <p:txBody>
          <a:bodyPr/>
          <a:lstStyle/>
          <a:p>
            <a:fld id="{364F6F27-19EB-3647-88EB-B3168401EBE2}" type="slidenum">
              <a:rPr lang="en-US" smtClean="0"/>
              <a:pPr/>
              <a:t>23</a:t>
            </a:fld>
            <a:endParaRPr lang="en-US"/>
          </a:p>
        </p:txBody>
      </p:sp>
    </p:spTree>
    <p:extLst>
      <p:ext uri="{BB962C8B-B14F-4D97-AF65-F5344CB8AC3E}">
        <p14:creationId xmlns:p14="http://schemas.microsoft.com/office/powerpoint/2010/main" xmlns="" val="308755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Personal Care not</a:t>
            </a:r>
            <a:r>
              <a:rPr lang="en-US" baseline="0" dirty="0" smtClean="0"/>
              <a:t> only utilizes key ingredients that have scientific studies behind them to incorporate into our formulas, but we also conduct clinical studies to further substantiate our </a:t>
            </a:r>
            <a:r>
              <a:rPr lang="en-US" b="0" baseline="0" dirty="0" smtClean="0"/>
              <a:t>final formulations. </a:t>
            </a:r>
            <a:r>
              <a:rPr lang="en-US" baseline="0" dirty="0" smtClean="0"/>
              <a:t>We then create synopses in the form of clinical bulletins for our sales leaders. This type of promotion (and transparency) of our studies is not often seen within our industry.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64F6F27-19EB-3647-88EB-B3168401EBE2}" type="slidenum">
              <a:rPr lang="en-US" smtClean="0"/>
              <a:pPr/>
              <a:t>24</a:t>
            </a:fld>
            <a:endParaRPr lang="en-US"/>
          </a:p>
        </p:txBody>
      </p:sp>
    </p:spTree>
    <p:extLst>
      <p:ext uri="{BB962C8B-B14F-4D97-AF65-F5344CB8AC3E}">
        <p14:creationId xmlns:p14="http://schemas.microsoft.com/office/powerpoint/2010/main" xmlns="" val="308755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Nu Skin and Pharmanex are</a:t>
            </a:r>
            <a:r>
              <a:rPr lang="en-US" baseline="0" dirty="0" smtClean="0"/>
              <a:t> committed to sound scientific principles throughout every stage of product development to ensure safe and effective products every time. </a:t>
            </a:r>
            <a:endParaRPr lang="en-US" dirty="0" smtClean="0"/>
          </a:p>
          <a:p>
            <a:endParaRPr lang="en-US" dirty="0"/>
          </a:p>
        </p:txBody>
      </p:sp>
      <p:sp>
        <p:nvSpPr>
          <p:cNvPr id="4" name="Slide Number Placeholder 3"/>
          <p:cNvSpPr>
            <a:spLocks noGrp="1"/>
          </p:cNvSpPr>
          <p:nvPr>
            <p:ph type="sldNum" sz="quarter" idx="10"/>
          </p:nvPr>
        </p:nvSpPr>
        <p:spPr/>
        <p:txBody>
          <a:bodyPr/>
          <a:lstStyle/>
          <a:p>
            <a:fld id="{364F6F27-19EB-3647-88EB-B3168401EBE2}" type="slidenum">
              <a:rPr lang="en-US" smtClean="0"/>
              <a:pPr/>
              <a:t>25</a:t>
            </a:fld>
            <a:endParaRPr lang="en-US"/>
          </a:p>
        </p:txBody>
      </p:sp>
    </p:spTree>
    <p:extLst>
      <p:ext uri="{BB962C8B-B14F-4D97-AF65-F5344CB8AC3E}">
        <p14:creationId xmlns:p14="http://schemas.microsoft.com/office/powerpoint/2010/main" xmlns="" val="3175217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 the basic raw materials to the final product,</a:t>
            </a:r>
            <a:r>
              <a:rPr lang="en-US" baseline="0" dirty="0" smtClean="0"/>
              <a:t> we have integrated sound science into each of the steps of product development to create safe and effective products.</a:t>
            </a:r>
            <a:endParaRPr lang="en-US" dirty="0" smtClean="0"/>
          </a:p>
          <a:p>
            <a:endParaRPr lang="en-US" dirty="0"/>
          </a:p>
        </p:txBody>
      </p:sp>
      <p:sp>
        <p:nvSpPr>
          <p:cNvPr id="4" name="Slide Number Placeholder 3"/>
          <p:cNvSpPr>
            <a:spLocks noGrp="1"/>
          </p:cNvSpPr>
          <p:nvPr>
            <p:ph type="sldNum" sz="quarter" idx="10"/>
          </p:nvPr>
        </p:nvSpPr>
        <p:spPr/>
        <p:txBody>
          <a:bodyPr/>
          <a:lstStyle/>
          <a:p>
            <a:fld id="{364F6F27-19EB-3647-88EB-B3168401EBE2}" type="slidenum">
              <a:rPr lang="en-US" smtClean="0"/>
              <a:pPr/>
              <a:t>3</a:t>
            </a:fld>
            <a:endParaRPr lang="en-US"/>
          </a:p>
        </p:txBody>
      </p:sp>
    </p:spTree>
    <p:extLst>
      <p:ext uri="{BB962C8B-B14F-4D97-AF65-F5344CB8AC3E}">
        <p14:creationId xmlns:p14="http://schemas.microsoft.com/office/powerpoint/2010/main" xmlns="" val="2477021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is critical to have foundational principles to guide our product development that involves key departments like Quality, Development, Research, Marketing, etc.. to provide</a:t>
            </a:r>
            <a:r>
              <a:rPr lang="en-US" baseline="0" dirty="0" smtClean="0"/>
              <a:t> a unified approach to safety, quality, and efficacy throughout each stage of the process.</a:t>
            </a:r>
            <a:endParaRPr lang="en-US" dirty="0" smtClean="0"/>
          </a:p>
          <a:p>
            <a:endParaRPr lang="en-US" dirty="0"/>
          </a:p>
        </p:txBody>
      </p:sp>
      <p:sp>
        <p:nvSpPr>
          <p:cNvPr id="4" name="Slide Number Placeholder 3"/>
          <p:cNvSpPr>
            <a:spLocks noGrp="1"/>
          </p:cNvSpPr>
          <p:nvPr>
            <p:ph type="sldNum" sz="quarter" idx="10"/>
          </p:nvPr>
        </p:nvSpPr>
        <p:spPr/>
        <p:txBody>
          <a:bodyPr/>
          <a:lstStyle/>
          <a:p>
            <a:fld id="{364F6F27-19EB-3647-88EB-B3168401EBE2}" type="slidenum">
              <a:rPr lang="en-US" smtClean="0"/>
              <a:pPr/>
              <a:t>4</a:t>
            </a:fld>
            <a:endParaRPr lang="en-US"/>
          </a:p>
        </p:txBody>
      </p:sp>
    </p:spTree>
    <p:extLst>
      <p:ext uri="{BB962C8B-B14F-4D97-AF65-F5344CB8AC3E}">
        <p14:creationId xmlns:p14="http://schemas.microsoft.com/office/powerpoint/2010/main" xmlns="" val="2477021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Pharmanex originally developed the 6S Quality Process as a basis for safe and effective product development. </a:t>
            </a:r>
            <a:r>
              <a:rPr lang="en-US" sz="1200" kern="1200" dirty="0" smtClean="0">
                <a:solidFill>
                  <a:schemeClr val="tx1"/>
                </a:solidFill>
                <a:latin typeface="+mn-lt"/>
                <a:ea typeface="+mn-ea"/>
                <a:cs typeface="+mn-cs"/>
              </a:rPr>
              <a:t>Our Nu Skin personal care team has always operated under a similar</a:t>
            </a:r>
            <a:r>
              <a:rPr lang="en-US" sz="1200" kern="1200" baseline="0" dirty="0" smtClean="0">
                <a:solidFill>
                  <a:schemeClr val="tx1"/>
                </a:solidFill>
                <a:latin typeface="+mn-lt"/>
                <a:ea typeface="+mn-ea"/>
                <a:cs typeface="+mn-cs"/>
              </a:rPr>
              <a:t> stringent</a:t>
            </a:r>
            <a:r>
              <a:rPr lang="en-US" sz="1200" kern="1200" dirty="0" smtClean="0">
                <a:solidFill>
                  <a:schemeClr val="tx1"/>
                </a:solidFill>
                <a:latin typeface="+mn-lt"/>
                <a:ea typeface="+mn-ea"/>
                <a:cs typeface="+mn-cs"/>
              </a:rPr>
              <a:t> research and development process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to ensure the quality, efficacy and safety of our skin care formulations, but we didn’t establish</a:t>
            </a:r>
            <a:r>
              <a:rPr lang="en-US" sz="1200" kern="1200" baseline="0" dirty="0" smtClean="0">
                <a:solidFill>
                  <a:schemeClr val="tx1"/>
                </a:solidFill>
                <a:latin typeface="+mn-lt"/>
                <a:ea typeface="+mn-ea"/>
                <a:cs typeface="+mn-cs"/>
              </a:rPr>
              <a:t> an official name for the personal care process</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64F6F27-19EB-3647-88EB-B3168401EBE2}" type="slidenum">
              <a:rPr lang="en-US" smtClean="0"/>
              <a:pPr/>
              <a:t>5</a:t>
            </a:fld>
            <a:endParaRPr lang="en-US"/>
          </a:p>
        </p:txBody>
      </p:sp>
    </p:spTree>
    <p:extLst>
      <p:ext uri="{BB962C8B-B14F-4D97-AF65-F5344CB8AC3E}">
        <p14:creationId xmlns:p14="http://schemas.microsoft.com/office/powerpoint/2010/main" xmlns="" val="236571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Nu Skin’s high-quality scientific rigor</a:t>
            </a:r>
            <a:r>
              <a:rPr lang="en-US" sz="1200" kern="1200" baseline="0" dirty="0" smtClean="0">
                <a:solidFill>
                  <a:schemeClr val="tx1"/>
                </a:solidFill>
                <a:effectLst/>
                <a:latin typeface="+mn-lt"/>
                <a:ea typeface="+mn-ea"/>
                <a:cs typeface="+mn-cs"/>
              </a:rPr>
              <a:t> applies to all aspects of our research and development. </a:t>
            </a: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unify and create a more </a:t>
            </a:r>
            <a:r>
              <a:rPr lang="en-US" sz="1200" kern="1200" dirty="0" smtClean="0">
                <a:solidFill>
                  <a:schemeClr val="tx1"/>
                </a:solidFill>
                <a:effectLst/>
                <a:latin typeface="+mn-lt"/>
                <a:ea typeface="+mn-ea"/>
                <a:cs typeface="+mn-cs"/>
              </a:rPr>
              <a:t>consistent message about our quality  development process and make it simple for our sales leaders to understand and share with others, we have rearticulated our 6S Quality Process to include both Nu Skin and Pharmanex quality processes.</a:t>
            </a:r>
          </a:p>
          <a:p>
            <a:endParaRPr lang="en-US" dirty="0"/>
          </a:p>
        </p:txBody>
      </p:sp>
      <p:sp>
        <p:nvSpPr>
          <p:cNvPr id="4" name="Slide Number Placeholder 3"/>
          <p:cNvSpPr>
            <a:spLocks noGrp="1"/>
          </p:cNvSpPr>
          <p:nvPr>
            <p:ph type="sldNum" sz="quarter" idx="10"/>
          </p:nvPr>
        </p:nvSpPr>
        <p:spPr/>
        <p:txBody>
          <a:bodyPr/>
          <a:lstStyle/>
          <a:p>
            <a:fld id="{364F6F27-19EB-3647-88EB-B3168401EBE2}" type="slidenum">
              <a:rPr lang="en-US" smtClean="0"/>
              <a:pPr/>
              <a:t>6</a:t>
            </a:fld>
            <a:endParaRPr lang="en-US"/>
          </a:p>
        </p:txBody>
      </p:sp>
    </p:spTree>
    <p:extLst>
      <p:ext uri="{BB962C8B-B14F-4D97-AF65-F5344CB8AC3E}">
        <p14:creationId xmlns:p14="http://schemas.microsoft.com/office/powerpoint/2010/main" xmlns="" val="2168855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Selection is the first step of the</a:t>
            </a:r>
            <a:r>
              <a:rPr lang="en-US" baseline="0" dirty="0" smtClean="0"/>
              <a:t> 6S</a:t>
            </a:r>
            <a:r>
              <a:rPr lang="en-US" dirty="0" smtClean="0"/>
              <a:t> process,</a:t>
            </a:r>
            <a:r>
              <a:rPr lang="en-US" baseline="0" dirty="0" smtClean="0"/>
              <a:t> and it</a:t>
            </a:r>
            <a:r>
              <a:rPr lang="en-US" dirty="0" smtClean="0"/>
              <a:t> includes selecting ingredients based</a:t>
            </a:r>
            <a:r>
              <a:rPr lang="en-US" baseline="0" dirty="0" smtClean="0"/>
              <a:t> on a scientific foundation of efficacy, safety, and quality. Our scientists review scientific journals and collaborate with each other and, when necessary, outside collaborators. Experts from a variety of scientific fields, such as nutrition, biology, immunology, chemistry, biochemistry, and dermatology help us select ingredients that meet our criteria for inclusion in Pharmanex and Nu Skin products.</a:t>
            </a:r>
          </a:p>
          <a:p>
            <a:endParaRPr lang="en-US" baseline="0" dirty="0" smtClean="0"/>
          </a:p>
        </p:txBody>
      </p:sp>
      <p:sp>
        <p:nvSpPr>
          <p:cNvPr id="4" name="Slide Number Placeholder 3"/>
          <p:cNvSpPr>
            <a:spLocks noGrp="1"/>
          </p:cNvSpPr>
          <p:nvPr>
            <p:ph type="sldNum" sz="quarter" idx="10"/>
          </p:nvPr>
        </p:nvSpPr>
        <p:spPr/>
        <p:txBody>
          <a:bodyPr/>
          <a:lstStyle/>
          <a:p>
            <a:fld id="{364F6F27-19EB-3647-88EB-B3168401EBE2}" type="slidenum">
              <a:rPr lang="en-US" smtClean="0"/>
              <a:pPr/>
              <a:t>7</a:t>
            </a:fld>
            <a:endParaRPr lang="en-US"/>
          </a:p>
        </p:txBody>
      </p:sp>
    </p:spTree>
    <p:extLst>
      <p:ext uri="{BB962C8B-B14F-4D97-AF65-F5344CB8AC3E}">
        <p14:creationId xmlns:p14="http://schemas.microsoft.com/office/powerpoint/2010/main" xmlns="" val="9356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Pharmanex example: One Pharmanex example of Selection is </a:t>
            </a:r>
            <a:r>
              <a:rPr lang="en-US" dirty="0" err="1" smtClean="0"/>
              <a:t>ProBio</a:t>
            </a:r>
            <a:r>
              <a:rPr lang="en-US" dirty="0" smtClean="0"/>
              <a:t> PCC. Studies have shown that probiotics are extremely</a:t>
            </a:r>
            <a:r>
              <a:rPr lang="en-US" baseline="0" dirty="0" smtClean="0"/>
              <a:t> beneficial</a:t>
            </a:r>
            <a:r>
              <a:rPr lang="en-US" dirty="0" smtClean="0"/>
              <a:t> for the human body and digestive tract. We selected a unique strain called Lactobacillus </a:t>
            </a:r>
            <a:r>
              <a:rPr lang="en-US" dirty="0" err="1" smtClean="0"/>
              <a:t>fermentum</a:t>
            </a:r>
            <a:r>
              <a:rPr lang="en-US" dirty="0" smtClean="0"/>
              <a:t> PCC that met our criteria of pH survival, intestinal</a:t>
            </a:r>
            <a:r>
              <a:rPr lang="en-US" baseline="0" dirty="0" smtClean="0"/>
              <a:t> </a:t>
            </a:r>
            <a:r>
              <a:rPr lang="en-US" dirty="0" smtClean="0"/>
              <a:t>colonization, identity,</a:t>
            </a:r>
            <a:r>
              <a:rPr lang="en-US" baseline="0" dirty="0" smtClean="0"/>
              <a:t> and dosing. Some probiotics survive passage through the digestive tract, which means they are resistant to gastric juices and bile. Some have the ability to colonize in the gut, which means they are able to exert their positive effect in the digestive system. The </a:t>
            </a:r>
            <a:r>
              <a:rPr lang="en-US" baseline="0" dirty="0" err="1" smtClean="0"/>
              <a:t>Probio</a:t>
            </a:r>
            <a:r>
              <a:rPr lang="en-US" baseline="0" dirty="0" smtClean="0"/>
              <a:t> PCC strain was selected for it’s good stability over the shelf life of the product. Lastly, the </a:t>
            </a:r>
            <a:r>
              <a:rPr lang="en-US" baseline="0" dirty="0" err="1" smtClean="0"/>
              <a:t>Probio</a:t>
            </a:r>
            <a:r>
              <a:rPr lang="en-US" baseline="0" dirty="0" smtClean="0"/>
              <a:t> PCC strain has a clinically effective dose at the end of the shelf life.</a:t>
            </a:r>
          </a:p>
          <a:p>
            <a:endParaRPr lang="en-US" baseline="0" dirty="0" smtClean="0"/>
          </a:p>
        </p:txBody>
      </p:sp>
      <p:sp>
        <p:nvSpPr>
          <p:cNvPr id="4" name="Slide Number Placeholder 3"/>
          <p:cNvSpPr>
            <a:spLocks noGrp="1"/>
          </p:cNvSpPr>
          <p:nvPr>
            <p:ph type="sldNum" sz="quarter" idx="10"/>
          </p:nvPr>
        </p:nvSpPr>
        <p:spPr/>
        <p:txBody>
          <a:bodyPr/>
          <a:lstStyle/>
          <a:p>
            <a:fld id="{364F6F27-19EB-3647-88EB-B3168401EBE2}" type="slidenum">
              <a:rPr lang="en-US" smtClean="0"/>
              <a:pPr/>
              <a:t>8</a:t>
            </a:fld>
            <a:endParaRPr lang="en-US"/>
          </a:p>
        </p:txBody>
      </p:sp>
    </p:spTree>
    <p:extLst>
      <p:ext uri="{BB962C8B-B14F-4D97-AF65-F5344CB8AC3E}">
        <p14:creationId xmlns:p14="http://schemas.microsoft.com/office/powerpoint/2010/main" xmlns="" val="93566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Personal Care example: We work with many accredited experts and suppliers in the field of skin care to select the ingredients that are included in our personal care products. For example, ethnobotanists help us to identify botanical ingredients that are used and/or have </a:t>
            </a:r>
            <a:r>
              <a:rPr lang="en-US" strike="noStrike" baseline="0" dirty="0" smtClean="0"/>
              <a:t>historically</a:t>
            </a:r>
            <a:r>
              <a:rPr lang="en-US" baseline="0" dirty="0" smtClean="0"/>
              <a:t> been used for skin benefits. Ava </a:t>
            </a:r>
            <a:r>
              <a:rPr lang="en-US" baseline="0" dirty="0" err="1" smtClean="0"/>
              <a:t>puhi</a:t>
            </a:r>
            <a:r>
              <a:rPr lang="en-US" baseline="0" dirty="0" smtClean="0"/>
              <a:t> </a:t>
            </a:r>
            <a:r>
              <a:rPr lang="en-US" baseline="0" dirty="0" err="1" smtClean="0"/>
              <a:t>moni</a:t>
            </a:r>
            <a:r>
              <a:rPr lang="en-US" baseline="0" dirty="0" smtClean="0"/>
              <a:t> products are a good example of the selection step of the 6S process.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ava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puhi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moni</a:t>
            </a:r>
            <a:r>
              <a:rPr lang="en-US" sz="1200" kern="1200" dirty="0" smtClean="0">
                <a:solidFill>
                  <a:schemeClr val="tx1"/>
                </a:solidFill>
                <a:effectLst/>
                <a:latin typeface="+mn-lt"/>
                <a:ea typeface="+mn-ea"/>
                <a:cs typeface="+mn-cs"/>
              </a:rPr>
              <a:t>” means “true ava </a:t>
            </a:r>
            <a:r>
              <a:rPr lang="en-US" sz="1200" kern="1200" dirty="0" err="1" smtClean="0">
                <a:solidFill>
                  <a:schemeClr val="tx1"/>
                </a:solidFill>
                <a:effectLst/>
                <a:latin typeface="+mn-lt"/>
                <a:ea typeface="+mn-ea"/>
                <a:cs typeface="+mn-cs"/>
              </a:rPr>
              <a:t>puhi</a:t>
            </a:r>
            <a:r>
              <a:rPr lang="en-US" sz="1200" kern="1200" dirty="0" smtClean="0">
                <a:solidFill>
                  <a:schemeClr val="tx1"/>
                </a:solidFill>
                <a:effectLst/>
                <a:latin typeface="+mn-lt"/>
                <a:ea typeface="+mn-ea"/>
                <a:cs typeface="+mn-cs"/>
              </a:rPr>
              <a:t>” (the word </a:t>
            </a:r>
            <a:r>
              <a:rPr lang="en-US" sz="1200" kern="1200" dirty="0" err="1" smtClean="0">
                <a:solidFill>
                  <a:schemeClr val="tx1"/>
                </a:solidFill>
                <a:effectLst/>
                <a:latin typeface="+mn-lt"/>
                <a:ea typeface="+mn-ea"/>
                <a:cs typeface="+mn-cs"/>
              </a:rPr>
              <a:t>moni</a:t>
            </a:r>
            <a:r>
              <a:rPr lang="en-US" sz="1200" kern="1200" dirty="0" smtClean="0">
                <a:solidFill>
                  <a:schemeClr val="tx1"/>
                </a:solidFill>
                <a:effectLst/>
                <a:latin typeface="+mn-lt"/>
                <a:ea typeface="+mn-ea"/>
                <a:cs typeface="+mn-cs"/>
              </a:rPr>
              <a:t>” in Hawaiian means “true”). Epoch was the first line of personal care products to use the correct part of the plant,</a:t>
            </a:r>
            <a:r>
              <a:rPr lang="en-US" sz="1200" kern="1200" baseline="0" dirty="0" smtClean="0">
                <a:solidFill>
                  <a:schemeClr val="tx1"/>
                </a:solidFill>
                <a:effectLst/>
                <a:latin typeface="+mn-lt"/>
                <a:ea typeface="+mn-ea"/>
                <a:cs typeface="+mn-cs"/>
              </a:rPr>
              <a:t> which the</a:t>
            </a:r>
            <a:r>
              <a:rPr lang="en-US" sz="1200" kern="1200" dirty="0" smtClean="0">
                <a:solidFill>
                  <a:schemeClr val="tx1"/>
                </a:solidFill>
                <a:effectLst/>
                <a:latin typeface="+mn-lt"/>
                <a:ea typeface="+mn-ea"/>
                <a:cs typeface="+mn-cs"/>
              </a:rPr>
              <a:t> indigenous people of Hawaii also use. To grow and cultivate the </a:t>
            </a:r>
            <a:r>
              <a:rPr lang="en-US" sz="1200" kern="1200" dirty="0" err="1" smtClean="0">
                <a:solidFill>
                  <a:schemeClr val="tx1"/>
                </a:solidFill>
                <a:effectLst/>
                <a:latin typeface="+mn-lt"/>
                <a:ea typeface="+mn-ea"/>
                <a:cs typeface="+mn-cs"/>
              </a:rPr>
              <a:t>ava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puhi</a:t>
            </a:r>
            <a:r>
              <a:rPr lang="en-US" sz="1200" kern="1200" dirty="0" smtClean="0">
                <a:solidFill>
                  <a:schemeClr val="tx1"/>
                </a:solidFill>
                <a:effectLst/>
                <a:latin typeface="+mn-lt"/>
                <a:ea typeface="+mn-ea"/>
                <a:cs typeface="+mn-cs"/>
              </a:rPr>
              <a:t> plant for use in Epoch hair care products, Nu Skin has established a relationship with an independent agricultural source in Hawaii.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64F6F27-19EB-3647-88EB-B3168401EBE2}" type="slidenum">
              <a:rPr lang="en-US" smtClean="0"/>
              <a:pPr/>
              <a:t>9</a:t>
            </a:fld>
            <a:endParaRPr lang="en-US"/>
          </a:p>
        </p:txBody>
      </p:sp>
    </p:spTree>
    <p:extLst>
      <p:ext uri="{BB962C8B-B14F-4D97-AF65-F5344CB8AC3E}">
        <p14:creationId xmlns:p14="http://schemas.microsoft.com/office/powerpoint/2010/main" xmlns="" val="93566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58944"/>
            <a:ext cx="7772400" cy="82833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685800" y="3401057"/>
            <a:ext cx="7772400" cy="987566"/>
          </a:xfrm>
        </p:spPr>
        <p:txBody>
          <a:bodyPr>
            <a:normAutofit/>
          </a:bodyPr>
          <a:lstStyle>
            <a:lvl1pPr marL="0" indent="0" algn="l">
              <a:buNone/>
              <a:defRPr sz="3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9" descr="Corp ® hrzntl reg cntr logo copy.png"/>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5675086" y="3858065"/>
            <a:ext cx="3468914" cy="1285435"/>
          </a:xfrm>
          <a:prstGeom prst="rect">
            <a:avLst/>
          </a:prstGeom>
        </p:spPr>
      </p:pic>
    </p:spTree>
    <p:extLst>
      <p:ext uri="{BB962C8B-B14F-4D97-AF65-F5344CB8AC3E}">
        <p14:creationId xmlns:p14="http://schemas.microsoft.com/office/powerpoint/2010/main" xmlns="" val="41528012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Fountain ® 633 smll logo.png"/>
          <p:cNvPicPr>
            <a:picLocks noChangeAspect="1"/>
          </p:cNvPicPr>
          <p:nvPr userDrawn="1"/>
        </p:nvPicPr>
        <p:blipFill rotWithShape="1">
          <a:blip r:embed="rId2" cstate="screen">
            <a:extLst>
              <a:ext uri="{28A0092B-C50C-407E-A947-70E740481C1C}">
                <a14:useLocalDpi xmlns:a14="http://schemas.microsoft.com/office/drawing/2010/main" xmlns=""/>
              </a:ext>
            </a:extLst>
          </a:blip>
          <a:srcRect l="9149" t="7251" r="10546" b="8064"/>
          <a:stretch/>
        </p:blipFill>
        <p:spPr>
          <a:xfrm>
            <a:off x="8686800" y="4484790"/>
            <a:ext cx="394931" cy="419908"/>
          </a:xfrm>
          <a:prstGeom prst="rect">
            <a:avLst/>
          </a:prstGeom>
        </p:spPr>
      </p:pic>
      <p:sp>
        <p:nvSpPr>
          <p:cNvPr id="3" name="Rectangle 2"/>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4" name="Date Placeholder 3"/>
          <p:cNvSpPr>
            <a:spLocks noGrp="1"/>
          </p:cNvSpPr>
          <p:nvPr>
            <p:ph type="dt" sz="half" idx="2"/>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6"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7"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12830852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58944"/>
            <a:ext cx="7772400" cy="82833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685800" y="3401057"/>
            <a:ext cx="7772400" cy="987566"/>
          </a:xfrm>
        </p:spPr>
        <p:txBody>
          <a:bodyPr>
            <a:normAutofit/>
          </a:bodyPr>
          <a:lstStyle>
            <a:lvl1pPr marL="0" indent="0" algn="l">
              <a:buNone/>
              <a:defRPr sz="3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9" descr="Corp ® hrzntl reg cntr logo copy.png"/>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0" y="558347"/>
            <a:ext cx="5022159" cy="1861003"/>
          </a:xfrm>
          <a:prstGeom prst="rect">
            <a:avLst/>
          </a:prstGeom>
        </p:spPr>
      </p:pic>
    </p:spTree>
    <p:extLst>
      <p:ext uri="{BB962C8B-B14F-4D97-AF65-F5344CB8AC3E}">
        <p14:creationId xmlns:p14="http://schemas.microsoft.com/office/powerpoint/2010/main" xmlns="" val="13706978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normAutofit/>
          </a:bodyPr>
          <a:lstStyle>
            <a:lvl1pPr algn="l">
              <a:defRPr sz="32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0" name="Picture 9" descr="Corp ® hrzntl reg cntr logo copy.png"/>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0" y="558347"/>
            <a:ext cx="5022159" cy="1861003"/>
          </a:xfrm>
          <a:prstGeom prst="rect">
            <a:avLst/>
          </a:prstGeom>
        </p:spPr>
      </p:pic>
    </p:spTree>
    <p:extLst>
      <p:ext uri="{BB962C8B-B14F-4D97-AF65-F5344CB8AC3E}">
        <p14:creationId xmlns:p14="http://schemas.microsoft.com/office/powerpoint/2010/main" xmlns="" val="15330516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5" name="Date Placeholder 3"/>
          <p:cNvSpPr>
            <a:spLocks noGrp="1"/>
          </p:cNvSpPr>
          <p:nvPr>
            <p:ph type="dt" sz="half" idx="2"/>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6"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7"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6254459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6" name="Date Placeholder 3"/>
          <p:cNvSpPr>
            <a:spLocks noGrp="1"/>
          </p:cNvSpPr>
          <p:nvPr>
            <p:ph type="dt" sz="half" idx="10"/>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7"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8"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109200371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35391" y="1151335"/>
            <a:ext cx="4261997"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35391" y="1631156"/>
            <a:ext cx="4261997"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81922" y="1151335"/>
            <a:ext cx="4104879"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81922" y="1631156"/>
            <a:ext cx="4104879"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8" name="Date Placeholder 3"/>
          <p:cNvSpPr>
            <a:spLocks noGrp="1"/>
          </p:cNvSpPr>
          <p:nvPr>
            <p:ph type="dt" sz="half" idx="10"/>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9" name="Footer Placeholder 4"/>
          <p:cNvSpPr>
            <a:spLocks noGrp="1"/>
          </p:cNvSpPr>
          <p:nvPr>
            <p:ph type="ftr" sz="quarter" idx="11"/>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10" name="Slide Number Placeholder 5"/>
          <p:cNvSpPr>
            <a:spLocks noGrp="1"/>
          </p:cNvSpPr>
          <p:nvPr>
            <p:ph type="sldNum" sz="quarter" idx="12"/>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244153412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4" name="Date Placeholder 3"/>
          <p:cNvSpPr>
            <a:spLocks noGrp="1"/>
          </p:cNvSpPr>
          <p:nvPr>
            <p:ph type="dt" sz="half" idx="2"/>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5"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12274014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ubtitle 2"/>
          <p:cNvSpPr>
            <a:spLocks noGrp="1"/>
          </p:cNvSpPr>
          <p:nvPr>
            <p:ph type="subTitle" idx="1"/>
          </p:nvPr>
        </p:nvSpPr>
        <p:spPr>
          <a:xfrm>
            <a:off x="235390" y="789962"/>
            <a:ext cx="8451409" cy="3983359"/>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Rectangle 6"/>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8" name="Date Placeholder 3"/>
          <p:cNvSpPr>
            <a:spLocks noGrp="1"/>
          </p:cNvSpPr>
          <p:nvPr>
            <p:ph type="dt" sz="half" idx="2"/>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9"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10"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186775166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0867" y="204787"/>
            <a:ext cx="3224648" cy="1618052"/>
          </a:xfrm>
        </p:spPr>
        <p:txBody>
          <a:bodyPr anchor="t">
            <a:noAutofit/>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40867" y="1822839"/>
            <a:ext cx="3224647" cy="2771784"/>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6" name="Date Placeholder 3"/>
          <p:cNvSpPr>
            <a:spLocks noGrp="1"/>
          </p:cNvSpPr>
          <p:nvPr>
            <p:ph type="dt" sz="half" idx="10"/>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7"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8"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15859640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6" name="Date Placeholder 3"/>
          <p:cNvSpPr>
            <a:spLocks noGrp="1"/>
          </p:cNvSpPr>
          <p:nvPr>
            <p:ph type="dt" sz="half" idx="10"/>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7"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8"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13297655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normAutofit/>
          </a:bodyPr>
          <a:lstStyle>
            <a:lvl1pPr algn="l">
              <a:defRPr sz="32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0" name="Picture 9" descr="Corp ® hrzntl reg cntr logo copy.png"/>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0" y="558347"/>
            <a:ext cx="5022159" cy="1861003"/>
          </a:xfrm>
          <a:prstGeom prst="rect">
            <a:avLst/>
          </a:prstGeom>
        </p:spPr>
      </p:pic>
    </p:spTree>
    <p:extLst>
      <p:ext uri="{BB962C8B-B14F-4D97-AF65-F5344CB8AC3E}">
        <p14:creationId xmlns:p14="http://schemas.microsoft.com/office/powerpoint/2010/main" xmlns="" val="6562224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3" name="Date Placeholder 3"/>
          <p:cNvSpPr>
            <a:spLocks noGrp="1"/>
          </p:cNvSpPr>
          <p:nvPr>
            <p:ph type="dt" sz="half" idx="2"/>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4"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5"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21023928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Fountain ® 633 logo.png"/>
          <p:cNvPicPr>
            <a:picLocks noChangeAspect="1"/>
          </p:cNvPicPr>
          <p:nvPr userDrawn="1"/>
        </p:nvPicPr>
        <p:blipFill rotWithShape="1">
          <a:blip r:embed="rId2">
            <a:extLst>
              <a:ext uri="{28A0092B-C50C-407E-A947-70E740481C1C}">
                <a14:useLocalDpi xmlns:a14="http://schemas.microsoft.com/office/drawing/2010/main" xmlns=""/>
              </a:ext>
            </a:extLst>
          </a:blip>
          <a:srcRect l="2631" t="1959" r="2691" b="2265"/>
          <a:stretch/>
        </p:blipFill>
        <p:spPr>
          <a:xfrm>
            <a:off x="3027244" y="634983"/>
            <a:ext cx="3081986" cy="3142072"/>
          </a:xfrm>
          <a:prstGeom prst="rect">
            <a:avLst/>
          </a:prstGeom>
        </p:spPr>
      </p:pic>
    </p:spTree>
    <p:extLst>
      <p:ext uri="{BB962C8B-B14F-4D97-AF65-F5344CB8AC3E}">
        <p14:creationId xmlns:p14="http://schemas.microsoft.com/office/powerpoint/2010/main" xmlns="" val="37730887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Fountain ® 633 smll logo.png"/>
          <p:cNvPicPr>
            <a:picLocks noChangeAspect="1"/>
          </p:cNvPicPr>
          <p:nvPr userDrawn="1"/>
        </p:nvPicPr>
        <p:blipFill rotWithShape="1">
          <a:blip r:embed="rId2" cstate="screen">
            <a:extLst>
              <a:ext uri="{28A0092B-C50C-407E-A947-70E740481C1C}">
                <a14:useLocalDpi xmlns:a14="http://schemas.microsoft.com/office/drawing/2010/main" xmlns=""/>
              </a:ext>
            </a:extLst>
          </a:blip>
          <a:srcRect l="9149" t="7251" r="10546" b="8064"/>
          <a:stretch/>
        </p:blipFill>
        <p:spPr>
          <a:xfrm>
            <a:off x="8353660" y="4400550"/>
            <a:ext cx="474160" cy="504148"/>
          </a:xfrm>
          <a:prstGeom prst="rect">
            <a:avLst/>
          </a:prstGeom>
        </p:spPr>
      </p:pic>
      <p:sp>
        <p:nvSpPr>
          <p:cNvPr id="5" name="Rectangle 4"/>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6" name="Date Placeholder 3"/>
          <p:cNvSpPr>
            <a:spLocks noGrp="1"/>
          </p:cNvSpPr>
          <p:nvPr>
            <p:ph type="dt" sz="half" idx="2"/>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8"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9"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4051457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1" name="Picture 10" descr="Fountain ® 633 smll logo.png"/>
          <p:cNvPicPr>
            <a:picLocks noChangeAspect="1"/>
          </p:cNvPicPr>
          <p:nvPr userDrawn="1"/>
        </p:nvPicPr>
        <p:blipFill rotWithShape="1">
          <a:blip r:embed="rId2" cstate="screen">
            <a:extLst>
              <a:ext uri="{28A0092B-C50C-407E-A947-70E740481C1C}">
                <a14:useLocalDpi xmlns:a14="http://schemas.microsoft.com/office/drawing/2010/main" xmlns=""/>
              </a:ext>
            </a:extLst>
          </a:blip>
          <a:srcRect l="9149" t="7251" r="10546" b="8064"/>
          <a:stretch/>
        </p:blipFill>
        <p:spPr>
          <a:xfrm>
            <a:off x="8686800" y="4484790"/>
            <a:ext cx="394931" cy="419908"/>
          </a:xfrm>
          <a:prstGeom prst="rect">
            <a:avLst/>
          </a:prstGeom>
        </p:spPr>
      </p:pic>
      <p:sp>
        <p:nvSpPr>
          <p:cNvPr id="10" name="Rectangle 9"/>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12" name="Date Placeholder 3"/>
          <p:cNvSpPr>
            <a:spLocks noGrp="1"/>
          </p:cNvSpPr>
          <p:nvPr>
            <p:ph type="dt" sz="half" idx="10"/>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13"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14"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9882399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35391" y="1151335"/>
            <a:ext cx="4261997"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35391" y="1631156"/>
            <a:ext cx="4261997"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81922" y="1151335"/>
            <a:ext cx="4104879"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81922" y="1631156"/>
            <a:ext cx="4104879"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3" name="Picture 12" descr="Fountain ® 633 smll logo.png"/>
          <p:cNvPicPr>
            <a:picLocks noChangeAspect="1"/>
          </p:cNvPicPr>
          <p:nvPr userDrawn="1"/>
        </p:nvPicPr>
        <p:blipFill rotWithShape="1">
          <a:blip r:embed="rId2" cstate="screen">
            <a:extLst>
              <a:ext uri="{28A0092B-C50C-407E-A947-70E740481C1C}">
                <a14:useLocalDpi xmlns:a14="http://schemas.microsoft.com/office/drawing/2010/main" xmlns=""/>
              </a:ext>
            </a:extLst>
          </a:blip>
          <a:srcRect l="9149" t="7251" r="10546" b="8064"/>
          <a:stretch/>
        </p:blipFill>
        <p:spPr>
          <a:xfrm>
            <a:off x="8686800" y="4484790"/>
            <a:ext cx="394931" cy="419908"/>
          </a:xfrm>
          <a:prstGeom prst="rect">
            <a:avLst/>
          </a:prstGeom>
        </p:spPr>
      </p:pic>
      <p:sp>
        <p:nvSpPr>
          <p:cNvPr id="16" name="Rectangle 15"/>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17" name="Date Placeholder 3"/>
          <p:cNvSpPr>
            <a:spLocks noGrp="1"/>
          </p:cNvSpPr>
          <p:nvPr>
            <p:ph type="dt" sz="half" idx="10"/>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18" name="Footer Placeholder 4"/>
          <p:cNvSpPr>
            <a:spLocks noGrp="1"/>
          </p:cNvSpPr>
          <p:nvPr>
            <p:ph type="ftr" sz="quarter" idx="11"/>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19" name="Slide Number Placeholder 5"/>
          <p:cNvSpPr>
            <a:spLocks noGrp="1"/>
          </p:cNvSpPr>
          <p:nvPr>
            <p:ph type="sldNum" sz="quarter" idx="12"/>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17586954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9" name="Picture 8" descr="Fountain ® 633 smll logo.png"/>
          <p:cNvPicPr>
            <a:picLocks noChangeAspect="1"/>
          </p:cNvPicPr>
          <p:nvPr userDrawn="1"/>
        </p:nvPicPr>
        <p:blipFill rotWithShape="1">
          <a:blip r:embed="rId2" cstate="screen">
            <a:extLst>
              <a:ext uri="{28A0092B-C50C-407E-A947-70E740481C1C}">
                <a14:useLocalDpi xmlns:a14="http://schemas.microsoft.com/office/drawing/2010/main" xmlns=""/>
              </a:ext>
            </a:extLst>
          </a:blip>
          <a:srcRect l="9149" t="7251" r="10546" b="8064"/>
          <a:stretch/>
        </p:blipFill>
        <p:spPr>
          <a:xfrm>
            <a:off x="8686800" y="4484790"/>
            <a:ext cx="394931" cy="419908"/>
          </a:xfrm>
          <a:prstGeom prst="rect">
            <a:avLst/>
          </a:prstGeom>
        </p:spPr>
      </p:pic>
      <p:sp>
        <p:nvSpPr>
          <p:cNvPr id="8" name="Rectangle 7"/>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10" name="Date Placeholder 3"/>
          <p:cNvSpPr>
            <a:spLocks noGrp="1"/>
          </p:cNvSpPr>
          <p:nvPr>
            <p:ph type="dt" sz="half" idx="2"/>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11"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12"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259788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ubtitle 2"/>
          <p:cNvSpPr>
            <a:spLocks noGrp="1"/>
          </p:cNvSpPr>
          <p:nvPr>
            <p:ph type="subTitle" idx="1"/>
          </p:nvPr>
        </p:nvSpPr>
        <p:spPr>
          <a:xfrm>
            <a:off x="235391" y="789962"/>
            <a:ext cx="7772400" cy="3216999"/>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Fountain ® 633 smll logo.png"/>
          <p:cNvPicPr>
            <a:picLocks noChangeAspect="1"/>
          </p:cNvPicPr>
          <p:nvPr userDrawn="1"/>
        </p:nvPicPr>
        <p:blipFill rotWithShape="1">
          <a:blip r:embed="rId2" cstate="screen">
            <a:extLst>
              <a:ext uri="{28A0092B-C50C-407E-A947-70E740481C1C}">
                <a14:useLocalDpi xmlns:a14="http://schemas.microsoft.com/office/drawing/2010/main" xmlns=""/>
              </a:ext>
            </a:extLst>
          </a:blip>
          <a:srcRect l="9149" t="7251" r="10546" b="8064"/>
          <a:stretch/>
        </p:blipFill>
        <p:spPr>
          <a:xfrm>
            <a:off x="8686800" y="4484790"/>
            <a:ext cx="394931" cy="419908"/>
          </a:xfrm>
          <a:prstGeom prst="rect">
            <a:avLst/>
          </a:prstGeom>
        </p:spPr>
      </p:pic>
      <p:sp>
        <p:nvSpPr>
          <p:cNvPr id="8" name="Rectangle 7"/>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9" name="Date Placeholder 3"/>
          <p:cNvSpPr>
            <a:spLocks noGrp="1"/>
          </p:cNvSpPr>
          <p:nvPr>
            <p:ph type="dt" sz="half" idx="2"/>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10"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11"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41192444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0867" y="204787"/>
            <a:ext cx="3224648" cy="1618052"/>
          </a:xfrm>
        </p:spPr>
        <p:txBody>
          <a:bodyPr anchor="t">
            <a:noAutofit/>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40867" y="1822839"/>
            <a:ext cx="3224647" cy="2771784"/>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Fountain ® 633 smll logo.png"/>
          <p:cNvPicPr>
            <a:picLocks noChangeAspect="1"/>
          </p:cNvPicPr>
          <p:nvPr userDrawn="1"/>
        </p:nvPicPr>
        <p:blipFill rotWithShape="1">
          <a:blip r:embed="rId2" cstate="screen">
            <a:extLst>
              <a:ext uri="{28A0092B-C50C-407E-A947-70E740481C1C}">
                <a14:useLocalDpi xmlns:a14="http://schemas.microsoft.com/office/drawing/2010/main" xmlns=""/>
              </a:ext>
            </a:extLst>
          </a:blip>
          <a:srcRect l="9149" t="7251" r="10546" b="8064"/>
          <a:stretch/>
        </p:blipFill>
        <p:spPr>
          <a:xfrm>
            <a:off x="8686800" y="4484790"/>
            <a:ext cx="394931" cy="419908"/>
          </a:xfrm>
          <a:prstGeom prst="rect">
            <a:avLst/>
          </a:prstGeom>
        </p:spPr>
      </p:pic>
    </p:spTree>
    <p:extLst>
      <p:ext uri="{BB962C8B-B14F-4D97-AF65-F5344CB8AC3E}">
        <p14:creationId xmlns:p14="http://schemas.microsoft.com/office/powerpoint/2010/main" xmlns="" val="23149546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Fountain ® 633 smll logo.png"/>
          <p:cNvPicPr>
            <a:picLocks noChangeAspect="1"/>
          </p:cNvPicPr>
          <p:nvPr userDrawn="1"/>
        </p:nvPicPr>
        <p:blipFill rotWithShape="1">
          <a:blip r:embed="rId2" cstate="screen">
            <a:extLst>
              <a:ext uri="{28A0092B-C50C-407E-A947-70E740481C1C}">
                <a14:useLocalDpi xmlns:a14="http://schemas.microsoft.com/office/drawing/2010/main" xmlns=""/>
              </a:ext>
            </a:extLst>
          </a:blip>
          <a:srcRect l="9149" t="7251" r="10546" b="8064"/>
          <a:stretch/>
        </p:blipFill>
        <p:spPr>
          <a:xfrm>
            <a:off x="8686800" y="4484790"/>
            <a:ext cx="394931" cy="419908"/>
          </a:xfrm>
          <a:prstGeom prst="rect">
            <a:avLst/>
          </a:prstGeom>
        </p:spPr>
      </p:pic>
      <p:sp>
        <p:nvSpPr>
          <p:cNvPr id="6" name="Rectangle 5"/>
          <p:cNvSpPr/>
          <p:nvPr userDrawn="1"/>
        </p:nvSpPr>
        <p:spPr>
          <a:xfrm>
            <a:off x="0" y="4933950"/>
            <a:ext cx="9144000" cy="209550"/>
          </a:xfrm>
          <a:prstGeom prst="rect">
            <a:avLst/>
          </a:prstGeom>
          <a:solidFill>
            <a:srgbClr val="0072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prstClr val="white"/>
                </a:solidFill>
              </a:rPr>
              <a:t> </a:t>
            </a:r>
            <a:endParaRPr lang="en-US" dirty="0">
              <a:solidFill>
                <a:prstClr val="white"/>
              </a:solidFill>
            </a:endParaRPr>
          </a:p>
        </p:txBody>
      </p:sp>
      <p:sp>
        <p:nvSpPr>
          <p:cNvPr id="7" name="Date Placeholder 3"/>
          <p:cNvSpPr>
            <a:spLocks noGrp="1"/>
          </p:cNvSpPr>
          <p:nvPr>
            <p:ph type="dt" sz="half" idx="10"/>
          </p:nvPr>
        </p:nvSpPr>
        <p:spPr>
          <a:xfrm>
            <a:off x="147804" y="4932067"/>
            <a:ext cx="541948" cy="211433"/>
          </a:xfrm>
          <a:prstGeom prst="rect">
            <a:avLst/>
          </a:prstGeom>
        </p:spPr>
        <p:txBody>
          <a:bodyPr/>
          <a:lstStyle>
            <a:lvl1pPr>
              <a:defRPr sz="800">
                <a:solidFill>
                  <a:schemeClr val="bg2"/>
                </a:solidFill>
                <a:latin typeface="Arial"/>
                <a:cs typeface="Arial"/>
              </a:defRPr>
            </a:lvl1pPr>
          </a:lstStyle>
          <a:p>
            <a:fld id="{60639562-0362-FA42-9FAF-D7949F0EA260}" type="datetimeFigureOut">
              <a:rPr lang="en-US" smtClean="0"/>
              <a:pPr/>
              <a:t>10/1/2015</a:t>
            </a:fld>
            <a:endParaRPr lang="en-US" dirty="0"/>
          </a:p>
        </p:txBody>
      </p:sp>
      <p:sp>
        <p:nvSpPr>
          <p:cNvPr id="9" name="Footer Placeholder 4"/>
          <p:cNvSpPr>
            <a:spLocks noGrp="1"/>
          </p:cNvSpPr>
          <p:nvPr>
            <p:ph type="ftr" sz="quarter" idx="3"/>
          </p:nvPr>
        </p:nvSpPr>
        <p:spPr>
          <a:xfrm>
            <a:off x="908720" y="4932067"/>
            <a:ext cx="7444940" cy="211434"/>
          </a:xfrm>
          <a:prstGeom prst="rect">
            <a:avLst/>
          </a:prstGeom>
        </p:spPr>
        <p:txBody>
          <a:bodyPr/>
          <a:lstStyle>
            <a:lvl1pPr>
              <a:defRPr sz="800">
                <a:solidFill>
                  <a:srgbClr val="EEECE1"/>
                </a:solidFill>
                <a:latin typeface="Arial"/>
                <a:cs typeface="Arial"/>
              </a:defRPr>
            </a:lvl1pPr>
          </a:lstStyle>
          <a:p>
            <a:endParaRPr lang="en-US" dirty="0"/>
          </a:p>
        </p:txBody>
      </p:sp>
      <p:sp>
        <p:nvSpPr>
          <p:cNvPr id="10" name="Slide Number Placeholder 5"/>
          <p:cNvSpPr>
            <a:spLocks noGrp="1"/>
          </p:cNvSpPr>
          <p:nvPr>
            <p:ph type="sldNum" sz="quarter" idx="4"/>
          </p:nvPr>
        </p:nvSpPr>
        <p:spPr>
          <a:xfrm>
            <a:off x="8539783" y="4932066"/>
            <a:ext cx="536474" cy="211433"/>
          </a:xfrm>
          <a:prstGeom prst="rect">
            <a:avLst/>
          </a:prstGeom>
        </p:spPr>
        <p:txBody>
          <a:bodyPr/>
          <a:lstStyle>
            <a:lvl1pPr algn="r">
              <a:defRPr sz="800">
                <a:solidFill>
                  <a:srgbClr val="EEECE1"/>
                </a:solidFill>
                <a:latin typeface="Arial"/>
                <a:cs typeface="Arial"/>
              </a:defRPr>
            </a:lvl1pPr>
          </a:lstStyle>
          <a:p>
            <a:fld id="{B938DE30-B315-B845-9ED3-BE7D5B39F489}" type="slidenum">
              <a:rPr lang="en-US" smtClean="0"/>
              <a:pPr/>
              <a:t>‹#›</a:t>
            </a:fld>
            <a:endParaRPr lang="en-US" dirty="0"/>
          </a:p>
        </p:txBody>
      </p:sp>
    </p:spTree>
    <p:extLst>
      <p:ext uri="{BB962C8B-B14F-4D97-AF65-F5344CB8AC3E}">
        <p14:creationId xmlns:p14="http://schemas.microsoft.com/office/powerpoint/2010/main" xmlns="" val="17477191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5391" y="87584"/>
            <a:ext cx="8451409" cy="1067428"/>
          </a:xfrm>
          <a:prstGeom prst="rect">
            <a:avLst/>
          </a:prstGeom>
        </p:spPr>
        <p:txBody>
          <a:bodyPr vert="horz" lIns="91440" tIns="45720" rIns="91440" bIns="45720" rtlCol="0" anchor="t">
            <a:normAutofit/>
          </a:body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235391" y="1200151"/>
            <a:ext cx="8451409"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7342476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68" r:id="rId7"/>
    <p:sldLayoutId id="2147483656" r:id="rId8"/>
    <p:sldLayoutId id="2147483657" r:id="rId9"/>
    <p:sldLayoutId id="2147483655" r:id="rId10"/>
  </p:sldLayoutIdLst>
  <p:timing>
    <p:tnLst>
      <p:par>
        <p:cTn id="1" dur="indefinite" restart="never" nodeType="tmRoot"/>
      </p:par>
    </p:tnLst>
  </p:timing>
  <p:txStyles>
    <p:titleStyle>
      <a:lvl1pPr algn="l" defTabSz="457200" rtl="0" eaLnBrk="1" latinLnBrk="0" hangingPunct="1">
        <a:spcBef>
          <a:spcPct val="0"/>
        </a:spcBef>
        <a:buNone/>
        <a:defRPr sz="3200" b="1" i="0" kern="1200">
          <a:solidFill>
            <a:srgbClr val="00729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595959"/>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rgbClr val="595959"/>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rgbClr val="595959"/>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5391" y="87584"/>
            <a:ext cx="8451409" cy="1067428"/>
          </a:xfrm>
          <a:prstGeom prst="rect">
            <a:avLst/>
          </a:prstGeom>
        </p:spPr>
        <p:txBody>
          <a:bodyPr vert="horz" lIns="91440" tIns="45720" rIns="91440" bIns="45720" rtlCol="0" anchor="t">
            <a:normAutofit/>
          </a:body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235391" y="1200151"/>
            <a:ext cx="8451409"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84080140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9" r:id="rId7"/>
    <p:sldLayoutId id="2147483666" r:id="rId8"/>
    <p:sldLayoutId id="2147483667" r:id="rId9"/>
    <p:sldLayoutId id="2147483665" r:id="rId10"/>
    <p:sldLayoutId id="2147483670" r:id="rId11"/>
  </p:sldLayoutIdLst>
  <p:timing>
    <p:tnLst>
      <p:par>
        <p:cTn id="1" dur="indefinite" restart="never" nodeType="tmRoot"/>
      </p:par>
    </p:tnLst>
  </p:timing>
  <p:txStyles>
    <p:titleStyle>
      <a:lvl1pPr algn="l" defTabSz="457200" rtl="0" eaLnBrk="1" latinLnBrk="0" hangingPunct="1">
        <a:spcBef>
          <a:spcPct val="0"/>
        </a:spcBef>
        <a:buNone/>
        <a:defRPr sz="3200" b="1" i="0" kern="1200">
          <a:solidFill>
            <a:srgbClr val="00729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595959"/>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rgbClr val="595959"/>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rgbClr val="595959"/>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file://localhost/Users/erin/Documents/Work%20images/RM0930272clipwhite.jpe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44774"/>
            <a:ext cx="7772400" cy="828339"/>
          </a:xfrm>
        </p:spPr>
        <p:txBody>
          <a:bodyPr/>
          <a:lstStyle/>
          <a:p>
            <a:r>
              <a:rPr lang="en-US" dirty="0" smtClean="0"/>
              <a:t>6S Quality Process</a:t>
            </a:r>
            <a:endParaRPr lang="en-US" dirty="0"/>
          </a:p>
        </p:txBody>
      </p:sp>
    </p:spTree>
    <p:extLst>
      <p:ext uri="{BB962C8B-B14F-4D97-AF65-F5344CB8AC3E}">
        <p14:creationId xmlns:p14="http://schemas.microsoft.com/office/powerpoint/2010/main" xmlns="" val="2256813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13091970.jpg"/>
          <p:cNvPicPr>
            <a:picLocks noChangeAspect="1"/>
          </p:cNvPicPr>
          <p:nvPr/>
        </p:nvPicPr>
        <p:blipFill rotWithShape="1">
          <a:blip r:embed="rId3" cstate="screen">
            <a:extLst>
              <a:ext uri="{28A0092B-C50C-407E-A947-70E740481C1C}">
                <a14:useLocalDpi xmlns:a14="http://schemas.microsoft.com/office/drawing/2010/main" xmlns=""/>
              </a:ext>
            </a:extLst>
          </a:blip>
          <a:srcRect l="25879" t="17777" r="19001" b="2455"/>
          <a:stretch/>
        </p:blipFill>
        <p:spPr>
          <a:xfrm>
            <a:off x="6001658" y="275772"/>
            <a:ext cx="2414599" cy="4659085"/>
          </a:xfrm>
          <a:prstGeom prst="rect">
            <a:avLst/>
          </a:prstGeom>
        </p:spPr>
      </p:pic>
      <p:sp>
        <p:nvSpPr>
          <p:cNvPr id="2" name="Title 1"/>
          <p:cNvSpPr>
            <a:spLocks noGrp="1"/>
          </p:cNvSpPr>
          <p:nvPr>
            <p:ph type="title"/>
          </p:nvPr>
        </p:nvSpPr>
        <p:spPr/>
        <p:txBody>
          <a:bodyPr/>
          <a:lstStyle/>
          <a:p>
            <a:r>
              <a:rPr lang="en-US" dirty="0" smtClean="0"/>
              <a:t>Sourcing</a:t>
            </a:r>
            <a:endParaRPr lang="en-US" dirty="0"/>
          </a:p>
        </p:txBody>
      </p:sp>
      <p:sp>
        <p:nvSpPr>
          <p:cNvPr id="3" name="Content Placeholder 2"/>
          <p:cNvSpPr>
            <a:spLocks noGrp="1"/>
          </p:cNvSpPr>
          <p:nvPr>
            <p:ph idx="1"/>
          </p:nvPr>
        </p:nvSpPr>
        <p:spPr>
          <a:xfrm>
            <a:off x="235391" y="812071"/>
            <a:ext cx="6071065" cy="3394472"/>
          </a:xfrm>
        </p:spPr>
        <p:txBody>
          <a:bodyPr>
            <a:normAutofit/>
          </a:bodyPr>
          <a:lstStyle/>
          <a:p>
            <a:pPr marL="0" indent="0">
              <a:buNone/>
            </a:pPr>
            <a:r>
              <a:rPr lang="en-US" sz="2000" dirty="0" smtClean="0"/>
              <a:t>We identify the best </a:t>
            </a:r>
            <a:r>
              <a:rPr lang="en-US" sz="2000" dirty="0"/>
              <a:t>source </a:t>
            </a:r>
            <a:r>
              <a:rPr lang="en-US" sz="2000" dirty="0" smtClean="0"/>
              <a:t>for</a:t>
            </a:r>
            <a:br>
              <a:rPr lang="en-US" sz="2000" dirty="0" smtClean="0"/>
            </a:br>
            <a:r>
              <a:rPr lang="en-US" sz="2000" dirty="0" smtClean="0"/>
              <a:t>ingredients based on:</a:t>
            </a:r>
            <a:endParaRPr lang="en-US" sz="2000" dirty="0"/>
          </a:p>
          <a:p>
            <a:pPr marL="285750" indent="-285750"/>
            <a:r>
              <a:rPr lang="en-US" sz="2000" dirty="0"/>
              <a:t>Availability</a:t>
            </a:r>
          </a:p>
          <a:p>
            <a:pPr marL="285750" indent="-285750"/>
            <a:r>
              <a:rPr lang="en-US" sz="2000" dirty="0"/>
              <a:t>Quality</a:t>
            </a:r>
          </a:p>
          <a:p>
            <a:pPr marL="285750" indent="-285750"/>
            <a:r>
              <a:rPr lang="en-US" sz="2000" dirty="0"/>
              <a:t>Concentration </a:t>
            </a:r>
            <a:r>
              <a:rPr lang="en-US" sz="2000" dirty="0" smtClean="0"/>
              <a:t>of </a:t>
            </a:r>
            <a:r>
              <a:rPr lang="en-US" sz="2000" dirty="0"/>
              <a:t>key ingredient </a:t>
            </a:r>
            <a:r>
              <a:rPr lang="en-US" sz="2000" dirty="0" smtClean="0"/>
              <a:t/>
            </a:r>
            <a:br>
              <a:rPr lang="en-US" sz="2000" dirty="0" smtClean="0"/>
            </a:br>
            <a:r>
              <a:rPr lang="en-US" sz="2000" dirty="0" smtClean="0"/>
              <a:t>components </a:t>
            </a:r>
            <a:r>
              <a:rPr lang="en-US" sz="2000" dirty="0"/>
              <a:t>(when applicable)</a:t>
            </a:r>
          </a:p>
          <a:p>
            <a:pPr marL="0" indent="0">
              <a:buNone/>
            </a:pPr>
            <a:endParaRPr lang="en-US" sz="2400" dirty="0"/>
          </a:p>
        </p:txBody>
      </p:sp>
    </p:spTree>
    <p:extLst>
      <p:ext uri="{BB962C8B-B14F-4D97-AF65-F5344CB8AC3E}">
        <p14:creationId xmlns:p14="http://schemas.microsoft.com/office/powerpoint/2010/main" xmlns="" val="4096796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Sourcing</a:t>
            </a:r>
            <a:br>
              <a:rPr lang="en-US" dirty="0" smtClean="0"/>
            </a:br>
            <a:r>
              <a:rPr lang="en-US" sz="1600" i="1" dirty="0"/>
              <a:t>An example of how we apply </a:t>
            </a:r>
            <a:r>
              <a:rPr lang="en-US" sz="1600" i="1" dirty="0" smtClean="0"/>
              <a:t>Sourcing </a:t>
            </a:r>
            <a:r>
              <a:rPr lang="en-US" sz="1600" i="1" dirty="0"/>
              <a:t>to our nutritional products</a:t>
            </a:r>
            <a:endParaRPr lang="en-US" sz="1600" dirty="0"/>
          </a:p>
        </p:txBody>
      </p:sp>
      <p:sp>
        <p:nvSpPr>
          <p:cNvPr id="3" name="Content Placeholder 2"/>
          <p:cNvSpPr>
            <a:spLocks noGrp="1"/>
          </p:cNvSpPr>
          <p:nvPr>
            <p:ph idx="1"/>
          </p:nvPr>
        </p:nvSpPr>
        <p:spPr>
          <a:xfrm>
            <a:off x="235391" y="1076011"/>
            <a:ext cx="4730747" cy="3394472"/>
          </a:xfrm>
        </p:spPr>
        <p:txBody>
          <a:bodyPr>
            <a:normAutofit lnSpcReduction="10000"/>
          </a:bodyPr>
          <a:lstStyle/>
          <a:p>
            <a:pPr marL="0" indent="0">
              <a:buNone/>
            </a:pPr>
            <a:r>
              <a:rPr lang="en-US" sz="2000" dirty="0" smtClean="0"/>
              <a:t>There are hundreds of species </a:t>
            </a:r>
            <a:r>
              <a:rPr lang="en-US" sz="2000" dirty="0"/>
              <a:t>of </a:t>
            </a:r>
            <a:r>
              <a:rPr lang="en-US" sz="2000" dirty="0" err="1" smtClean="0"/>
              <a:t>reishi</a:t>
            </a:r>
            <a:r>
              <a:rPr lang="en-US" sz="2000" smtClean="0"/>
              <a:t>, and red </a:t>
            </a:r>
            <a:r>
              <a:rPr lang="en-US" sz="2000" dirty="0" err="1" smtClean="0"/>
              <a:t>reishi</a:t>
            </a:r>
            <a:r>
              <a:rPr lang="en-US" sz="2000" dirty="0" smtClean="0"/>
              <a:t> produces the highest quality extract. </a:t>
            </a:r>
            <a:r>
              <a:rPr lang="en-US" sz="2000" dirty="0" err="1" smtClean="0"/>
              <a:t>ReishiMax</a:t>
            </a:r>
            <a:r>
              <a:rPr lang="en-US" sz="2000" dirty="0" smtClean="0"/>
              <a:t> uses red </a:t>
            </a:r>
            <a:r>
              <a:rPr lang="en-US" sz="2000" dirty="0" err="1" smtClean="0"/>
              <a:t>reishi</a:t>
            </a:r>
            <a:r>
              <a:rPr lang="en-US" sz="2000" dirty="0" smtClean="0"/>
              <a:t>, which we cultivate in carefully controlled conditions. </a:t>
            </a:r>
            <a:br>
              <a:rPr lang="en-US" sz="2000" dirty="0" smtClean="0"/>
            </a:br>
            <a:r>
              <a:rPr lang="en-US" sz="2000" dirty="0" smtClean="0"/>
              <a:t/>
            </a:r>
            <a:br>
              <a:rPr lang="en-US" sz="2000" dirty="0" smtClean="0"/>
            </a:br>
            <a:r>
              <a:rPr lang="en-US" sz="2000" dirty="0" smtClean="0"/>
              <a:t>We use a solid wood log cultivation process with low light and high humidity to create the high-quality </a:t>
            </a:r>
            <a:r>
              <a:rPr lang="en-US" sz="2000" dirty="0" err="1" smtClean="0"/>
              <a:t>reishi</a:t>
            </a:r>
            <a:r>
              <a:rPr lang="en-US" sz="2000" dirty="0" smtClean="0"/>
              <a:t> extract found in the wooded mountains of southeast China.</a:t>
            </a:r>
            <a:endParaRPr lang="en-US" sz="2000" dirty="0"/>
          </a:p>
          <a:p>
            <a:pPr marL="0" indent="0">
              <a:buNone/>
            </a:pPr>
            <a:endParaRPr lang="en-US" sz="2200" dirty="0"/>
          </a:p>
        </p:txBody>
      </p:sp>
      <p:pic>
        <p:nvPicPr>
          <p:cNvPr id="5" name="Picture 4" descr="RM13091951.jpg"/>
          <p:cNvPicPr>
            <a:picLocks noChangeAspect="1"/>
          </p:cNvPicPr>
          <p:nvPr/>
        </p:nvPicPr>
        <p:blipFill rotWithShape="1">
          <a:blip r:embed="rId3" cstate="screen">
            <a:extLst>
              <a:ext uri="{28A0092B-C50C-407E-A947-70E740481C1C}">
                <a14:useLocalDpi xmlns:a14="http://schemas.microsoft.com/office/drawing/2010/main" xmlns=""/>
              </a:ext>
            </a:extLst>
          </a:blip>
          <a:srcRect l="20760" t="28900" r="17256"/>
          <a:stretch/>
        </p:blipFill>
        <p:spPr>
          <a:xfrm>
            <a:off x="5087799" y="2106449"/>
            <a:ext cx="1847825" cy="2826112"/>
          </a:xfrm>
          <a:prstGeom prst="rect">
            <a:avLst/>
          </a:prstGeom>
        </p:spPr>
      </p:pic>
      <p:pic>
        <p:nvPicPr>
          <p:cNvPr id="4" name="Picture 3" descr="IMG14050063.Silo.jpg"/>
          <p:cNvPicPr>
            <a:picLocks noChangeAspect="1"/>
          </p:cNvPicPr>
          <p:nvPr/>
        </p:nvPicPr>
        <p:blipFill rotWithShape="1">
          <a:blip r:embed="rId4">
            <a:extLst>
              <a:ext uri="{28A0092B-C50C-407E-A947-70E740481C1C}">
                <a14:useLocalDpi xmlns:a14="http://schemas.microsoft.com/office/drawing/2010/main" xmlns="" val="0"/>
              </a:ext>
            </a:extLst>
          </a:blip>
          <a:srcRect l="35266" t="22456" r="38526" b="38533"/>
          <a:stretch/>
        </p:blipFill>
        <p:spPr>
          <a:xfrm>
            <a:off x="6884296" y="1611583"/>
            <a:ext cx="1457810" cy="2846667"/>
          </a:xfrm>
          <a:prstGeom prst="rect">
            <a:avLst/>
          </a:prstGeom>
        </p:spPr>
      </p:pic>
    </p:spTree>
    <p:extLst>
      <p:ext uri="{BB962C8B-B14F-4D97-AF65-F5344CB8AC3E}">
        <p14:creationId xmlns:p14="http://schemas.microsoft.com/office/powerpoint/2010/main" xmlns="" val="1168132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0700074.jpg"/>
          <p:cNvPicPr>
            <a:picLocks noChangeAspect="1"/>
          </p:cNvPicPr>
          <p:nvPr/>
        </p:nvPicPr>
        <p:blipFill rotWithShape="1">
          <a:blip r:embed="rId3" cstate="screen">
            <a:extLst>
              <a:ext uri="{28A0092B-C50C-407E-A947-70E740481C1C}">
                <a14:useLocalDpi xmlns:a14="http://schemas.microsoft.com/office/drawing/2010/main" xmlns=""/>
              </a:ext>
            </a:extLst>
          </a:blip>
          <a:srcRect l="17388" t="6632" r="18384" b="12644"/>
          <a:stretch/>
        </p:blipFill>
        <p:spPr>
          <a:xfrm>
            <a:off x="5464050" y="797111"/>
            <a:ext cx="1937308" cy="3245208"/>
          </a:xfrm>
          <a:prstGeom prst="rect">
            <a:avLst/>
          </a:prstGeom>
        </p:spPr>
      </p:pic>
      <p:sp>
        <p:nvSpPr>
          <p:cNvPr id="2" name="Title 1"/>
          <p:cNvSpPr>
            <a:spLocks noGrp="1"/>
          </p:cNvSpPr>
          <p:nvPr>
            <p:ph type="title"/>
          </p:nvPr>
        </p:nvSpPr>
        <p:spPr/>
        <p:txBody>
          <a:bodyPr>
            <a:normAutofit/>
          </a:bodyPr>
          <a:lstStyle/>
          <a:p>
            <a:r>
              <a:rPr lang="en-US" dirty="0" smtClean="0"/>
              <a:t>Sourcing</a:t>
            </a:r>
            <a:br>
              <a:rPr lang="en-US" dirty="0" smtClean="0"/>
            </a:br>
            <a:r>
              <a:rPr lang="en-US" sz="1600" i="1" dirty="0"/>
              <a:t>An example of how we apply </a:t>
            </a:r>
            <a:r>
              <a:rPr lang="en-US" sz="1600" i="1" dirty="0" smtClean="0"/>
              <a:t>Sourcing </a:t>
            </a:r>
            <a:r>
              <a:rPr lang="en-US" sz="1600" i="1" dirty="0"/>
              <a:t>to our </a:t>
            </a:r>
            <a:r>
              <a:rPr lang="en-US" sz="1600" i="1" dirty="0" smtClean="0"/>
              <a:t/>
            </a:r>
            <a:br>
              <a:rPr lang="en-US" sz="1600" i="1" dirty="0" smtClean="0"/>
            </a:br>
            <a:r>
              <a:rPr lang="en-US" sz="1600" i="1" dirty="0" smtClean="0"/>
              <a:t>skin care </a:t>
            </a:r>
            <a:r>
              <a:rPr lang="en-US" sz="1600" i="1" dirty="0"/>
              <a:t>products</a:t>
            </a:r>
            <a:endParaRPr lang="en-US" sz="1600" dirty="0"/>
          </a:p>
        </p:txBody>
      </p:sp>
      <p:sp>
        <p:nvSpPr>
          <p:cNvPr id="3" name="Content Placeholder 2"/>
          <p:cNvSpPr>
            <a:spLocks noGrp="1"/>
          </p:cNvSpPr>
          <p:nvPr>
            <p:ph idx="1"/>
          </p:nvPr>
        </p:nvSpPr>
        <p:spPr>
          <a:xfrm>
            <a:off x="235393" y="1267858"/>
            <a:ext cx="4517132" cy="3984900"/>
          </a:xfrm>
        </p:spPr>
        <p:txBody>
          <a:bodyPr>
            <a:normAutofit/>
          </a:bodyPr>
          <a:lstStyle/>
          <a:p>
            <a:pPr marL="0" indent="0">
              <a:lnSpc>
                <a:spcPct val="120000"/>
              </a:lnSpc>
              <a:buNone/>
            </a:pPr>
            <a:r>
              <a:rPr lang="en-US" sz="1400" dirty="0"/>
              <a:t>O</a:t>
            </a:r>
            <a:r>
              <a:rPr lang="en-US" sz="1400" dirty="0" smtClean="0"/>
              <a:t>ur Glacial </a:t>
            </a:r>
            <a:r>
              <a:rPr lang="en-US" sz="1400" dirty="0"/>
              <a:t>Marine Mud </a:t>
            </a:r>
            <a:r>
              <a:rPr lang="en-US" sz="1400" dirty="0" smtClean="0"/>
              <a:t>is obtained from a remote glacial estuary in the Pacific Northwest where the </a:t>
            </a:r>
            <a:r>
              <a:rPr lang="en-US" sz="1400" dirty="0"/>
              <a:t>mud is covered by </a:t>
            </a:r>
            <a:r>
              <a:rPr lang="en-US" sz="1400" dirty="0" smtClean="0"/>
              <a:t>8 to 10-foot tides every day. </a:t>
            </a:r>
            <a:r>
              <a:rPr lang="en-US" sz="1400" dirty="0"/>
              <a:t>When the tide </a:t>
            </a:r>
            <a:r>
              <a:rPr lang="en-US" sz="1400" dirty="0" smtClean="0"/>
              <a:t>recedes, </a:t>
            </a:r>
            <a:r>
              <a:rPr lang="en-US" sz="1400" dirty="0"/>
              <a:t>the mud is mined. </a:t>
            </a:r>
            <a:r>
              <a:rPr lang="en-US" sz="1400" dirty="0" smtClean="0"/>
              <a:t>This mud:</a:t>
            </a:r>
          </a:p>
          <a:p>
            <a:pPr>
              <a:lnSpc>
                <a:spcPct val="120000"/>
              </a:lnSpc>
            </a:pPr>
            <a:r>
              <a:rPr lang="en-US" sz="1400" dirty="0" smtClean="0"/>
              <a:t>Is </a:t>
            </a:r>
            <a:r>
              <a:rPr lang="en-US" sz="1400" dirty="0"/>
              <a:t>c</a:t>
            </a:r>
            <a:r>
              <a:rPr lang="en-US" sz="1400" dirty="0" smtClean="0"/>
              <a:t>ontinuously </a:t>
            </a:r>
            <a:r>
              <a:rPr lang="en-US" sz="1400" dirty="0"/>
              <a:t>enriched by the ocean, </a:t>
            </a:r>
            <a:r>
              <a:rPr lang="en-US" sz="1400" dirty="0" smtClean="0"/>
              <a:t>giving </a:t>
            </a:r>
            <a:br>
              <a:rPr lang="en-US" sz="1400" dirty="0" smtClean="0"/>
            </a:br>
            <a:r>
              <a:rPr lang="en-US" sz="1400" dirty="0" smtClean="0"/>
              <a:t>it more </a:t>
            </a:r>
            <a:r>
              <a:rPr lang="en-US" sz="1400" dirty="0"/>
              <a:t>than 50 beneficial minerals and trace </a:t>
            </a:r>
            <a:r>
              <a:rPr lang="en-US" sz="1400" dirty="0" smtClean="0"/>
              <a:t>elements</a:t>
            </a:r>
            <a:endParaRPr lang="en-US" sz="1400" dirty="0"/>
          </a:p>
          <a:p>
            <a:pPr>
              <a:lnSpc>
                <a:spcPct val="120000"/>
              </a:lnSpc>
            </a:pPr>
            <a:r>
              <a:rPr lang="en-US" sz="1400" dirty="0" smtClean="0"/>
              <a:t>Goes through an exclusive homogenization process</a:t>
            </a:r>
            <a:r>
              <a:rPr lang="en-US" sz="1400" dirty="0"/>
              <a:t> </a:t>
            </a:r>
            <a:r>
              <a:rPr lang="en-US" sz="1400" dirty="0" smtClean="0"/>
              <a:t>to refine its particle size and create a </a:t>
            </a:r>
            <a:r>
              <a:rPr lang="en-US" sz="1400" dirty="0"/>
              <a:t>highly absorbent </a:t>
            </a:r>
            <a:r>
              <a:rPr lang="en-US" sz="1400" dirty="0" smtClean="0"/>
              <a:t>mud</a:t>
            </a:r>
          </a:p>
          <a:p>
            <a:pPr>
              <a:lnSpc>
                <a:spcPct val="120000"/>
              </a:lnSpc>
            </a:pPr>
            <a:r>
              <a:rPr lang="en-US" sz="1400" dirty="0"/>
              <a:t>H</a:t>
            </a:r>
            <a:r>
              <a:rPr lang="en-US" sz="1400" dirty="0" smtClean="0"/>
              <a:t>ydrates </a:t>
            </a:r>
            <a:r>
              <a:rPr lang="en-US" sz="1400" dirty="0"/>
              <a:t>and cleanses with impeccable </a:t>
            </a:r>
            <a:r>
              <a:rPr lang="en-US" sz="1400" dirty="0" smtClean="0"/>
              <a:t>consistency </a:t>
            </a:r>
            <a:endParaRPr lang="en-US" sz="1400" dirty="0"/>
          </a:p>
        </p:txBody>
      </p:sp>
      <p:pic>
        <p:nvPicPr>
          <p:cNvPr id="5" name="Picture 4" descr="mudhands.jpg"/>
          <p:cNvPicPr>
            <a:picLocks noChangeAspect="1"/>
          </p:cNvPicPr>
          <p:nvPr/>
        </p:nvPicPr>
        <p:blipFill rotWithShape="1">
          <a:blip r:embed="rId4">
            <a:extLst>
              <a:ext uri="{28A0092B-C50C-407E-A947-70E740481C1C}">
                <a14:useLocalDpi xmlns:a14="http://schemas.microsoft.com/office/drawing/2010/main" xmlns="" val="0"/>
              </a:ext>
            </a:extLst>
          </a:blip>
          <a:srcRect l="4216" t="15896" r="4990" b="16083"/>
          <a:stretch/>
        </p:blipFill>
        <p:spPr>
          <a:xfrm rot="5400000" flipH="1">
            <a:off x="7303840" y="2021153"/>
            <a:ext cx="2067546" cy="1612774"/>
          </a:xfrm>
          <a:prstGeom prst="rect">
            <a:avLst/>
          </a:prstGeom>
        </p:spPr>
      </p:pic>
    </p:spTree>
    <p:extLst>
      <p:ext uri="{BB962C8B-B14F-4D97-AF65-F5344CB8AC3E}">
        <p14:creationId xmlns:p14="http://schemas.microsoft.com/office/powerpoint/2010/main" xmlns="" val="277172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14276" y="657753"/>
            <a:ext cx="2674924" cy="3752611"/>
          </a:xfrm>
          <a:prstGeom prst="rect">
            <a:avLst/>
          </a:prstGeom>
          <a:ln w="9525" cmpd="sng">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Specification</a:t>
            </a:r>
            <a:endParaRPr lang="en-US" dirty="0"/>
          </a:p>
        </p:txBody>
      </p:sp>
      <p:sp>
        <p:nvSpPr>
          <p:cNvPr id="3" name="Content Placeholder 2"/>
          <p:cNvSpPr>
            <a:spLocks noGrp="1"/>
          </p:cNvSpPr>
          <p:nvPr>
            <p:ph idx="1"/>
          </p:nvPr>
        </p:nvSpPr>
        <p:spPr>
          <a:xfrm>
            <a:off x="235392" y="924967"/>
            <a:ext cx="3649004" cy="3705090"/>
          </a:xfrm>
        </p:spPr>
        <p:txBody>
          <a:bodyPr>
            <a:noAutofit/>
          </a:bodyPr>
          <a:lstStyle/>
          <a:p>
            <a:pPr marL="0" indent="0">
              <a:buNone/>
            </a:pPr>
            <a:r>
              <a:rPr lang="en-US" sz="1800" dirty="0" smtClean="0"/>
              <a:t>For finished products, we </a:t>
            </a:r>
            <a:r>
              <a:rPr lang="en-US" sz="1800" dirty="0"/>
              <a:t>have </a:t>
            </a:r>
            <a:r>
              <a:rPr lang="en-US" sz="1800" dirty="0" smtClean="0"/>
              <a:t>created </a:t>
            </a:r>
            <a:r>
              <a:rPr lang="en-US" sz="1800" dirty="0"/>
              <a:t>specifications </a:t>
            </a:r>
            <a:r>
              <a:rPr lang="en-US" sz="1800" dirty="0" smtClean="0"/>
              <a:t>to </a:t>
            </a:r>
            <a:r>
              <a:rPr lang="en-US" sz="1800" dirty="0"/>
              <a:t>help establish </a:t>
            </a:r>
            <a:r>
              <a:rPr lang="en-US" sz="1800" dirty="0" smtClean="0"/>
              <a:t>an approval </a:t>
            </a:r>
            <a:r>
              <a:rPr lang="en-US" sz="1800" dirty="0"/>
              <a:t>basis </a:t>
            </a:r>
            <a:r>
              <a:rPr lang="en-US" sz="1800" dirty="0" smtClean="0"/>
              <a:t>for: </a:t>
            </a:r>
            <a:endParaRPr lang="en-US" sz="1800" dirty="0"/>
          </a:p>
          <a:p>
            <a:r>
              <a:rPr lang="en-US" sz="1800" dirty="0"/>
              <a:t>A</a:t>
            </a:r>
            <a:r>
              <a:rPr lang="en-US" sz="1800" dirty="0" smtClean="0"/>
              <a:t>ctive compounds</a:t>
            </a:r>
            <a:endParaRPr lang="en-US" sz="1800" dirty="0"/>
          </a:p>
          <a:p>
            <a:r>
              <a:rPr lang="en-US" sz="1800" dirty="0"/>
              <a:t>I</a:t>
            </a:r>
            <a:r>
              <a:rPr lang="en-US" sz="1800" dirty="0" smtClean="0"/>
              <a:t>ngredients</a:t>
            </a:r>
          </a:p>
          <a:p>
            <a:r>
              <a:rPr lang="en-US" sz="1800" dirty="0"/>
              <a:t>C</a:t>
            </a:r>
            <a:r>
              <a:rPr lang="en-US" sz="1800" dirty="0" smtClean="0"/>
              <a:t>riteria </a:t>
            </a:r>
            <a:r>
              <a:rPr lang="en-US" sz="1800" dirty="0"/>
              <a:t>for finished </a:t>
            </a:r>
            <a:r>
              <a:rPr lang="en-US" sz="1800" dirty="0" smtClean="0"/>
              <a:t>products </a:t>
            </a:r>
            <a:r>
              <a:rPr lang="en-US" sz="1800" dirty="0"/>
              <a:t/>
            </a:r>
            <a:br>
              <a:rPr lang="en-US" sz="1800" dirty="0"/>
            </a:br>
            <a:endParaRPr lang="en-US" sz="1800" dirty="0"/>
          </a:p>
          <a:p>
            <a:pPr marL="0" indent="0">
              <a:buNone/>
            </a:pPr>
            <a:r>
              <a:rPr lang="en-US" sz="1800" dirty="0" smtClean="0"/>
              <a:t>These </a:t>
            </a:r>
            <a:r>
              <a:rPr lang="en-US" sz="1800" dirty="0"/>
              <a:t>standards provide specific characteristics to guide consistent </a:t>
            </a:r>
            <a:r>
              <a:rPr lang="en-US" sz="1800" dirty="0" smtClean="0"/>
              <a:t>manufacturing and finished product approval.</a:t>
            </a:r>
            <a:endParaRPr lang="en-US" sz="1800" dirty="0"/>
          </a:p>
          <a:p>
            <a:pPr marL="0" indent="0">
              <a:buNone/>
            </a:pPr>
            <a:endParaRPr lang="en-US" sz="1800" dirty="0"/>
          </a:p>
        </p:txBody>
      </p:sp>
      <p:pic>
        <p:nvPicPr>
          <p:cNvPr id="4" name="Picture 3" descr="Screen Shot 2015-01-21 at 1.34.44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15381" y="738440"/>
            <a:ext cx="2462457" cy="3532919"/>
          </a:xfrm>
          <a:prstGeom prst="rect">
            <a:avLst/>
          </a:prstGeom>
        </p:spPr>
      </p:pic>
      <p:pic>
        <p:nvPicPr>
          <p:cNvPr id="6" name="Picture 5" descr="Screen Shot 2015-01-23 at 11.47.16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065597" y="657503"/>
            <a:ext cx="1212343" cy="3752862"/>
          </a:xfrm>
          <a:prstGeom prst="rect">
            <a:avLst/>
          </a:prstGeom>
        </p:spPr>
      </p:pic>
    </p:spTree>
    <p:extLst>
      <p:ext uri="{BB962C8B-B14F-4D97-AF65-F5344CB8AC3E}">
        <p14:creationId xmlns:p14="http://schemas.microsoft.com/office/powerpoint/2010/main" xmlns="" val="1363717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Specification</a:t>
            </a:r>
            <a:br>
              <a:rPr lang="en-US" dirty="0" smtClean="0"/>
            </a:br>
            <a:r>
              <a:rPr lang="en-US" sz="1600" i="1" dirty="0"/>
              <a:t>An example of how we apply </a:t>
            </a:r>
            <a:r>
              <a:rPr lang="en-US" sz="1600" i="1" dirty="0" smtClean="0"/>
              <a:t>Specification </a:t>
            </a:r>
            <a:r>
              <a:rPr lang="en-US" sz="1600" i="1" dirty="0"/>
              <a:t>to our nutritional products</a:t>
            </a:r>
            <a:endParaRPr lang="en-US" sz="1600" dirty="0"/>
          </a:p>
        </p:txBody>
      </p:sp>
      <p:sp>
        <p:nvSpPr>
          <p:cNvPr id="3" name="Content Placeholder 2"/>
          <p:cNvSpPr>
            <a:spLocks noGrp="1"/>
          </p:cNvSpPr>
          <p:nvPr>
            <p:ph idx="1"/>
          </p:nvPr>
        </p:nvSpPr>
        <p:spPr>
          <a:xfrm>
            <a:off x="235390" y="1087682"/>
            <a:ext cx="5361369" cy="3705090"/>
          </a:xfrm>
        </p:spPr>
        <p:txBody>
          <a:bodyPr>
            <a:noAutofit/>
          </a:bodyPr>
          <a:lstStyle/>
          <a:p>
            <a:pPr marL="0" indent="0">
              <a:spcBef>
                <a:spcPts val="0"/>
              </a:spcBef>
              <a:buNone/>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Using </a:t>
            </a:r>
            <a:r>
              <a:rPr lang="en-US" sz="2000" dirty="0">
                <a:solidFill>
                  <a:schemeClr val="tx1">
                    <a:lumMod val="65000"/>
                    <a:lumOff val="35000"/>
                  </a:schemeClr>
                </a:solidFill>
                <a:latin typeface="Arial" panose="020B0604020202020204" pitchFamily="34" charset="0"/>
                <a:cs typeface="Arial" panose="020B0604020202020204" pitchFamily="34" charset="0"/>
              </a:rPr>
              <a:t>state-of-the-art analytical techniques, </a:t>
            </a:r>
            <a:r>
              <a:rPr lang="en-US" sz="2000" dirty="0" smtClean="0">
                <a:solidFill>
                  <a:schemeClr val="tx1">
                    <a:lumMod val="65000"/>
                    <a:lumOff val="35000"/>
                  </a:schemeClr>
                </a:solidFill>
                <a:latin typeface="Arial" panose="020B0604020202020204" pitchFamily="34" charset="0"/>
                <a:cs typeface="Arial" panose="020B0604020202020204" pitchFamily="34" charset="0"/>
              </a:rPr>
              <a:t>we conduct </a:t>
            </a:r>
            <a:r>
              <a:rPr lang="en-US" sz="2000" dirty="0">
                <a:solidFill>
                  <a:schemeClr val="tx1">
                    <a:lumMod val="65000"/>
                    <a:lumOff val="35000"/>
                  </a:schemeClr>
                </a:solidFill>
                <a:latin typeface="Arial" panose="020B0604020202020204" pitchFamily="34" charset="0"/>
                <a:cs typeface="Arial" panose="020B0604020202020204" pitchFamily="34" charset="0"/>
              </a:rPr>
              <a:t>structural analysis </a:t>
            </a:r>
            <a:r>
              <a:rPr lang="en-US" sz="2000" dirty="0" smtClean="0">
                <a:solidFill>
                  <a:schemeClr val="tx1">
                    <a:lumMod val="65000"/>
                    <a:lumOff val="35000"/>
                  </a:schemeClr>
                </a:solidFill>
                <a:latin typeface="Arial" panose="020B0604020202020204" pitchFamily="34" charset="0"/>
                <a:cs typeface="Arial" panose="020B0604020202020204" pitchFamily="34" charset="0"/>
              </a:rPr>
              <a:t/>
            </a:r>
            <a:br>
              <a:rPr lang="en-US" sz="2000" dirty="0" smtClean="0">
                <a:solidFill>
                  <a:schemeClr val="tx1">
                    <a:lumMod val="65000"/>
                    <a:lumOff val="35000"/>
                  </a:schemeClr>
                </a:solidFill>
                <a:latin typeface="Arial" panose="020B0604020202020204" pitchFamily="34" charset="0"/>
                <a:cs typeface="Arial" panose="020B0604020202020204" pitchFamily="34" charset="0"/>
              </a:rPr>
            </a:br>
            <a:r>
              <a:rPr lang="en-US" sz="2000" dirty="0" smtClean="0">
                <a:solidFill>
                  <a:schemeClr val="tx1">
                    <a:lumMod val="65000"/>
                    <a:lumOff val="35000"/>
                  </a:schemeClr>
                </a:solidFill>
                <a:latin typeface="Arial" panose="020B0604020202020204" pitchFamily="34" charset="0"/>
                <a:cs typeface="Arial" panose="020B0604020202020204" pitchFamily="34" charset="0"/>
              </a:rPr>
              <a:t>of </a:t>
            </a:r>
            <a:r>
              <a:rPr lang="en-US" sz="2000" dirty="0">
                <a:solidFill>
                  <a:schemeClr val="tx1">
                    <a:lumMod val="65000"/>
                    <a:lumOff val="35000"/>
                  </a:schemeClr>
                </a:solidFill>
                <a:latin typeface="Arial" panose="020B0604020202020204" pitchFamily="34" charset="0"/>
                <a:cs typeface="Arial" panose="020B0604020202020204" pitchFamily="34" charset="0"/>
              </a:rPr>
              <a:t>the natural compounds </a:t>
            </a:r>
            <a:r>
              <a:rPr lang="en-US" sz="2000" dirty="0" smtClean="0">
                <a:solidFill>
                  <a:schemeClr val="tx1">
                    <a:lumMod val="65000"/>
                    <a:lumOff val="35000"/>
                  </a:schemeClr>
                </a:solidFill>
                <a:latin typeface="Arial" panose="020B0604020202020204" pitchFamily="34" charset="0"/>
                <a:cs typeface="Arial" panose="020B0604020202020204" pitchFamily="34" charset="0"/>
              </a:rPr>
              <a:t>in selected </a:t>
            </a:r>
            <a:r>
              <a:rPr lang="en-US" sz="2000" dirty="0">
                <a:solidFill>
                  <a:schemeClr val="tx1">
                    <a:lumMod val="65000"/>
                    <a:lumOff val="35000"/>
                  </a:schemeClr>
                </a:solidFill>
                <a:latin typeface="Arial" panose="020B0604020202020204" pitchFamily="34" charset="0"/>
                <a:cs typeface="Arial" panose="020B0604020202020204" pitchFamily="34" charset="0"/>
              </a:rPr>
              <a:t>botanicals. </a:t>
            </a:r>
            <a:r>
              <a:rPr lang="en-US" sz="2000" dirty="0" smtClean="0">
                <a:solidFill>
                  <a:schemeClr val="tx1">
                    <a:lumMod val="65000"/>
                    <a:lumOff val="35000"/>
                  </a:schemeClr>
                </a:solidFill>
                <a:latin typeface="Arial" panose="020B0604020202020204" pitchFamily="34" charset="0"/>
                <a:cs typeface="Arial" panose="020B0604020202020204" pitchFamily="34" charset="0"/>
              </a:rPr>
              <a:t/>
            </a:r>
            <a:br>
              <a:rPr lang="en-US" sz="2000" dirty="0" smtClean="0">
                <a:solidFill>
                  <a:schemeClr val="tx1">
                    <a:lumMod val="65000"/>
                    <a:lumOff val="35000"/>
                  </a:schemeClr>
                </a:solidFill>
                <a:latin typeface="Arial" panose="020B0604020202020204" pitchFamily="34" charset="0"/>
                <a:cs typeface="Arial" panose="020B0604020202020204" pitchFamily="34" charset="0"/>
              </a:rPr>
            </a:br>
            <a:r>
              <a:rPr lang="en-US" sz="2000" dirty="0" smtClean="0">
                <a:solidFill>
                  <a:schemeClr val="tx1">
                    <a:lumMod val="65000"/>
                    <a:lumOff val="35000"/>
                  </a:schemeClr>
                </a:solidFill>
                <a:latin typeface="Arial" panose="020B0604020202020204" pitchFamily="34" charset="0"/>
                <a:cs typeface="Arial" panose="020B0604020202020204" pitchFamily="34" charset="0"/>
              </a:rPr>
              <a:t/>
            </a:r>
            <a:br>
              <a:rPr lang="en-US" sz="2000" dirty="0" smtClean="0">
                <a:solidFill>
                  <a:schemeClr val="tx1">
                    <a:lumMod val="65000"/>
                    <a:lumOff val="35000"/>
                  </a:schemeClr>
                </a:solidFill>
                <a:latin typeface="Arial" panose="020B0604020202020204" pitchFamily="34" charset="0"/>
                <a:cs typeface="Arial" panose="020B0604020202020204" pitchFamily="34" charset="0"/>
              </a:rPr>
            </a:br>
            <a:r>
              <a:rPr lang="en-US" sz="2000" dirty="0" err="1" smtClean="0">
                <a:solidFill>
                  <a:schemeClr val="tx1">
                    <a:lumMod val="65000"/>
                    <a:lumOff val="35000"/>
                  </a:schemeClr>
                </a:solidFill>
                <a:latin typeface="Arial" panose="020B0604020202020204" pitchFamily="34" charset="0"/>
                <a:cs typeface="Arial" panose="020B0604020202020204" pitchFamily="34" charset="0"/>
              </a:rPr>
              <a:t>Tegreen</a:t>
            </a:r>
            <a:r>
              <a:rPr lang="en-US" sz="2000" dirty="0" smtClean="0">
                <a:solidFill>
                  <a:schemeClr val="tx1">
                    <a:lumMod val="65000"/>
                    <a:lumOff val="35000"/>
                  </a:schemeClr>
                </a:solidFill>
                <a:latin typeface="Arial" panose="020B0604020202020204" pitchFamily="34" charset="0"/>
                <a:cs typeface="Arial" panose="020B0604020202020204" pitchFamily="34" charset="0"/>
              </a:rPr>
              <a:t> </a:t>
            </a:r>
            <a:r>
              <a:rPr lang="en-US" sz="2000" dirty="0">
                <a:solidFill>
                  <a:schemeClr val="tx1">
                    <a:lumMod val="65000"/>
                    <a:lumOff val="35000"/>
                  </a:schemeClr>
                </a:solidFill>
                <a:latin typeface="Arial" panose="020B0604020202020204" pitchFamily="34" charset="0"/>
                <a:cs typeface="Arial" panose="020B0604020202020204" pitchFamily="34" charset="0"/>
              </a:rPr>
              <a:t>has a 97% polyphenol extract of which </a:t>
            </a:r>
            <a:r>
              <a:rPr lang="en-US" sz="2000" dirty="0">
                <a:solidFill>
                  <a:schemeClr val="tx1">
                    <a:lumMod val="65000"/>
                    <a:lumOff val="35000"/>
                  </a:schemeClr>
                </a:solidFill>
              </a:rPr>
              <a:t>65% </a:t>
            </a:r>
            <a:r>
              <a:rPr lang="en-US" sz="2000" dirty="0" smtClean="0">
                <a:solidFill>
                  <a:schemeClr val="tx1">
                    <a:lumMod val="65000"/>
                    <a:lumOff val="35000"/>
                  </a:schemeClr>
                </a:solidFill>
              </a:rPr>
              <a:t>are </a:t>
            </a:r>
            <a:r>
              <a:rPr lang="en-US" sz="2000" dirty="0" err="1">
                <a:solidFill>
                  <a:schemeClr val="tx1">
                    <a:lumMod val="65000"/>
                    <a:lumOff val="35000"/>
                  </a:schemeClr>
                </a:solidFill>
              </a:rPr>
              <a:t>catechins</a:t>
            </a:r>
            <a:r>
              <a:rPr lang="en-US" sz="2000" dirty="0">
                <a:solidFill>
                  <a:schemeClr val="tx1">
                    <a:lumMod val="65000"/>
                    <a:lumOff val="35000"/>
                  </a:schemeClr>
                </a:solidFill>
              </a:rPr>
              <a:t>. </a:t>
            </a:r>
            <a:r>
              <a:rPr lang="en-US" sz="2000" dirty="0" err="1">
                <a:solidFill>
                  <a:schemeClr val="tx1">
                    <a:lumMod val="65000"/>
                    <a:lumOff val="35000"/>
                  </a:schemeClr>
                </a:solidFill>
              </a:rPr>
              <a:t>ReishiMax</a:t>
            </a:r>
            <a:r>
              <a:rPr lang="en-US" sz="2000" dirty="0">
                <a:solidFill>
                  <a:schemeClr val="tx1">
                    <a:lumMod val="65000"/>
                    <a:lumOff val="35000"/>
                  </a:schemeClr>
                </a:solidFill>
              </a:rPr>
              <a:t> </a:t>
            </a:r>
            <a:r>
              <a:rPr lang="en-US" sz="2000" dirty="0" smtClean="0">
                <a:solidFill>
                  <a:schemeClr val="tx1">
                    <a:lumMod val="65000"/>
                    <a:lumOff val="35000"/>
                  </a:schemeClr>
                </a:solidFill>
              </a:rPr>
              <a:t>is </a:t>
            </a:r>
            <a:r>
              <a:rPr lang="en-US" sz="2000" dirty="0">
                <a:solidFill>
                  <a:schemeClr val="tx1">
                    <a:lumMod val="65000"/>
                    <a:lumOff val="35000"/>
                  </a:schemeClr>
                </a:solidFill>
              </a:rPr>
              <a:t>standardized to </a:t>
            </a:r>
            <a:r>
              <a:rPr lang="en-US" sz="2000" dirty="0" smtClean="0">
                <a:solidFill>
                  <a:schemeClr val="tx1">
                    <a:lumMod val="65000"/>
                    <a:lumOff val="35000"/>
                  </a:schemeClr>
                </a:solidFill>
              </a:rPr>
              <a:t>6</a:t>
            </a:r>
            <a:r>
              <a:rPr lang="en-US" sz="2000" dirty="0">
                <a:solidFill>
                  <a:schemeClr val="tx1">
                    <a:lumMod val="65000"/>
                    <a:lumOff val="35000"/>
                  </a:schemeClr>
                </a:solidFill>
              </a:rPr>
              <a:t>% </a:t>
            </a:r>
            <a:r>
              <a:rPr lang="en-US" sz="2000" dirty="0" err="1">
                <a:solidFill>
                  <a:schemeClr val="tx1">
                    <a:lumMod val="65000"/>
                    <a:lumOff val="35000"/>
                  </a:schemeClr>
                </a:solidFill>
              </a:rPr>
              <a:t>triterpenes</a:t>
            </a:r>
            <a:r>
              <a:rPr lang="en-US" sz="2000" dirty="0">
                <a:solidFill>
                  <a:schemeClr val="tx1">
                    <a:lumMod val="65000"/>
                    <a:lumOff val="35000"/>
                  </a:schemeClr>
                </a:solidFill>
              </a:rPr>
              <a:t> and 13.5% polysaccharides. </a:t>
            </a:r>
          </a:p>
          <a:p>
            <a:pPr marL="0" indent="0">
              <a:buNone/>
            </a:pPr>
            <a:endParaRPr lang="en-US" sz="2400" dirty="0"/>
          </a:p>
        </p:txBody>
      </p:sp>
      <p:pic>
        <p:nvPicPr>
          <p:cNvPr id="4" name="Picture 3" descr="IMG14050009.Silo.jpg"/>
          <p:cNvPicPr>
            <a:picLocks noChangeAspect="1"/>
          </p:cNvPicPr>
          <p:nvPr/>
        </p:nvPicPr>
        <p:blipFill rotWithShape="1">
          <a:blip r:embed="rId3" cstate="screen">
            <a:extLst>
              <a:ext uri="{28A0092B-C50C-407E-A947-70E740481C1C}">
                <a14:useLocalDpi xmlns:a14="http://schemas.microsoft.com/office/drawing/2010/main" xmlns=""/>
              </a:ext>
            </a:extLst>
          </a:blip>
          <a:srcRect l="33426" t="17401" r="35557" b="40374"/>
          <a:stretch/>
        </p:blipFill>
        <p:spPr>
          <a:xfrm>
            <a:off x="5702944" y="1741155"/>
            <a:ext cx="1249190" cy="2461838"/>
          </a:xfrm>
          <a:prstGeom prst="rect">
            <a:avLst/>
          </a:prstGeom>
        </p:spPr>
      </p:pic>
      <p:pic>
        <p:nvPicPr>
          <p:cNvPr id="5" name="Picture 4" descr="IMG14050063.Silo.jpg"/>
          <p:cNvPicPr>
            <a:picLocks noChangeAspect="1"/>
          </p:cNvPicPr>
          <p:nvPr/>
        </p:nvPicPr>
        <p:blipFill rotWithShape="1">
          <a:blip r:embed="rId4">
            <a:extLst>
              <a:ext uri="{28A0092B-C50C-407E-A947-70E740481C1C}">
                <a14:useLocalDpi xmlns:a14="http://schemas.microsoft.com/office/drawing/2010/main" xmlns="" val="0"/>
              </a:ext>
            </a:extLst>
          </a:blip>
          <a:srcRect l="35266" t="22456" r="38526" b="38533"/>
          <a:stretch/>
        </p:blipFill>
        <p:spPr>
          <a:xfrm>
            <a:off x="6952134" y="1230468"/>
            <a:ext cx="1510772" cy="2950086"/>
          </a:xfrm>
          <a:prstGeom prst="rect">
            <a:avLst/>
          </a:prstGeom>
        </p:spPr>
      </p:pic>
    </p:spTree>
    <p:extLst>
      <p:ext uri="{BB962C8B-B14F-4D97-AF65-F5344CB8AC3E}">
        <p14:creationId xmlns:p14="http://schemas.microsoft.com/office/powerpoint/2010/main" xmlns="" val="37450895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Specification</a:t>
            </a:r>
            <a:br>
              <a:rPr lang="en-US" dirty="0" smtClean="0"/>
            </a:br>
            <a:r>
              <a:rPr lang="en-US" sz="1600" i="1" dirty="0"/>
              <a:t>An example of how we apply </a:t>
            </a:r>
            <a:r>
              <a:rPr lang="en-US" sz="1600" i="1" dirty="0" smtClean="0"/>
              <a:t>Specification </a:t>
            </a:r>
            <a:r>
              <a:rPr lang="en-US" sz="1600" i="1" dirty="0"/>
              <a:t>to our </a:t>
            </a:r>
            <a:r>
              <a:rPr lang="en-US" sz="1600" i="1" dirty="0" smtClean="0"/>
              <a:t>skin care </a:t>
            </a:r>
            <a:r>
              <a:rPr lang="en-US" sz="1600" i="1" dirty="0"/>
              <a:t>products</a:t>
            </a:r>
            <a:endParaRPr lang="en-US" sz="1600" dirty="0"/>
          </a:p>
        </p:txBody>
      </p:sp>
      <p:sp>
        <p:nvSpPr>
          <p:cNvPr id="3" name="Content Placeholder 2"/>
          <p:cNvSpPr>
            <a:spLocks noGrp="1"/>
          </p:cNvSpPr>
          <p:nvPr>
            <p:ph idx="1"/>
          </p:nvPr>
        </p:nvSpPr>
        <p:spPr>
          <a:xfrm>
            <a:off x="235391" y="1099267"/>
            <a:ext cx="5337668" cy="3705090"/>
          </a:xfrm>
        </p:spPr>
        <p:txBody>
          <a:bodyPr>
            <a:noAutofit/>
          </a:bodyPr>
          <a:lstStyle/>
          <a:p>
            <a:pPr marL="0" indent="0">
              <a:spcBef>
                <a:spcPts val="0"/>
              </a:spcBef>
              <a:buNone/>
              <a:defRPr/>
            </a:pPr>
            <a:r>
              <a:rPr lang="en-US" sz="2000" dirty="0" smtClean="0"/>
              <a:t>Each </a:t>
            </a:r>
            <a:r>
              <a:rPr lang="en-US" sz="2000" dirty="0"/>
              <a:t>p</a:t>
            </a:r>
            <a:r>
              <a:rPr lang="en-US" sz="2000" dirty="0" smtClean="0"/>
              <a:t>ersonal </a:t>
            </a:r>
            <a:r>
              <a:rPr lang="en-US" sz="2000" dirty="0"/>
              <a:t>c</a:t>
            </a:r>
            <a:r>
              <a:rPr lang="en-US" sz="2000" dirty="0" smtClean="0"/>
              <a:t>are </a:t>
            </a:r>
            <a:r>
              <a:rPr lang="en-US" sz="2000" dirty="0"/>
              <a:t>product has set specifications </a:t>
            </a:r>
            <a:r>
              <a:rPr lang="en-US" sz="2000" dirty="0" smtClean="0"/>
              <a:t>for aesthetics, including: </a:t>
            </a:r>
          </a:p>
          <a:p>
            <a:pPr>
              <a:spcBef>
                <a:spcPts val="0"/>
              </a:spcBef>
              <a:defRPr/>
            </a:pPr>
            <a:r>
              <a:rPr lang="en-US" sz="2000" dirty="0"/>
              <a:t>S</a:t>
            </a:r>
            <a:r>
              <a:rPr lang="en-US" sz="2000" dirty="0" smtClean="0"/>
              <a:t>ensory </a:t>
            </a:r>
            <a:r>
              <a:rPr lang="en-US" sz="2000" dirty="0"/>
              <a:t>(cream, gel, lotion</a:t>
            </a:r>
            <a:r>
              <a:rPr lang="en-US" sz="2000" dirty="0" smtClean="0"/>
              <a:t>, etc</a:t>
            </a:r>
            <a:r>
              <a:rPr lang="en-US" sz="2000" dirty="0"/>
              <a:t>.</a:t>
            </a:r>
            <a:r>
              <a:rPr lang="en-US" sz="2000" dirty="0" smtClean="0"/>
              <a:t>) </a:t>
            </a:r>
          </a:p>
          <a:p>
            <a:pPr>
              <a:spcBef>
                <a:spcPts val="0"/>
              </a:spcBef>
              <a:defRPr/>
            </a:pPr>
            <a:r>
              <a:rPr lang="en-US" sz="2000" dirty="0"/>
              <a:t>C</a:t>
            </a:r>
            <a:r>
              <a:rPr lang="en-US" sz="2000" dirty="0" smtClean="0"/>
              <a:t>olor</a:t>
            </a:r>
          </a:p>
          <a:p>
            <a:pPr>
              <a:spcBef>
                <a:spcPts val="0"/>
              </a:spcBef>
              <a:defRPr/>
            </a:pPr>
            <a:r>
              <a:rPr lang="en-US" sz="2000" dirty="0"/>
              <a:t>V</a:t>
            </a:r>
            <a:r>
              <a:rPr lang="en-US" sz="2000" dirty="0" smtClean="0"/>
              <a:t>iscosity</a:t>
            </a:r>
          </a:p>
          <a:p>
            <a:pPr>
              <a:spcBef>
                <a:spcPts val="0"/>
              </a:spcBef>
              <a:defRPr/>
            </a:pPr>
            <a:r>
              <a:rPr lang="en-US" sz="2000" dirty="0" smtClean="0"/>
              <a:t>pH</a:t>
            </a:r>
          </a:p>
          <a:p>
            <a:pPr marL="0" indent="0">
              <a:lnSpc>
                <a:spcPct val="80000"/>
              </a:lnSpc>
              <a:spcBef>
                <a:spcPts val="0"/>
              </a:spcBef>
              <a:buNone/>
              <a:defRPr/>
            </a:pPr>
            <a:endParaRPr lang="en-US" sz="2000" dirty="0"/>
          </a:p>
          <a:p>
            <a:pPr marL="0" indent="0">
              <a:spcBef>
                <a:spcPts val="0"/>
              </a:spcBef>
              <a:buNone/>
              <a:defRPr/>
            </a:pPr>
            <a:r>
              <a:rPr lang="en-US" sz="2000" dirty="0" smtClean="0"/>
              <a:t>We </a:t>
            </a:r>
            <a:r>
              <a:rPr lang="en-US" sz="2000" dirty="0"/>
              <a:t>check that each product is within these specifications before we approve any batch for release. </a:t>
            </a:r>
          </a:p>
          <a:p>
            <a:pPr marL="0" indent="0">
              <a:buNone/>
            </a:pPr>
            <a:endParaRPr lang="en-US" sz="2000" dirty="0"/>
          </a:p>
        </p:txBody>
      </p:sp>
      <p:pic>
        <p:nvPicPr>
          <p:cNvPr id="4" name="RM0930272clipwhite.jpeg" descr="/Users/erin/Documents/Work images/RM0930272clipwhite.jpeg"/>
          <p:cNvPicPr>
            <a:picLocks noChangeAspect="1"/>
          </p:cNvPicPr>
          <p:nvPr/>
        </p:nvPicPr>
        <p:blipFill>
          <a:blip r:embed="rId3" r:link="rId4" cstate="screen">
            <a:extLst>
              <a:ext uri="{28A0092B-C50C-407E-A947-70E740481C1C}">
                <a14:useLocalDpi xmlns:a14="http://schemas.microsoft.com/office/drawing/2010/main" xmlns=""/>
              </a:ext>
            </a:extLst>
          </a:blip>
          <a:stretch>
            <a:fillRect/>
          </a:stretch>
        </p:blipFill>
        <p:spPr>
          <a:xfrm>
            <a:off x="5819323" y="900934"/>
            <a:ext cx="2627422" cy="3503228"/>
          </a:xfrm>
          <a:prstGeom prst="rect">
            <a:avLst/>
          </a:prstGeom>
        </p:spPr>
      </p:pic>
    </p:spTree>
    <p:extLst>
      <p:ext uri="{BB962C8B-B14F-4D97-AF65-F5344CB8AC3E}">
        <p14:creationId xmlns:p14="http://schemas.microsoft.com/office/powerpoint/2010/main" xmlns="" val="3733004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Standardization</a:t>
            </a:r>
            <a:endParaRPr lang="en-US" dirty="0"/>
          </a:p>
        </p:txBody>
      </p:sp>
      <p:sp>
        <p:nvSpPr>
          <p:cNvPr id="3" name="Content Placeholder 2"/>
          <p:cNvSpPr>
            <a:spLocks noGrp="1"/>
          </p:cNvSpPr>
          <p:nvPr>
            <p:ph idx="1"/>
          </p:nvPr>
        </p:nvSpPr>
        <p:spPr>
          <a:xfrm>
            <a:off x="235391" y="764093"/>
            <a:ext cx="5229237" cy="3626477"/>
          </a:xfrm>
        </p:spPr>
        <p:txBody>
          <a:bodyPr>
            <a:noAutofit/>
          </a:bodyPr>
          <a:lstStyle/>
          <a:p>
            <a:pPr marL="0" indent="0">
              <a:buNone/>
            </a:pPr>
            <a:r>
              <a:rPr lang="en-US" sz="2000" dirty="0"/>
              <a:t>Our scientists strive to formulate products containing ingredients at </a:t>
            </a:r>
            <a:r>
              <a:rPr lang="en-US" sz="2000" dirty="0" smtClean="0"/>
              <a:t>only the most effective levels that provide consistent benefits to the consumer.</a:t>
            </a:r>
          </a:p>
          <a:p>
            <a:pPr marL="0" indent="0">
              <a:buNone/>
            </a:pPr>
            <a:r>
              <a:rPr lang="en-US" sz="2000" dirty="0" smtClean="0"/>
              <a:t/>
            </a:r>
            <a:br>
              <a:rPr lang="en-US" sz="2000" dirty="0" smtClean="0"/>
            </a:br>
            <a:r>
              <a:rPr lang="en-US" sz="2000" dirty="0" smtClean="0"/>
              <a:t>We test our products after they’ve been manufactured to ensure they meet our finished good specifications before they leave the manufacturer. </a:t>
            </a:r>
            <a:endParaRPr lang="en-US" sz="2000" dirty="0"/>
          </a:p>
        </p:txBody>
      </p:sp>
      <p:pic>
        <p:nvPicPr>
          <p:cNvPr id="4" name="Picture 3" descr="Screen Shot 2015-01-23 at 11.31.49 AM.png"/>
          <p:cNvPicPr>
            <a:picLocks noChangeAspect="1"/>
          </p:cNvPicPr>
          <p:nvPr/>
        </p:nvPicPr>
        <p:blipFill rotWithShape="1">
          <a:blip r:embed="rId3">
            <a:extLst>
              <a:ext uri="{28A0092B-C50C-407E-A947-70E740481C1C}">
                <a14:useLocalDpi xmlns:a14="http://schemas.microsoft.com/office/drawing/2010/main" xmlns="" val="0"/>
              </a:ext>
            </a:extLst>
          </a:blip>
          <a:srcRect t="719" b="1"/>
          <a:stretch/>
        </p:blipFill>
        <p:spPr>
          <a:xfrm>
            <a:off x="5533821" y="-49476"/>
            <a:ext cx="3610179" cy="4987194"/>
          </a:xfrm>
          <a:prstGeom prst="rect">
            <a:avLst/>
          </a:prstGeom>
        </p:spPr>
      </p:pic>
    </p:spTree>
    <p:extLst>
      <p:ext uri="{BB962C8B-B14F-4D97-AF65-F5344CB8AC3E}">
        <p14:creationId xmlns:p14="http://schemas.microsoft.com/office/powerpoint/2010/main" xmlns="" val="31832897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M13091955.jpg"/>
          <p:cNvPicPr>
            <a:picLocks noChangeAspect="1"/>
          </p:cNvPicPr>
          <p:nvPr/>
        </p:nvPicPr>
        <p:blipFill rotWithShape="1">
          <a:blip r:embed="rId3" cstate="screen">
            <a:extLst>
              <a:ext uri="{28A0092B-C50C-407E-A947-70E740481C1C}">
                <a14:useLocalDpi xmlns:a14="http://schemas.microsoft.com/office/drawing/2010/main" xmlns=""/>
              </a:ext>
            </a:extLst>
          </a:blip>
          <a:srcRect l="26031" t="22456" r="18315" b="27"/>
          <a:stretch/>
        </p:blipFill>
        <p:spPr>
          <a:xfrm>
            <a:off x="5445143" y="1683824"/>
            <a:ext cx="1750627" cy="3251501"/>
          </a:xfrm>
          <a:prstGeom prst="rect">
            <a:avLst/>
          </a:prstGeom>
        </p:spPr>
      </p:pic>
      <p:sp>
        <p:nvSpPr>
          <p:cNvPr id="2" name="Title 1"/>
          <p:cNvSpPr>
            <a:spLocks noGrp="1"/>
          </p:cNvSpPr>
          <p:nvPr>
            <p:ph type="title"/>
          </p:nvPr>
        </p:nvSpPr>
        <p:spPr/>
        <p:txBody>
          <a:bodyPr>
            <a:normAutofit/>
          </a:bodyPr>
          <a:lstStyle/>
          <a:p>
            <a:r>
              <a:rPr lang="en-US" dirty="0" smtClean="0"/>
              <a:t>Standardization</a:t>
            </a:r>
            <a:br>
              <a:rPr lang="en-US" dirty="0" smtClean="0"/>
            </a:br>
            <a:r>
              <a:rPr lang="en-US" sz="1600" i="1" dirty="0"/>
              <a:t>An example of how we apply </a:t>
            </a:r>
            <a:r>
              <a:rPr lang="en-US" sz="1600" i="1" dirty="0" smtClean="0"/>
              <a:t>Standardization </a:t>
            </a:r>
            <a:r>
              <a:rPr lang="en-US" sz="1600" i="1" dirty="0"/>
              <a:t>to our nutritional products</a:t>
            </a:r>
            <a:endParaRPr lang="en-US" sz="1600" dirty="0"/>
          </a:p>
        </p:txBody>
      </p:sp>
      <p:sp>
        <p:nvSpPr>
          <p:cNvPr id="3" name="Content Placeholder 2"/>
          <p:cNvSpPr>
            <a:spLocks noGrp="1"/>
          </p:cNvSpPr>
          <p:nvPr>
            <p:ph idx="1"/>
          </p:nvPr>
        </p:nvSpPr>
        <p:spPr>
          <a:xfrm>
            <a:off x="235392" y="1147553"/>
            <a:ext cx="5209752" cy="3626477"/>
          </a:xfrm>
        </p:spPr>
        <p:txBody>
          <a:bodyPr>
            <a:noAutofit/>
          </a:bodyPr>
          <a:lstStyle/>
          <a:p>
            <a:pPr marL="0" indent="0">
              <a:buNone/>
            </a:pPr>
            <a:r>
              <a:rPr lang="en-US" sz="2000" dirty="0" smtClean="0"/>
              <a:t>The rare </a:t>
            </a:r>
            <a:r>
              <a:rPr lang="en-US" sz="2000" dirty="0" err="1" smtClean="0"/>
              <a:t>Cordyceps</a:t>
            </a:r>
            <a:r>
              <a:rPr lang="en-US" sz="2000" dirty="0" smtClean="0"/>
              <a:t> </a:t>
            </a:r>
            <a:r>
              <a:rPr lang="en-US" sz="2000" dirty="0" err="1" smtClean="0"/>
              <a:t>sinensis</a:t>
            </a:r>
            <a:r>
              <a:rPr lang="en-US" sz="2000" dirty="0" smtClean="0"/>
              <a:t> </a:t>
            </a:r>
            <a:r>
              <a:rPr lang="en-US" sz="2000" dirty="0"/>
              <a:t>mushroom grows on the Tibetan </a:t>
            </a:r>
            <a:r>
              <a:rPr lang="en-US" sz="2000" dirty="0" smtClean="0"/>
              <a:t>plateau </a:t>
            </a:r>
            <a:r>
              <a:rPr lang="en-US" sz="2000" dirty="0"/>
              <a:t>at altitudes above </a:t>
            </a:r>
            <a:r>
              <a:rPr lang="en-US" sz="2000" dirty="0" smtClean="0"/>
              <a:t>14,000 feet. </a:t>
            </a:r>
            <a:br>
              <a:rPr lang="en-US" sz="2000" dirty="0" smtClean="0"/>
            </a:br>
            <a:r>
              <a:rPr lang="en-US" sz="2000" dirty="0" smtClean="0"/>
              <a:t/>
            </a:r>
            <a:br>
              <a:rPr lang="en-US" sz="2000" dirty="0" smtClean="0"/>
            </a:br>
            <a:r>
              <a:rPr lang="en-US" sz="2000" dirty="0" smtClean="0"/>
              <a:t>We </a:t>
            </a:r>
            <a:r>
              <a:rPr lang="en-US" sz="2000" dirty="0"/>
              <a:t>use a </a:t>
            </a:r>
            <a:r>
              <a:rPr lang="en-US" sz="2000" dirty="0" smtClean="0"/>
              <a:t>documented and consistent </a:t>
            </a:r>
            <a:r>
              <a:rPr lang="en-US" sz="2000" dirty="0"/>
              <a:t>fermentation process </a:t>
            </a:r>
            <a:r>
              <a:rPr lang="en-US" sz="2000" dirty="0" smtClean="0"/>
              <a:t>to produce </a:t>
            </a:r>
            <a:br>
              <a:rPr lang="en-US" sz="2000" dirty="0" smtClean="0"/>
            </a:br>
            <a:r>
              <a:rPr lang="en-US" sz="2000" dirty="0" err="1" smtClean="0"/>
              <a:t>Cordymax</a:t>
            </a:r>
            <a:r>
              <a:rPr lang="en-US" sz="2000" dirty="0" smtClean="0"/>
              <a:t> </a:t>
            </a:r>
            <a:r>
              <a:rPr lang="en-US" sz="2000" dirty="0"/>
              <a:t>Cs-</a:t>
            </a:r>
            <a:r>
              <a:rPr lang="en-US" sz="2000" dirty="0" smtClean="0"/>
              <a:t>4</a:t>
            </a:r>
            <a:r>
              <a:rPr lang="en-US" sz="2000" dirty="0"/>
              <a:t> </a:t>
            </a:r>
            <a:r>
              <a:rPr lang="en-US" sz="2000" dirty="0" smtClean="0"/>
              <a:t>(a </a:t>
            </a:r>
            <a:r>
              <a:rPr lang="en-US" sz="2000" dirty="0"/>
              <a:t>unique strain that is standardized to adenosine and </a:t>
            </a:r>
            <a:r>
              <a:rPr lang="en-US" sz="2000" dirty="0" smtClean="0"/>
              <a:t>mannitol).</a:t>
            </a:r>
            <a:endParaRPr lang="en-US" sz="2000" dirty="0"/>
          </a:p>
        </p:txBody>
      </p:sp>
      <p:pic>
        <p:nvPicPr>
          <p:cNvPr id="6" name="Picture 5" descr="IMG14050012.Fade.jpg"/>
          <p:cNvPicPr>
            <a:picLocks noChangeAspect="1"/>
          </p:cNvPicPr>
          <p:nvPr/>
        </p:nvPicPr>
        <p:blipFill rotWithShape="1">
          <a:blip r:embed="rId4">
            <a:extLst>
              <a:ext uri="{28A0092B-C50C-407E-A947-70E740481C1C}">
                <a14:useLocalDpi xmlns:a14="http://schemas.microsoft.com/office/drawing/2010/main" xmlns="" val="0"/>
              </a:ext>
            </a:extLst>
          </a:blip>
          <a:srcRect l="29244" t="15818" r="34433" b="31135"/>
          <a:stretch/>
        </p:blipFill>
        <p:spPr>
          <a:xfrm>
            <a:off x="7053093" y="2264648"/>
            <a:ext cx="1263226" cy="2670677"/>
          </a:xfrm>
          <a:prstGeom prst="rect">
            <a:avLst/>
          </a:prstGeom>
        </p:spPr>
      </p:pic>
    </p:spTree>
    <p:extLst>
      <p:ext uri="{BB962C8B-B14F-4D97-AF65-F5344CB8AC3E}">
        <p14:creationId xmlns:p14="http://schemas.microsoft.com/office/powerpoint/2010/main" xmlns="" val="881260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Standardization</a:t>
            </a:r>
            <a:br>
              <a:rPr lang="en-US" dirty="0" smtClean="0"/>
            </a:br>
            <a:r>
              <a:rPr lang="en-US" sz="1600" i="1" dirty="0"/>
              <a:t>An example of how we apply </a:t>
            </a:r>
            <a:r>
              <a:rPr lang="en-US" sz="1600" i="1" dirty="0" smtClean="0"/>
              <a:t>Standardization </a:t>
            </a:r>
            <a:r>
              <a:rPr lang="en-US" sz="1600" i="1" dirty="0"/>
              <a:t>to our </a:t>
            </a:r>
            <a:r>
              <a:rPr lang="en-US" sz="1600" i="1" dirty="0" smtClean="0"/>
              <a:t>skin care </a:t>
            </a:r>
            <a:r>
              <a:rPr lang="en-US" sz="1600" i="1" dirty="0"/>
              <a:t>products</a:t>
            </a:r>
            <a:endParaRPr lang="en-US" sz="1600" dirty="0"/>
          </a:p>
        </p:txBody>
      </p:sp>
      <p:pic>
        <p:nvPicPr>
          <p:cNvPr id="5" name="Picture 4" descr="RM0930310 white fade lighter shadow.jp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845058" y="996077"/>
            <a:ext cx="3255519" cy="3935563"/>
          </a:xfrm>
          <a:prstGeom prst="rect">
            <a:avLst/>
          </a:prstGeom>
        </p:spPr>
      </p:pic>
      <p:sp>
        <p:nvSpPr>
          <p:cNvPr id="3" name="Content Placeholder 2"/>
          <p:cNvSpPr>
            <a:spLocks noGrp="1"/>
          </p:cNvSpPr>
          <p:nvPr>
            <p:ph idx="1"/>
          </p:nvPr>
        </p:nvSpPr>
        <p:spPr>
          <a:xfrm>
            <a:off x="235391" y="1077833"/>
            <a:ext cx="5229237" cy="3626477"/>
          </a:xfrm>
        </p:spPr>
        <p:txBody>
          <a:bodyPr>
            <a:noAutofit/>
          </a:bodyPr>
          <a:lstStyle/>
          <a:p>
            <a:pPr>
              <a:spcBef>
                <a:spcPts val="0"/>
              </a:spcBef>
              <a:buFont typeface="Arial" panose="020B0604020202020204" pitchFamily="34" charset="0"/>
              <a:buChar char="•"/>
              <a:defRPr/>
            </a:pPr>
            <a:r>
              <a:rPr lang="en-US" sz="2000" dirty="0" smtClean="0"/>
              <a:t>Active ingredients are  tested at clinically </a:t>
            </a:r>
            <a:r>
              <a:rPr lang="en-US" sz="2000" dirty="0"/>
              <a:t>effective </a:t>
            </a:r>
            <a:r>
              <a:rPr lang="en-US" sz="2000" dirty="0" smtClean="0"/>
              <a:t>doses and are the basis for the standards set.</a:t>
            </a:r>
          </a:p>
          <a:p>
            <a:pPr>
              <a:spcBef>
                <a:spcPts val="0"/>
              </a:spcBef>
              <a:buFont typeface="Arial" panose="020B0604020202020204" pitchFamily="34" charset="0"/>
              <a:buChar char="•"/>
              <a:defRPr/>
            </a:pPr>
            <a:endParaRPr lang="en-US" sz="2000" dirty="0" smtClean="0"/>
          </a:p>
          <a:p>
            <a:pPr>
              <a:spcBef>
                <a:spcPts val="0"/>
              </a:spcBef>
              <a:buFont typeface="Arial" panose="020B0604020202020204" pitchFamily="34" charset="0"/>
              <a:buChar char="•"/>
              <a:defRPr/>
            </a:pPr>
            <a:r>
              <a:rPr lang="en-US" sz="2000" dirty="0" smtClean="0"/>
              <a:t> Compliance with OTC standards established by Regulatory Agencies constitute standards for OTC product classes</a:t>
            </a:r>
          </a:p>
          <a:p>
            <a:pPr>
              <a:spcBef>
                <a:spcPts val="0"/>
              </a:spcBef>
              <a:buFont typeface="Arial" panose="020B0604020202020204" pitchFamily="34" charset="0"/>
              <a:buChar char="•"/>
              <a:defRPr/>
            </a:pPr>
            <a:endParaRPr lang="en-US" sz="2000" dirty="0" smtClean="0"/>
          </a:p>
          <a:p>
            <a:pPr>
              <a:spcBef>
                <a:spcPts val="0"/>
              </a:spcBef>
              <a:buFont typeface="Arial" panose="020B0604020202020204" pitchFamily="34" charset="0"/>
              <a:buChar char="•"/>
              <a:defRPr/>
            </a:pPr>
            <a:r>
              <a:rPr lang="en-US" sz="2000" dirty="0" smtClean="0"/>
              <a:t>In concert with our suppliers, product release standards have been established and followed</a:t>
            </a:r>
            <a:endParaRPr lang="en-US" sz="2000" dirty="0"/>
          </a:p>
        </p:txBody>
      </p:sp>
    </p:spTree>
    <p:extLst>
      <p:ext uri="{BB962C8B-B14F-4D97-AF65-F5344CB8AC3E}">
        <p14:creationId xmlns:p14="http://schemas.microsoft.com/office/powerpoint/2010/main" xmlns="" val="16659264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sp>
        <p:nvSpPr>
          <p:cNvPr id="3" name="Content Placeholder 2"/>
          <p:cNvSpPr>
            <a:spLocks noGrp="1"/>
          </p:cNvSpPr>
          <p:nvPr>
            <p:ph idx="1"/>
          </p:nvPr>
        </p:nvSpPr>
        <p:spPr>
          <a:xfrm>
            <a:off x="235391" y="965835"/>
            <a:ext cx="4730747" cy="3889194"/>
          </a:xfrm>
        </p:spPr>
        <p:txBody>
          <a:bodyPr>
            <a:noAutofit/>
          </a:bodyPr>
          <a:lstStyle/>
          <a:p>
            <a:pPr marL="0" indent="0">
              <a:buNone/>
            </a:pPr>
            <a:r>
              <a:rPr lang="en-US" sz="2000" dirty="0" smtClean="0"/>
              <a:t>We use </a:t>
            </a:r>
            <a:r>
              <a:rPr lang="en-US" sz="2000" dirty="0"/>
              <a:t>ingredients in </a:t>
            </a:r>
            <a:r>
              <a:rPr lang="en-US" sz="2000" dirty="0" smtClean="0"/>
              <a:t>safe amounts and conduct </a:t>
            </a:r>
            <a:r>
              <a:rPr lang="en-US" sz="2000" dirty="0"/>
              <a:t>standard tests specific </a:t>
            </a:r>
            <a:r>
              <a:rPr lang="en-US" sz="2000" dirty="0" smtClean="0"/>
              <a:t>to </a:t>
            </a:r>
            <a:r>
              <a:rPr lang="en-US" sz="2000" dirty="0"/>
              <a:t>nutrition and personal care </a:t>
            </a:r>
            <a:r>
              <a:rPr lang="en-US" sz="2000" dirty="0" smtClean="0"/>
              <a:t>to check for:</a:t>
            </a:r>
            <a:endParaRPr lang="en-US" sz="2000" dirty="0"/>
          </a:p>
          <a:p>
            <a:r>
              <a:rPr lang="en-US" sz="2000" dirty="0"/>
              <a:t>Presence of microbes</a:t>
            </a:r>
          </a:p>
          <a:p>
            <a:r>
              <a:rPr lang="en-US" sz="2000" dirty="0" smtClean="0"/>
              <a:t>Heavy </a:t>
            </a:r>
            <a:r>
              <a:rPr lang="en-US" sz="2000" dirty="0"/>
              <a:t>metal and other contaminates</a:t>
            </a:r>
          </a:p>
          <a:p>
            <a:r>
              <a:rPr lang="en-US" sz="2000" dirty="0"/>
              <a:t>Irritation potential and/or </a:t>
            </a:r>
            <a:r>
              <a:rPr lang="en-US" sz="2000" dirty="0" smtClean="0"/>
              <a:t>potential for allergic </a:t>
            </a:r>
            <a:r>
              <a:rPr lang="en-US" sz="2000" dirty="0"/>
              <a:t>reactions</a:t>
            </a:r>
          </a:p>
        </p:txBody>
      </p:sp>
      <p:pic>
        <p:nvPicPr>
          <p:cNvPr id="6" name="Picture 5" descr="IMG1300256.jpg"/>
          <p:cNvPicPr>
            <a:picLocks noChangeAspect="1"/>
          </p:cNvPicPr>
          <p:nvPr/>
        </p:nvPicPr>
        <p:blipFill rotWithShape="1">
          <a:blip r:embed="rId3" cstate="screen">
            <a:extLst>
              <a:ext uri="{28A0092B-C50C-407E-A947-70E740481C1C}">
                <a14:useLocalDpi xmlns:a14="http://schemas.microsoft.com/office/drawing/2010/main" xmlns=""/>
              </a:ext>
            </a:extLst>
          </a:blip>
          <a:srcRect l="23247" t="564" r="24362" b="3492"/>
          <a:stretch/>
        </p:blipFill>
        <p:spPr>
          <a:xfrm>
            <a:off x="5101772" y="0"/>
            <a:ext cx="4042228" cy="4934858"/>
          </a:xfrm>
          <a:prstGeom prst="rect">
            <a:avLst/>
          </a:prstGeom>
        </p:spPr>
      </p:pic>
    </p:spTree>
    <p:extLst>
      <p:ext uri="{BB962C8B-B14F-4D97-AF65-F5344CB8AC3E}">
        <p14:creationId xmlns:p14="http://schemas.microsoft.com/office/powerpoint/2010/main" xmlns="" val="3904865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44774"/>
            <a:ext cx="7772400" cy="828339"/>
          </a:xfrm>
        </p:spPr>
        <p:txBody>
          <a:bodyPr/>
          <a:lstStyle/>
          <a:p>
            <a:r>
              <a:rPr lang="en-US" dirty="0" smtClean="0"/>
              <a:t>6S Quality Process</a:t>
            </a:r>
            <a:endParaRPr lang="en-US" dirty="0"/>
          </a:p>
        </p:txBody>
      </p:sp>
    </p:spTree>
    <p:extLst>
      <p:ext uri="{BB962C8B-B14F-4D97-AF65-F5344CB8AC3E}">
        <p14:creationId xmlns:p14="http://schemas.microsoft.com/office/powerpoint/2010/main" xmlns="" val="2256813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389" y="1170015"/>
            <a:ext cx="5003361" cy="2874447"/>
          </a:xfrm>
        </p:spPr>
        <p:txBody>
          <a:bodyPr>
            <a:noAutofit/>
          </a:bodyPr>
          <a:lstStyle/>
          <a:p>
            <a:pPr marL="0" indent="0">
              <a:buNone/>
            </a:pPr>
            <a:r>
              <a:rPr lang="en-US" sz="2000" dirty="0" smtClean="0"/>
              <a:t>Marine</a:t>
            </a:r>
            <a:r>
              <a:rPr lang="en-US" sz="2000" dirty="0"/>
              <a:t>-sourced materials </a:t>
            </a:r>
            <a:r>
              <a:rPr lang="en-US" sz="2000" dirty="0" smtClean="0"/>
              <a:t/>
            </a:r>
            <a:br>
              <a:rPr lang="en-US" sz="2000" dirty="0" smtClean="0"/>
            </a:br>
            <a:r>
              <a:rPr lang="en-US" sz="2000" dirty="0" smtClean="0"/>
              <a:t>can be </a:t>
            </a:r>
            <a:r>
              <a:rPr lang="en-US" sz="2000" dirty="0"/>
              <a:t>exposed to high levels of contaminants, so we test our products </a:t>
            </a:r>
            <a:r>
              <a:rPr lang="en-US" sz="2000" dirty="0" smtClean="0"/>
              <a:t/>
            </a:r>
            <a:br>
              <a:rPr lang="en-US" sz="2000" dirty="0" smtClean="0"/>
            </a:br>
            <a:r>
              <a:rPr lang="en-US" sz="2000" dirty="0" smtClean="0"/>
              <a:t>(like </a:t>
            </a:r>
            <a:r>
              <a:rPr lang="en-US" sz="2000" dirty="0" err="1" smtClean="0"/>
              <a:t>MarineOmega</a:t>
            </a:r>
            <a:r>
              <a:rPr lang="en-US" sz="2000" dirty="0" smtClean="0"/>
              <a:t>) for these compounds.</a:t>
            </a:r>
            <a:br>
              <a:rPr lang="en-US" sz="2000" dirty="0" smtClean="0"/>
            </a:br>
            <a:r>
              <a:rPr lang="en-US" sz="2000" dirty="0" smtClean="0"/>
              <a:t/>
            </a:r>
            <a:br>
              <a:rPr lang="en-US" sz="2000" dirty="0" smtClean="0"/>
            </a:br>
            <a:r>
              <a:rPr lang="en-US" sz="2000" dirty="0" smtClean="0"/>
              <a:t>We specify that our sources </a:t>
            </a:r>
            <a:r>
              <a:rPr lang="en-US" sz="2000" dirty="0"/>
              <a:t>of </a:t>
            </a:r>
            <a:br>
              <a:rPr lang="en-US" sz="2000" dirty="0"/>
            </a:br>
            <a:r>
              <a:rPr lang="en-US" sz="2000" dirty="0" smtClean="0"/>
              <a:t>fish </a:t>
            </a:r>
            <a:r>
              <a:rPr lang="en-US" sz="2000" dirty="0"/>
              <a:t>and krill oil are pure </a:t>
            </a:r>
            <a:r>
              <a:rPr lang="en-US" sz="2000" dirty="0" smtClean="0"/>
              <a:t>and harvested </a:t>
            </a:r>
            <a:r>
              <a:rPr lang="en-US" sz="2000" dirty="0"/>
              <a:t>from </a:t>
            </a:r>
            <a:r>
              <a:rPr lang="en-US" sz="2000" dirty="0" smtClean="0"/>
              <a:t>pristine </a:t>
            </a:r>
            <a:r>
              <a:rPr lang="en-US" sz="2000" dirty="0"/>
              <a:t>waters. </a:t>
            </a:r>
          </a:p>
        </p:txBody>
      </p:sp>
      <p:pic>
        <p:nvPicPr>
          <p:cNvPr id="6" name="Picture 5" descr="RM14110009_V3_N.jpg"/>
          <p:cNvPicPr>
            <a:picLocks noChangeAspect="1"/>
          </p:cNvPicPr>
          <p:nvPr/>
        </p:nvPicPr>
        <p:blipFill rotWithShape="1">
          <a:blip r:embed="rId3">
            <a:extLst>
              <a:ext uri="{28A0092B-C50C-407E-A947-70E740481C1C}">
                <a14:useLocalDpi xmlns:a14="http://schemas.microsoft.com/office/drawing/2010/main" xmlns="" val="0"/>
              </a:ext>
            </a:extLst>
          </a:blip>
          <a:srcRect l="13178" t="10696" r="35539" b="10801"/>
          <a:stretch/>
        </p:blipFill>
        <p:spPr>
          <a:xfrm>
            <a:off x="6186474" y="716863"/>
            <a:ext cx="2068986" cy="4222815"/>
          </a:xfrm>
          <a:prstGeom prst="rect">
            <a:avLst/>
          </a:prstGeom>
        </p:spPr>
      </p:pic>
      <p:sp>
        <p:nvSpPr>
          <p:cNvPr id="2" name="Title 1"/>
          <p:cNvSpPr>
            <a:spLocks noGrp="1"/>
          </p:cNvSpPr>
          <p:nvPr>
            <p:ph type="title"/>
          </p:nvPr>
        </p:nvSpPr>
        <p:spPr/>
        <p:txBody>
          <a:bodyPr>
            <a:normAutofit/>
          </a:bodyPr>
          <a:lstStyle/>
          <a:p>
            <a:r>
              <a:rPr lang="en-US" dirty="0" smtClean="0"/>
              <a:t>Safety</a:t>
            </a:r>
            <a:br>
              <a:rPr lang="en-US" dirty="0" smtClean="0"/>
            </a:br>
            <a:r>
              <a:rPr lang="en-US" sz="1600" i="1" dirty="0"/>
              <a:t>An example of how we apply </a:t>
            </a:r>
            <a:r>
              <a:rPr lang="en-US" sz="1600" i="1" dirty="0" smtClean="0"/>
              <a:t>Safety </a:t>
            </a:r>
            <a:r>
              <a:rPr lang="en-US" sz="1600" i="1" dirty="0"/>
              <a:t>to our nutritional products</a:t>
            </a:r>
            <a:endParaRPr lang="en-US" sz="1600" dirty="0"/>
          </a:p>
        </p:txBody>
      </p:sp>
    </p:spTree>
    <p:extLst>
      <p:ext uri="{BB962C8B-B14F-4D97-AF65-F5344CB8AC3E}">
        <p14:creationId xmlns:p14="http://schemas.microsoft.com/office/powerpoint/2010/main" xmlns="" val="10951208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Safety</a:t>
            </a:r>
            <a:br>
              <a:rPr lang="en-US" dirty="0" smtClean="0"/>
            </a:br>
            <a:r>
              <a:rPr lang="en-US" sz="1600" i="1" dirty="0"/>
              <a:t>An example of how we apply </a:t>
            </a:r>
            <a:r>
              <a:rPr lang="en-US" sz="1600" i="1" dirty="0" smtClean="0"/>
              <a:t>Safety </a:t>
            </a:r>
            <a:r>
              <a:rPr lang="en-US" sz="1600" i="1" dirty="0"/>
              <a:t>to our </a:t>
            </a:r>
            <a:r>
              <a:rPr lang="en-US" sz="1600" i="1" dirty="0" smtClean="0"/>
              <a:t/>
            </a:r>
            <a:br>
              <a:rPr lang="en-US" sz="1600" i="1" dirty="0" smtClean="0"/>
            </a:br>
            <a:r>
              <a:rPr lang="en-US" sz="1600" i="1" dirty="0" smtClean="0"/>
              <a:t>skin care </a:t>
            </a:r>
            <a:r>
              <a:rPr lang="en-US" sz="1600" i="1" dirty="0"/>
              <a:t>products</a:t>
            </a:r>
            <a:endParaRPr lang="en-US" sz="1600" dirty="0"/>
          </a:p>
        </p:txBody>
      </p:sp>
      <p:sp>
        <p:nvSpPr>
          <p:cNvPr id="3" name="Content Placeholder 2"/>
          <p:cNvSpPr>
            <a:spLocks noGrp="1"/>
          </p:cNvSpPr>
          <p:nvPr>
            <p:ph idx="1"/>
          </p:nvPr>
        </p:nvSpPr>
        <p:spPr>
          <a:xfrm>
            <a:off x="235391" y="1323246"/>
            <a:ext cx="4539809" cy="3889194"/>
          </a:xfrm>
        </p:spPr>
        <p:txBody>
          <a:bodyPr>
            <a:noAutofit/>
          </a:bodyPr>
          <a:lstStyle/>
          <a:p>
            <a:pPr marL="0" indent="0">
              <a:lnSpc>
                <a:spcPct val="80000"/>
              </a:lnSpc>
              <a:spcBef>
                <a:spcPts val="0"/>
              </a:spcBef>
              <a:buNone/>
              <a:defRPr/>
            </a:pPr>
            <a:r>
              <a:rPr lang="en-US" sz="2000" dirty="0" smtClean="0"/>
              <a:t>We perform </a:t>
            </a:r>
            <a:r>
              <a:rPr lang="en-US" sz="2000" dirty="0"/>
              <a:t>extensive safety testing throughout the entire</a:t>
            </a:r>
            <a:r>
              <a:rPr lang="en-US" sz="2000" b="1" dirty="0">
                <a:solidFill>
                  <a:srgbClr val="FF0000"/>
                </a:solidFill>
              </a:rPr>
              <a:t> </a:t>
            </a:r>
            <a:r>
              <a:rPr lang="en-US" sz="2000" dirty="0"/>
              <a:t>development process. </a:t>
            </a:r>
            <a:r>
              <a:rPr lang="en-US" sz="2000" dirty="0" smtClean="0"/>
              <a:t/>
            </a:r>
            <a:br>
              <a:rPr lang="en-US" sz="2000" dirty="0" smtClean="0"/>
            </a:br>
            <a:r>
              <a:rPr lang="en-US" sz="2000" dirty="0" smtClean="0"/>
              <a:t/>
            </a:r>
            <a:br>
              <a:rPr lang="en-US" sz="2000" dirty="0" smtClean="0"/>
            </a:br>
            <a:r>
              <a:rPr lang="en-US" sz="2000" dirty="0" smtClean="0"/>
              <a:t>To </a:t>
            </a:r>
            <a:r>
              <a:rPr lang="en-US" sz="2000" dirty="0"/>
              <a:t>identify formulations that have the lowest irritation potential and further develop these into final </a:t>
            </a:r>
            <a:r>
              <a:rPr lang="en-US" sz="2000" dirty="0" smtClean="0"/>
              <a:t>products, </a:t>
            </a:r>
            <a:endParaRPr lang="en-US" sz="2000" dirty="0"/>
          </a:p>
          <a:p>
            <a:pPr marL="0" indent="0">
              <a:spcBef>
                <a:spcPts val="0"/>
              </a:spcBef>
              <a:buNone/>
              <a:defRPr/>
            </a:pPr>
            <a:r>
              <a:rPr lang="en-US" sz="2000" dirty="0" smtClean="0"/>
              <a:t>we </a:t>
            </a:r>
            <a:r>
              <a:rPr lang="en-US" sz="2000" dirty="0"/>
              <a:t>conduct </a:t>
            </a:r>
            <a:r>
              <a:rPr lang="en-US" sz="2000" dirty="0" smtClean="0"/>
              <a:t>the following evaluations:</a:t>
            </a:r>
          </a:p>
          <a:p>
            <a:pPr>
              <a:spcBef>
                <a:spcPts val="0"/>
              </a:spcBef>
              <a:defRPr/>
            </a:pPr>
            <a:r>
              <a:rPr lang="en-US" sz="2000" dirty="0" smtClean="0"/>
              <a:t>irritation</a:t>
            </a:r>
          </a:p>
          <a:p>
            <a:pPr>
              <a:spcBef>
                <a:spcPts val="0"/>
              </a:spcBef>
              <a:defRPr/>
            </a:pPr>
            <a:r>
              <a:rPr lang="en-US" sz="2000" dirty="0" smtClean="0"/>
              <a:t>HRIPT</a:t>
            </a:r>
          </a:p>
          <a:p>
            <a:pPr>
              <a:spcBef>
                <a:spcPts val="0"/>
              </a:spcBef>
              <a:defRPr/>
            </a:pPr>
            <a:r>
              <a:rPr lang="en-US" sz="2000" dirty="0" smtClean="0"/>
              <a:t>sting panel</a:t>
            </a:r>
            <a:endParaRPr lang="en-US" sz="2000" dirty="0"/>
          </a:p>
        </p:txBody>
      </p:sp>
      <p:pic>
        <p:nvPicPr>
          <p:cNvPr id="4" name="Picture 3" descr="RM0930323.jpg"/>
          <p:cNvPicPr>
            <a:picLocks noChangeAspect="1"/>
          </p:cNvPicPr>
          <p:nvPr/>
        </p:nvPicPr>
        <p:blipFill rotWithShape="1">
          <a:blip r:embed="rId3" cstate="screen">
            <a:extLst>
              <a:ext uri="{28A0092B-C50C-407E-A947-70E740481C1C}">
                <a14:useLocalDpi xmlns:a14="http://schemas.microsoft.com/office/drawing/2010/main" xmlns=""/>
              </a:ext>
            </a:extLst>
          </a:blip>
          <a:srcRect l="6367" b="10951"/>
          <a:stretch/>
        </p:blipFill>
        <p:spPr>
          <a:xfrm>
            <a:off x="5237655" y="0"/>
            <a:ext cx="3897586" cy="4931105"/>
          </a:xfrm>
          <a:prstGeom prst="rect">
            <a:avLst/>
          </a:prstGeom>
        </p:spPr>
      </p:pic>
    </p:spTree>
    <p:extLst>
      <p:ext uri="{BB962C8B-B14F-4D97-AF65-F5344CB8AC3E}">
        <p14:creationId xmlns:p14="http://schemas.microsoft.com/office/powerpoint/2010/main" xmlns="" val="19005788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Substantiation</a:t>
            </a:r>
            <a:endParaRPr lang="en-US" dirty="0"/>
          </a:p>
        </p:txBody>
      </p:sp>
      <p:sp>
        <p:nvSpPr>
          <p:cNvPr id="3" name="Content Placeholder 2"/>
          <p:cNvSpPr>
            <a:spLocks noGrp="1"/>
          </p:cNvSpPr>
          <p:nvPr>
            <p:ph idx="1"/>
          </p:nvPr>
        </p:nvSpPr>
        <p:spPr>
          <a:xfrm>
            <a:off x="235393" y="924967"/>
            <a:ext cx="3668950" cy="3394472"/>
          </a:xfrm>
        </p:spPr>
        <p:txBody>
          <a:bodyPr>
            <a:normAutofit/>
          </a:bodyPr>
          <a:lstStyle/>
          <a:p>
            <a:pPr marL="0" indent="0">
              <a:lnSpc>
                <a:spcPct val="110000"/>
              </a:lnSpc>
              <a:buNone/>
            </a:pPr>
            <a:r>
              <a:rPr lang="en-US" sz="2400" dirty="0" smtClean="0"/>
              <a:t>Our </a:t>
            </a:r>
            <a:r>
              <a:rPr lang="en-US" sz="2400" dirty="0"/>
              <a:t>products and ingredients are not only </a:t>
            </a:r>
            <a:r>
              <a:rPr lang="en-US" sz="2400" dirty="0" smtClean="0"/>
              <a:t>safe, </a:t>
            </a:r>
            <a:r>
              <a:rPr lang="en-US" sz="2400" dirty="0"/>
              <a:t>but </a:t>
            </a:r>
            <a:r>
              <a:rPr lang="en-US" sz="2400" dirty="0" smtClean="0"/>
              <a:t>effective.</a:t>
            </a:r>
          </a:p>
          <a:p>
            <a:pPr marL="0" indent="0">
              <a:lnSpc>
                <a:spcPct val="110000"/>
              </a:lnSpc>
              <a:buNone/>
            </a:pPr>
            <a:endParaRPr lang="en-US" sz="2400" dirty="0" smtClean="0"/>
          </a:p>
          <a:p>
            <a:pPr marL="0" indent="0">
              <a:lnSpc>
                <a:spcPct val="110000"/>
              </a:lnSpc>
              <a:buNone/>
            </a:pPr>
            <a:r>
              <a:rPr lang="en-US" sz="2400" dirty="0" smtClean="0"/>
              <a:t>Our claims are supported by scientific evidence.</a:t>
            </a:r>
            <a:endParaRPr lang="en-US" sz="2400" dirty="0"/>
          </a:p>
        </p:txBody>
      </p:sp>
      <p:pic>
        <p:nvPicPr>
          <p:cNvPr id="6" name="Picture 5" descr="IMG1301248.jpg"/>
          <p:cNvPicPr>
            <a:picLocks noChangeAspect="1"/>
          </p:cNvPicPr>
          <p:nvPr/>
        </p:nvPicPr>
        <p:blipFill rotWithShape="1">
          <a:blip r:embed="rId3" cstate="screen">
            <a:extLst>
              <a:ext uri="{28A0092B-C50C-407E-A947-70E740481C1C}">
                <a14:useLocalDpi xmlns:a14="http://schemas.microsoft.com/office/drawing/2010/main" xmlns=""/>
              </a:ext>
            </a:extLst>
          </a:blip>
          <a:srcRect l="13676" t="4056" r="13821"/>
          <a:stretch/>
        </p:blipFill>
        <p:spPr>
          <a:xfrm>
            <a:off x="4347029" y="-1"/>
            <a:ext cx="4796971" cy="4934857"/>
          </a:xfrm>
          <a:prstGeom prst="rect">
            <a:avLst/>
          </a:prstGeom>
        </p:spPr>
      </p:pic>
    </p:spTree>
    <p:extLst>
      <p:ext uri="{BB962C8B-B14F-4D97-AF65-F5344CB8AC3E}">
        <p14:creationId xmlns:p14="http://schemas.microsoft.com/office/powerpoint/2010/main" xmlns="" val="22471723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11300135.reflect.jpg"/>
          <p:cNvPicPr>
            <a:picLocks noChangeAspect="1"/>
          </p:cNvPicPr>
          <p:nvPr/>
        </p:nvPicPr>
        <p:blipFill rotWithShape="1">
          <a:blip r:embed="rId3">
            <a:extLst>
              <a:ext uri="{28A0092B-C50C-407E-A947-70E740481C1C}">
                <a14:useLocalDpi xmlns:a14="http://schemas.microsoft.com/office/drawing/2010/main" xmlns="" val="0"/>
              </a:ext>
            </a:extLst>
          </a:blip>
          <a:srcRect b="16657"/>
          <a:stretch/>
        </p:blipFill>
        <p:spPr>
          <a:xfrm>
            <a:off x="5787297" y="235541"/>
            <a:ext cx="2654151" cy="4700582"/>
          </a:xfrm>
          <a:prstGeom prst="rect">
            <a:avLst/>
          </a:prstGeom>
        </p:spPr>
      </p:pic>
      <p:sp>
        <p:nvSpPr>
          <p:cNvPr id="2" name="Title 1"/>
          <p:cNvSpPr>
            <a:spLocks noGrp="1"/>
          </p:cNvSpPr>
          <p:nvPr>
            <p:ph type="title"/>
          </p:nvPr>
        </p:nvSpPr>
        <p:spPr/>
        <p:txBody>
          <a:bodyPr>
            <a:normAutofit/>
          </a:bodyPr>
          <a:lstStyle/>
          <a:p>
            <a:r>
              <a:rPr lang="en-US" dirty="0" smtClean="0"/>
              <a:t>Substantiation</a:t>
            </a:r>
            <a:br>
              <a:rPr lang="en-US" dirty="0" smtClean="0"/>
            </a:br>
            <a:r>
              <a:rPr lang="en-US" sz="1600" i="1" dirty="0"/>
              <a:t>An example of how we apply </a:t>
            </a:r>
            <a:r>
              <a:rPr lang="en-US" sz="1600" i="1" dirty="0" smtClean="0"/>
              <a:t>Substantiation </a:t>
            </a:r>
            <a:r>
              <a:rPr lang="en-US" sz="1600" i="1" dirty="0"/>
              <a:t>to our nutritional products</a:t>
            </a:r>
            <a:endParaRPr lang="en-US" sz="1600" dirty="0"/>
          </a:p>
        </p:txBody>
      </p:sp>
      <p:sp>
        <p:nvSpPr>
          <p:cNvPr id="3" name="Content Placeholder 2"/>
          <p:cNvSpPr>
            <a:spLocks noGrp="1"/>
          </p:cNvSpPr>
          <p:nvPr>
            <p:ph idx="1"/>
          </p:nvPr>
        </p:nvSpPr>
        <p:spPr>
          <a:xfrm>
            <a:off x="235392" y="1092820"/>
            <a:ext cx="4939858" cy="3394472"/>
          </a:xfrm>
        </p:spPr>
        <p:txBody>
          <a:bodyPr>
            <a:noAutofit/>
          </a:bodyPr>
          <a:lstStyle/>
          <a:p>
            <a:pPr marL="0" indent="0">
              <a:lnSpc>
                <a:spcPct val="90000"/>
              </a:lnSpc>
              <a:buNone/>
            </a:pPr>
            <a:r>
              <a:rPr lang="en-US" sz="2000" dirty="0" smtClean="0"/>
              <a:t>Our gene expression science, coupled with literature and clinical studies, has </a:t>
            </a:r>
            <a:r>
              <a:rPr lang="en-US" sz="2000" dirty="0"/>
              <a:t>allowed us to explore </a:t>
            </a:r>
            <a:r>
              <a:rPr lang="en-US" sz="2000" dirty="0" smtClean="0"/>
              <a:t>the genetic causes of aging </a:t>
            </a:r>
            <a:r>
              <a:rPr lang="en-US" sz="2000" dirty="0"/>
              <a:t>and </a:t>
            </a:r>
            <a:r>
              <a:rPr lang="en-US" sz="2000" dirty="0" smtClean="0"/>
              <a:t>identify ingredients </a:t>
            </a:r>
            <a:r>
              <a:rPr lang="en-US" sz="2000" dirty="0"/>
              <a:t>to </a:t>
            </a:r>
            <a:r>
              <a:rPr lang="en-US" sz="2000" dirty="0" smtClean="0"/>
              <a:t>target </a:t>
            </a:r>
            <a:r>
              <a:rPr lang="en-US" sz="2000" dirty="0"/>
              <a:t>aging at its </a:t>
            </a:r>
            <a:r>
              <a:rPr lang="en-US" sz="2000" dirty="0" smtClean="0"/>
              <a:t>source. </a:t>
            </a:r>
            <a:br>
              <a:rPr lang="en-US" sz="2000" dirty="0" smtClean="0"/>
            </a:br>
            <a:r>
              <a:rPr lang="en-US" sz="2000" dirty="0" smtClean="0"/>
              <a:t/>
            </a:r>
            <a:br>
              <a:rPr lang="en-US" sz="2000" dirty="0" smtClean="0"/>
            </a:br>
            <a:r>
              <a:rPr lang="en-US" sz="2000" dirty="0" smtClean="0"/>
              <a:t>Using our proprietary gene database, we developed ageLOC R</a:t>
            </a:r>
            <a:r>
              <a:rPr lang="en-US" sz="2000" baseline="30000" dirty="0" smtClean="0"/>
              <a:t>2</a:t>
            </a:r>
            <a:r>
              <a:rPr lang="en-US" sz="2000" dirty="0" smtClean="0"/>
              <a:t> to support cellular </a:t>
            </a:r>
            <a:r>
              <a:rPr lang="en-US" sz="2000" dirty="0"/>
              <a:t>energy and </a:t>
            </a:r>
            <a:r>
              <a:rPr lang="en-US" sz="2000" dirty="0" smtClean="0"/>
              <a:t>purification. We’ve conducted many studies on the efficacy of R</a:t>
            </a:r>
            <a:r>
              <a:rPr lang="en-US" sz="2000" baseline="30000" dirty="0" smtClean="0"/>
              <a:t>2 </a:t>
            </a:r>
            <a:r>
              <a:rPr lang="en-US" sz="2000" dirty="0" smtClean="0"/>
              <a:t>and presented our research at numerous conferences around the world.</a:t>
            </a:r>
            <a:endParaRPr lang="en-US" sz="2000" baseline="30000" dirty="0"/>
          </a:p>
        </p:txBody>
      </p:sp>
    </p:spTree>
    <p:extLst>
      <p:ext uri="{BB962C8B-B14F-4D97-AF65-F5344CB8AC3E}">
        <p14:creationId xmlns:p14="http://schemas.microsoft.com/office/powerpoint/2010/main" xmlns="" val="8703593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M0930109.silo.jpg"/>
          <p:cNvPicPr>
            <a:picLocks noChangeAspect="1"/>
          </p:cNvPicPr>
          <p:nvPr/>
        </p:nvPicPr>
        <p:blipFill rotWithShape="1">
          <a:blip r:embed="rId3" cstate="screen">
            <a:extLst>
              <a:ext uri="{28A0092B-C50C-407E-A947-70E740481C1C}">
                <a14:useLocalDpi xmlns:a14="http://schemas.microsoft.com/office/drawing/2010/main" xmlns=""/>
              </a:ext>
            </a:extLst>
          </a:blip>
          <a:srcRect l="27295" t="16858" r="32064" b="19455"/>
          <a:stretch/>
        </p:blipFill>
        <p:spPr>
          <a:xfrm>
            <a:off x="5963835" y="886081"/>
            <a:ext cx="1796923" cy="3754465"/>
          </a:xfrm>
          <a:prstGeom prst="rect">
            <a:avLst/>
          </a:prstGeom>
        </p:spPr>
      </p:pic>
      <p:sp>
        <p:nvSpPr>
          <p:cNvPr id="2" name="Title 1"/>
          <p:cNvSpPr>
            <a:spLocks noGrp="1"/>
          </p:cNvSpPr>
          <p:nvPr>
            <p:ph type="title"/>
          </p:nvPr>
        </p:nvSpPr>
        <p:spPr/>
        <p:txBody>
          <a:bodyPr>
            <a:normAutofit/>
          </a:bodyPr>
          <a:lstStyle/>
          <a:p>
            <a:r>
              <a:rPr lang="en-US" dirty="0" smtClean="0"/>
              <a:t>Substantiation</a:t>
            </a:r>
            <a:br>
              <a:rPr lang="en-US" dirty="0" smtClean="0"/>
            </a:br>
            <a:r>
              <a:rPr lang="en-US" sz="1600" i="1" dirty="0"/>
              <a:t>An example of how we apply </a:t>
            </a:r>
            <a:r>
              <a:rPr lang="en-US" sz="1600" i="1" dirty="0" smtClean="0"/>
              <a:t>Substantiation </a:t>
            </a:r>
            <a:r>
              <a:rPr lang="en-US" sz="1600" i="1" dirty="0"/>
              <a:t>to our </a:t>
            </a:r>
            <a:r>
              <a:rPr lang="en-US" sz="1600" i="1" dirty="0" smtClean="0"/>
              <a:t>skin care </a:t>
            </a:r>
            <a:r>
              <a:rPr lang="en-US" sz="1600" i="1" dirty="0"/>
              <a:t>products</a:t>
            </a:r>
            <a:endParaRPr lang="en-US" sz="1600" dirty="0"/>
          </a:p>
        </p:txBody>
      </p:sp>
      <p:sp>
        <p:nvSpPr>
          <p:cNvPr id="3" name="Content Placeholder 2"/>
          <p:cNvSpPr>
            <a:spLocks noGrp="1"/>
          </p:cNvSpPr>
          <p:nvPr>
            <p:ph idx="1"/>
          </p:nvPr>
        </p:nvSpPr>
        <p:spPr>
          <a:xfrm>
            <a:off x="235392" y="1109390"/>
            <a:ext cx="4591486" cy="3726862"/>
          </a:xfrm>
        </p:spPr>
        <p:txBody>
          <a:bodyPr>
            <a:noAutofit/>
          </a:bodyPr>
          <a:lstStyle/>
          <a:p>
            <a:pPr marL="0" indent="0">
              <a:spcBef>
                <a:spcPts val="0"/>
              </a:spcBef>
              <a:buNone/>
              <a:defRPr/>
            </a:pPr>
            <a:r>
              <a:rPr lang="en-US" sz="2000" dirty="0" smtClean="0"/>
              <a:t>We not only use </a:t>
            </a:r>
            <a:r>
              <a:rPr lang="en-US" sz="2000" dirty="0"/>
              <a:t>key ingredients that have </a:t>
            </a:r>
            <a:r>
              <a:rPr lang="en-US" sz="2000" dirty="0" smtClean="0"/>
              <a:t>scientific </a:t>
            </a:r>
            <a:r>
              <a:rPr lang="en-US" sz="2000" dirty="0"/>
              <a:t>studies behind them to incorporate into our formulas, but we also conduct clinical studies to further substantiate our final formulations. </a:t>
            </a:r>
            <a:r>
              <a:rPr lang="en-US" sz="2000" dirty="0" smtClean="0"/>
              <a:t/>
            </a:r>
            <a:br>
              <a:rPr lang="en-US" sz="2000" dirty="0" smtClean="0"/>
            </a:br>
            <a:r>
              <a:rPr lang="en-US" sz="2000" dirty="0" smtClean="0"/>
              <a:t/>
            </a:r>
            <a:br>
              <a:rPr lang="en-US" sz="2000" dirty="0" smtClean="0"/>
            </a:br>
            <a:r>
              <a:rPr lang="en-US" sz="2000" dirty="0" smtClean="0"/>
              <a:t>We </a:t>
            </a:r>
            <a:r>
              <a:rPr lang="en-US" sz="2000" dirty="0"/>
              <a:t>then create synopses in the form of clinical bulletins </a:t>
            </a:r>
            <a:r>
              <a:rPr lang="en-US" sz="2000" dirty="0" smtClean="0"/>
              <a:t>to share with </a:t>
            </a:r>
            <a:r>
              <a:rPr lang="en-US" sz="2000" dirty="0"/>
              <a:t>our sales leaders. This type </a:t>
            </a:r>
            <a:r>
              <a:rPr lang="en-US" sz="2000" dirty="0" smtClean="0"/>
              <a:t>of transparency is rare within the </a:t>
            </a:r>
            <a:r>
              <a:rPr lang="en-US" sz="2000" dirty="0"/>
              <a:t>industry. </a:t>
            </a:r>
          </a:p>
        </p:txBody>
      </p:sp>
    </p:spTree>
    <p:extLst>
      <p:ext uri="{BB962C8B-B14F-4D97-AF65-F5344CB8AC3E}">
        <p14:creationId xmlns:p14="http://schemas.microsoft.com/office/powerpoint/2010/main" xmlns="" val="1292412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44774"/>
            <a:ext cx="7772400" cy="828339"/>
          </a:xfrm>
        </p:spPr>
        <p:txBody>
          <a:bodyPr/>
          <a:lstStyle/>
          <a:p>
            <a:r>
              <a:rPr lang="en-US" dirty="0" smtClean="0"/>
              <a:t>6S Quality Process</a:t>
            </a:r>
            <a:endParaRPr lang="en-US" dirty="0"/>
          </a:p>
        </p:txBody>
      </p:sp>
      <p:pic>
        <p:nvPicPr>
          <p:cNvPr id="4" name="Picture 3"/>
          <p:cNvPicPr>
            <a:picLocks noChangeAspect="1"/>
          </p:cNvPicPr>
          <p:nvPr/>
        </p:nvPicPr>
        <p:blipFill>
          <a:blip r:embed="rId3"/>
          <a:stretch>
            <a:fillRect/>
          </a:stretch>
        </p:blipFill>
        <p:spPr>
          <a:xfrm>
            <a:off x="5489554" y="883855"/>
            <a:ext cx="2740922" cy="2730500"/>
          </a:xfrm>
          <a:prstGeom prst="rect">
            <a:avLst/>
          </a:prstGeom>
        </p:spPr>
      </p:pic>
    </p:spTree>
    <p:extLst>
      <p:ext uri="{BB962C8B-B14F-4D97-AF65-F5344CB8AC3E}">
        <p14:creationId xmlns:p14="http://schemas.microsoft.com/office/powerpoint/2010/main" xmlns="" val="982384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M10200001.silo shadow.jpg"/>
          <p:cNvPicPr>
            <a:picLocks noChangeAspect="1"/>
          </p:cNvPicPr>
          <p:nvPr/>
        </p:nvPicPr>
        <p:blipFill rotWithShape="1">
          <a:blip r:embed="rId3" cstate="screen">
            <a:extLst>
              <a:ext uri="{28A0092B-C50C-407E-A947-70E740481C1C}">
                <a14:useLocalDpi xmlns:a14="http://schemas.microsoft.com/office/drawing/2010/main" xmlns=""/>
              </a:ext>
            </a:extLst>
          </a:blip>
          <a:srcRect l="7306" t="22774" b="3881"/>
          <a:stretch/>
        </p:blipFill>
        <p:spPr>
          <a:xfrm flipH="1">
            <a:off x="5384800" y="1270254"/>
            <a:ext cx="3478976" cy="3664516"/>
          </a:xfrm>
          <a:prstGeom prst="rect">
            <a:avLst/>
          </a:prstGeom>
        </p:spPr>
      </p:pic>
      <p:sp>
        <p:nvSpPr>
          <p:cNvPr id="2" name="Title 1"/>
          <p:cNvSpPr>
            <a:spLocks noGrp="1"/>
          </p:cNvSpPr>
          <p:nvPr>
            <p:ph type="title"/>
          </p:nvPr>
        </p:nvSpPr>
        <p:spPr/>
        <p:txBody>
          <a:bodyPr/>
          <a:lstStyle/>
          <a:p>
            <a:r>
              <a:rPr lang="en-US" dirty="0" smtClean="0"/>
              <a:t>6S Quality Process</a:t>
            </a:r>
            <a:endParaRPr lang="en-US" dirty="0"/>
          </a:p>
        </p:txBody>
      </p:sp>
      <p:sp>
        <p:nvSpPr>
          <p:cNvPr id="3" name="Content Placeholder 2"/>
          <p:cNvSpPr>
            <a:spLocks noGrp="1"/>
          </p:cNvSpPr>
          <p:nvPr>
            <p:ph idx="1"/>
          </p:nvPr>
        </p:nvSpPr>
        <p:spPr>
          <a:xfrm>
            <a:off x="235390" y="833239"/>
            <a:ext cx="6499239" cy="3394472"/>
          </a:xfrm>
        </p:spPr>
        <p:txBody>
          <a:bodyPr>
            <a:noAutofit/>
          </a:bodyPr>
          <a:lstStyle/>
          <a:p>
            <a:pPr marL="0" indent="0">
              <a:buNone/>
            </a:pPr>
            <a:r>
              <a:rPr lang="en-US" sz="2000" dirty="0" smtClean="0"/>
              <a:t>Our 6S Quality Process </a:t>
            </a:r>
            <a:r>
              <a:rPr lang="en-US" sz="2000" dirty="0" smtClean="0">
                <a:solidFill>
                  <a:schemeClr val="tx1">
                    <a:lumMod val="65000"/>
                    <a:lumOff val="35000"/>
                  </a:schemeClr>
                </a:solidFill>
              </a:rPr>
              <a:t>is an innovative six-step approach</a:t>
            </a:r>
            <a:r>
              <a:rPr lang="en-US" sz="2000" dirty="0">
                <a:solidFill>
                  <a:schemeClr val="tx1">
                    <a:lumMod val="65000"/>
                    <a:lumOff val="35000"/>
                  </a:schemeClr>
                </a:solidFill>
              </a:rPr>
              <a:t> </a:t>
            </a:r>
            <a:r>
              <a:rPr lang="en-US" sz="2000" dirty="0" smtClean="0">
                <a:solidFill>
                  <a:schemeClr val="tx1">
                    <a:lumMod val="65000"/>
                    <a:lumOff val="35000"/>
                  </a:schemeClr>
                </a:solidFill>
              </a:rPr>
              <a:t>we use during </a:t>
            </a:r>
            <a:r>
              <a:rPr lang="en-US" sz="2000" dirty="0" smtClean="0"/>
              <a:t>product development </a:t>
            </a:r>
            <a:r>
              <a:rPr lang="en-US" sz="2000" dirty="0"/>
              <a:t>to </a:t>
            </a:r>
            <a:r>
              <a:rPr lang="en-US" sz="2000" dirty="0" smtClean="0"/>
              <a:t/>
            </a:r>
            <a:br>
              <a:rPr lang="en-US" sz="2000" dirty="0" smtClean="0"/>
            </a:br>
            <a:r>
              <a:rPr lang="en-US" sz="2000" dirty="0" smtClean="0"/>
              <a:t>ensure our products are: </a:t>
            </a:r>
          </a:p>
          <a:p>
            <a:r>
              <a:rPr lang="en-US" sz="2000" dirty="0"/>
              <a:t>S</a:t>
            </a:r>
            <a:r>
              <a:rPr lang="en-US" sz="2000" dirty="0" smtClean="0"/>
              <a:t>afe</a:t>
            </a:r>
          </a:p>
          <a:p>
            <a:r>
              <a:rPr lang="en-US" sz="2000" dirty="0"/>
              <a:t>E</a:t>
            </a:r>
            <a:r>
              <a:rPr lang="en-US" sz="2000" dirty="0" smtClean="0"/>
              <a:t>ffective</a:t>
            </a:r>
          </a:p>
          <a:p>
            <a:r>
              <a:rPr lang="en-US" sz="2000" dirty="0"/>
              <a:t>O</a:t>
            </a:r>
            <a:r>
              <a:rPr lang="en-US" sz="2000" dirty="0" smtClean="0"/>
              <a:t>f the highest quality</a:t>
            </a:r>
          </a:p>
          <a:p>
            <a:r>
              <a:rPr lang="en-US" sz="2000" dirty="0"/>
              <a:t>C</a:t>
            </a:r>
            <a:r>
              <a:rPr lang="en-US" sz="2000" dirty="0" smtClean="0"/>
              <a:t>ompliant</a:t>
            </a:r>
            <a:r>
              <a:rPr lang="en-US" sz="2000" dirty="0" smtClean="0">
                <a:solidFill>
                  <a:srgbClr val="FF0000"/>
                </a:solidFill>
              </a:rPr>
              <a:t> </a:t>
            </a:r>
            <a:r>
              <a:rPr lang="en-US" sz="2000" dirty="0" smtClean="0"/>
              <a:t>with all applicable </a:t>
            </a:r>
            <a:br>
              <a:rPr lang="en-US" sz="2000" dirty="0" smtClean="0"/>
            </a:br>
            <a:r>
              <a:rPr lang="en-US" sz="2000" dirty="0" smtClean="0"/>
              <a:t>government requirements</a:t>
            </a:r>
            <a:endParaRPr lang="en-US" sz="2000" dirty="0"/>
          </a:p>
        </p:txBody>
      </p:sp>
    </p:spTree>
    <p:extLst>
      <p:ext uri="{BB962C8B-B14F-4D97-AF65-F5344CB8AC3E}">
        <p14:creationId xmlns:p14="http://schemas.microsoft.com/office/powerpoint/2010/main" xmlns="" val="1180602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6S Quality Process </a:t>
            </a:r>
            <a:br>
              <a:rPr lang="en-US" dirty="0" smtClean="0"/>
            </a:br>
            <a:r>
              <a:rPr lang="en-US" dirty="0" smtClean="0"/>
              <a:t>Requirements</a:t>
            </a:r>
            <a:endParaRPr lang="en-US" dirty="0"/>
          </a:p>
        </p:txBody>
      </p:sp>
      <p:sp>
        <p:nvSpPr>
          <p:cNvPr id="3" name="Content Placeholder 2"/>
          <p:cNvSpPr>
            <a:spLocks noGrp="1"/>
          </p:cNvSpPr>
          <p:nvPr>
            <p:ph idx="1"/>
          </p:nvPr>
        </p:nvSpPr>
        <p:spPr>
          <a:xfrm>
            <a:off x="235392" y="1316853"/>
            <a:ext cx="5773522" cy="3394472"/>
          </a:xfrm>
        </p:spPr>
        <p:txBody>
          <a:bodyPr>
            <a:noAutofit/>
          </a:bodyPr>
          <a:lstStyle/>
          <a:p>
            <a:r>
              <a:rPr lang="en-US" sz="2000" dirty="0">
                <a:solidFill>
                  <a:schemeClr val="tx1">
                    <a:lumMod val="65000"/>
                    <a:lumOff val="35000"/>
                  </a:schemeClr>
                </a:solidFill>
              </a:rPr>
              <a:t>R</a:t>
            </a:r>
            <a:r>
              <a:rPr lang="en-US" sz="2000" dirty="0" smtClean="0">
                <a:solidFill>
                  <a:schemeClr val="tx1">
                    <a:lumMod val="65000"/>
                    <a:lumOff val="35000"/>
                  </a:schemeClr>
                </a:solidFill>
              </a:rPr>
              <a:t>igorous</a:t>
            </a:r>
            <a:r>
              <a:rPr lang="en-US" sz="2000" dirty="0">
                <a:solidFill>
                  <a:schemeClr val="tx1">
                    <a:lumMod val="65000"/>
                    <a:lumOff val="35000"/>
                  </a:schemeClr>
                </a:solidFill>
              </a:rPr>
              <a:t>, highly </a:t>
            </a:r>
            <a:r>
              <a:rPr lang="en-US" sz="2000" dirty="0" smtClean="0">
                <a:solidFill>
                  <a:schemeClr val="tx1">
                    <a:lumMod val="65000"/>
                    <a:lumOff val="35000"/>
                  </a:schemeClr>
                </a:solidFill>
              </a:rPr>
              <a:t>integrated </a:t>
            </a:r>
            <a:br>
              <a:rPr lang="en-US" sz="2000" dirty="0" smtClean="0">
                <a:solidFill>
                  <a:schemeClr val="tx1">
                    <a:lumMod val="65000"/>
                    <a:lumOff val="35000"/>
                  </a:schemeClr>
                </a:solidFill>
              </a:rPr>
            </a:br>
            <a:r>
              <a:rPr lang="en-US" sz="2000" dirty="0" smtClean="0">
                <a:solidFill>
                  <a:schemeClr val="tx1">
                    <a:lumMod val="65000"/>
                    <a:lumOff val="35000"/>
                  </a:schemeClr>
                </a:solidFill>
              </a:rPr>
              <a:t>activities </a:t>
            </a:r>
            <a:r>
              <a:rPr lang="en-US" sz="2000" dirty="0" smtClean="0"/>
              <a:t>for testing and validating </a:t>
            </a:r>
            <a:br>
              <a:rPr lang="en-US" sz="2000" dirty="0" smtClean="0"/>
            </a:br>
            <a:r>
              <a:rPr lang="en-US" sz="2000" dirty="0" smtClean="0"/>
              <a:t>product integrity </a:t>
            </a:r>
          </a:p>
          <a:p>
            <a:r>
              <a:rPr lang="en-US" sz="2000" dirty="0"/>
              <a:t>M</a:t>
            </a:r>
            <a:r>
              <a:rPr lang="en-US" sz="2000" dirty="0" smtClean="0"/>
              <a:t>ultiple </a:t>
            </a:r>
            <a:r>
              <a:rPr lang="en-US" sz="2000" dirty="0"/>
              <a:t>layers of scientific </a:t>
            </a:r>
            <a:r>
              <a:rPr lang="en-US" sz="2000" dirty="0" smtClean="0"/>
              <a:t>research </a:t>
            </a:r>
            <a:br>
              <a:rPr lang="en-US" sz="2000" dirty="0" smtClean="0"/>
            </a:br>
            <a:r>
              <a:rPr lang="en-US" sz="2000" dirty="0" smtClean="0"/>
              <a:t>and testing</a:t>
            </a:r>
          </a:p>
          <a:p>
            <a:r>
              <a:rPr lang="en-US" sz="2000" dirty="0"/>
              <a:t>A</a:t>
            </a:r>
            <a:r>
              <a:rPr lang="en-US" sz="2000" dirty="0" smtClean="0"/>
              <a:t>ttention </a:t>
            </a:r>
            <a:r>
              <a:rPr lang="en-US" sz="2000" dirty="0"/>
              <a:t>to </a:t>
            </a:r>
            <a:r>
              <a:rPr lang="en-US" sz="2000" dirty="0" smtClean="0"/>
              <a:t>detail </a:t>
            </a:r>
          </a:p>
          <a:p>
            <a:r>
              <a:rPr lang="en-US" sz="2000" dirty="0"/>
              <a:t>C</a:t>
            </a:r>
            <a:r>
              <a:rPr lang="en-US" sz="2000" dirty="0" smtClean="0"/>
              <a:t>onsistent </a:t>
            </a:r>
            <a:r>
              <a:rPr lang="en-US" sz="2000" dirty="0"/>
              <a:t>collaboration </a:t>
            </a:r>
            <a:endParaRPr lang="en-US" sz="2000" dirty="0" smtClean="0"/>
          </a:p>
          <a:p>
            <a:r>
              <a:rPr lang="en-US" sz="2000" dirty="0"/>
              <a:t>U</a:t>
            </a:r>
            <a:r>
              <a:rPr lang="en-US" sz="2000" dirty="0" smtClean="0"/>
              <a:t>nified </a:t>
            </a:r>
            <a:r>
              <a:rPr lang="en-US" sz="2000" dirty="0"/>
              <a:t>commitment to </a:t>
            </a:r>
            <a:r>
              <a:rPr lang="en-US" sz="2000" dirty="0" smtClean="0"/>
              <a:t>quality</a:t>
            </a:r>
            <a:endParaRPr lang="en-US" sz="2000" dirty="0"/>
          </a:p>
        </p:txBody>
      </p:sp>
      <p:pic>
        <p:nvPicPr>
          <p:cNvPr id="6" name="Picture 5" descr="IMG1300846.jpg"/>
          <p:cNvPicPr>
            <a:picLocks noChangeAspect="1"/>
          </p:cNvPicPr>
          <p:nvPr/>
        </p:nvPicPr>
        <p:blipFill rotWithShape="1">
          <a:blip r:embed="rId3" cstate="screen">
            <a:extLst>
              <a:ext uri="{28A0092B-C50C-407E-A947-70E740481C1C}">
                <a14:useLocalDpi xmlns:a14="http://schemas.microsoft.com/office/drawing/2010/main" xmlns=""/>
              </a:ext>
            </a:extLst>
          </a:blip>
          <a:srcRect l="24221" t="13050" r="34605"/>
          <a:stretch/>
        </p:blipFill>
        <p:spPr>
          <a:xfrm>
            <a:off x="5638799" y="0"/>
            <a:ext cx="3505201" cy="4934857"/>
          </a:xfrm>
          <a:prstGeom prst="rect">
            <a:avLst/>
          </a:prstGeom>
        </p:spPr>
      </p:pic>
    </p:spTree>
    <p:extLst>
      <p:ext uri="{BB962C8B-B14F-4D97-AF65-F5344CB8AC3E}">
        <p14:creationId xmlns:p14="http://schemas.microsoft.com/office/powerpoint/2010/main" xmlns="" val="49107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6S Quality Process History</a:t>
            </a:r>
            <a:endParaRPr lang="en-US" dirty="0"/>
          </a:p>
        </p:txBody>
      </p:sp>
      <p:sp>
        <p:nvSpPr>
          <p:cNvPr id="3" name="Content Placeholder 2"/>
          <p:cNvSpPr>
            <a:spLocks noGrp="1"/>
          </p:cNvSpPr>
          <p:nvPr>
            <p:ph idx="1"/>
          </p:nvPr>
        </p:nvSpPr>
        <p:spPr>
          <a:xfrm>
            <a:off x="264420" y="1828800"/>
            <a:ext cx="4757524" cy="2951474"/>
          </a:xfrm>
        </p:spPr>
        <p:txBody>
          <a:bodyPr>
            <a:normAutofit/>
          </a:bodyPr>
          <a:lstStyle/>
          <a:p>
            <a:pPr marL="0" indent="0">
              <a:buNone/>
            </a:pPr>
            <a:r>
              <a:rPr lang="en-US" sz="2000" dirty="0" smtClean="0"/>
              <a:t>In 1996, Pharmanex created the 6S Quality Process to ensure its nutritional products exceeded industry standards.</a:t>
            </a:r>
          </a:p>
          <a:p>
            <a:pPr marL="0" indent="0">
              <a:buNone/>
            </a:pPr>
            <a:endParaRPr lang="en-US" sz="2400" dirty="0"/>
          </a:p>
        </p:txBody>
      </p:sp>
      <p:pic>
        <p:nvPicPr>
          <p:cNvPr id="6" name="Picture 5"/>
          <p:cNvPicPr>
            <a:picLocks noChangeAspect="1"/>
          </p:cNvPicPr>
          <p:nvPr/>
        </p:nvPicPr>
        <p:blipFill>
          <a:blip r:embed="rId3"/>
          <a:stretch>
            <a:fillRect/>
          </a:stretch>
        </p:blipFill>
        <p:spPr>
          <a:xfrm>
            <a:off x="5542499" y="1155012"/>
            <a:ext cx="2740922" cy="2730500"/>
          </a:xfrm>
          <a:prstGeom prst="rect">
            <a:avLst/>
          </a:prstGeom>
        </p:spPr>
      </p:pic>
    </p:spTree>
    <p:extLst>
      <p:ext uri="{BB962C8B-B14F-4D97-AF65-F5344CB8AC3E}">
        <p14:creationId xmlns:p14="http://schemas.microsoft.com/office/powerpoint/2010/main" xmlns="" val="2878563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6S Quality Process Today</a:t>
            </a:r>
            <a:endParaRPr lang="en-US" dirty="0"/>
          </a:p>
        </p:txBody>
      </p:sp>
      <p:sp>
        <p:nvSpPr>
          <p:cNvPr id="3" name="Content Placeholder 2"/>
          <p:cNvSpPr>
            <a:spLocks noGrp="1"/>
          </p:cNvSpPr>
          <p:nvPr>
            <p:ph idx="1"/>
          </p:nvPr>
        </p:nvSpPr>
        <p:spPr>
          <a:xfrm>
            <a:off x="235391" y="1229676"/>
            <a:ext cx="2981502" cy="2625809"/>
          </a:xfrm>
        </p:spPr>
        <p:txBody>
          <a:bodyPr>
            <a:normAutofit/>
          </a:bodyPr>
          <a:lstStyle/>
          <a:p>
            <a:pPr marL="0" indent="0">
              <a:buNone/>
            </a:pPr>
            <a:r>
              <a:rPr lang="en-US" sz="2400" dirty="0" smtClean="0"/>
              <a:t>Today, this process is the </a:t>
            </a:r>
            <a:r>
              <a:rPr lang="en-US" sz="2400" dirty="0"/>
              <a:t>key to </a:t>
            </a:r>
            <a:r>
              <a:rPr lang="en-US" sz="2400" dirty="0" smtClean="0"/>
              <a:t>the </a:t>
            </a:r>
            <a:r>
              <a:rPr lang="en-US" sz="2400" dirty="0"/>
              <a:t>consistent quality in our </a:t>
            </a:r>
            <a:r>
              <a:rPr lang="en-US" sz="2400" dirty="0" smtClean="0">
                <a:solidFill>
                  <a:schemeClr val="accent3">
                    <a:lumMod val="75000"/>
                  </a:schemeClr>
                </a:solidFill>
              </a:rPr>
              <a:t>nutritional</a:t>
            </a:r>
            <a:r>
              <a:rPr lang="en-US" sz="2400" dirty="0" smtClean="0"/>
              <a:t> and </a:t>
            </a:r>
            <a:r>
              <a:rPr lang="en-US" sz="2400" dirty="0" smtClean="0">
                <a:solidFill>
                  <a:srgbClr val="007291"/>
                </a:solidFill>
              </a:rPr>
              <a:t>personal care </a:t>
            </a:r>
            <a:r>
              <a:rPr lang="en-US" sz="2400" dirty="0" smtClean="0"/>
              <a:t>products. </a:t>
            </a:r>
            <a:endParaRPr lang="en-US" sz="2400" dirty="0"/>
          </a:p>
        </p:txBody>
      </p:sp>
      <p:pic>
        <p:nvPicPr>
          <p:cNvPr id="4" name="Picture 3" descr="RM11300192.Product Combo Vitality Reflect.jpg"/>
          <p:cNvPicPr>
            <a:picLocks noChangeAspect="1"/>
          </p:cNvPicPr>
          <p:nvPr/>
        </p:nvPicPr>
        <p:blipFill rotWithShape="1">
          <a:blip r:embed="rId3">
            <a:extLst>
              <a:ext uri="{28A0092B-C50C-407E-A947-70E740481C1C}">
                <a14:useLocalDpi xmlns:a14="http://schemas.microsoft.com/office/drawing/2010/main" xmlns="" val="0"/>
              </a:ext>
            </a:extLst>
          </a:blip>
          <a:srcRect l="31801"/>
          <a:stretch/>
        </p:blipFill>
        <p:spPr>
          <a:xfrm>
            <a:off x="4968329" y="1665389"/>
            <a:ext cx="3954486" cy="3272791"/>
          </a:xfrm>
          <a:prstGeom prst="rect">
            <a:avLst/>
          </a:prstGeom>
        </p:spPr>
      </p:pic>
    </p:spTree>
    <p:extLst>
      <p:ext uri="{BB962C8B-B14F-4D97-AF65-F5344CB8AC3E}">
        <p14:creationId xmlns:p14="http://schemas.microsoft.com/office/powerpoint/2010/main" xmlns="" val="1686538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M10200034.silo.jpg"/>
          <p:cNvPicPr>
            <a:picLocks noChangeAspect="1"/>
          </p:cNvPicPr>
          <p:nvPr/>
        </p:nvPicPr>
        <p:blipFill rotWithShape="1">
          <a:blip r:embed="rId3" cstate="screen">
            <a:extLst>
              <a:ext uri="{28A0092B-C50C-407E-A947-70E740481C1C}">
                <a14:useLocalDpi xmlns:a14="http://schemas.microsoft.com/office/drawing/2010/main" xmlns=""/>
              </a:ext>
            </a:extLst>
          </a:blip>
          <a:srcRect l="16617" t="12884" r="25824" b="11341"/>
          <a:stretch/>
        </p:blipFill>
        <p:spPr>
          <a:xfrm rot="917751" flipH="1">
            <a:off x="5741518" y="213277"/>
            <a:ext cx="2530841" cy="4462000"/>
          </a:xfrm>
          <a:prstGeom prst="rect">
            <a:avLst/>
          </a:prstGeom>
        </p:spPr>
      </p:pic>
      <p:sp>
        <p:nvSpPr>
          <p:cNvPr id="2" name="Title 1"/>
          <p:cNvSpPr>
            <a:spLocks noGrp="1"/>
          </p:cNvSpPr>
          <p:nvPr>
            <p:ph type="title"/>
          </p:nvPr>
        </p:nvSpPr>
        <p:spPr/>
        <p:txBody>
          <a:bodyPr/>
          <a:lstStyle/>
          <a:p>
            <a:r>
              <a:rPr lang="en-US" dirty="0" smtClean="0"/>
              <a:t>Selection</a:t>
            </a:r>
            <a:endParaRPr lang="en-US" dirty="0"/>
          </a:p>
        </p:txBody>
      </p:sp>
      <p:sp>
        <p:nvSpPr>
          <p:cNvPr id="4" name="Text Placeholder 3"/>
          <p:cNvSpPr txBox="1">
            <a:spLocks/>
          </p:cNvSpPr>
          <p:nvPr/>
        </p:nvSpPr>
        <p:spPr>
          <a:xfrm>
            <a:off x="235391" y="851484"/>
            <a:ext cx="5163923" cy="345321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595959"/>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rgbClr val="595959"/>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rgbClr val="595959"/>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We work with experts and raw material suppliers around the world to identify the best ingredients for our products based on: </a:t>
            </a:r>
          </a:p>
          <a:p>
            <a:r>
              <a:rPr lang="en-US" sz="2000" dirty="0" smtClean="0"/>
              <a:t>Effectiveness</a:t>
            </a:r>
            <a:endParaRPr lang="en-US" sz="2000" dirty="0"/>
          </a:p>
          <a:p>
            <a:r>
              <a:rPr lang="en-US" sz="2000" dirty="0" smtClean="0"/>
              <a:t>Suitability </a:t>
            </a:r>
            <a:r>
              <a:rPr lang="en-US" sz="2000" dirty="0"/>
              <a:t>for formulation</a:t>
            </a:r>
          </a:p>
          <a:p>
            <a:r>
              <a:rPr lang="en-US" sz="2000" dirty="0"/>
              <a:t>Consumer safety</a:t>
            </a:r>
          </a:p>
          <a:p>
            <a:pPr marL="0" indent="0">
              <a:buNone/>
            </a:pPr>
            <a:endParaRPr lang="en-US" sz="2400" dirty="0"/>
          </a:p>
        </p:txBody>
      </p:sp>
    </p:spTree>
    <p:extLst>
      <p:ext uri="{BB962C8B-B14F-4D97-AF65-F5344CB8AC3E}">
        <p14:creationId xmlns:p14="http://schemas.microsoft.com/office/powerpoint/2010/main" xmlns="" val="3702940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Selection</a:t>
            </a:r>
            <a:br>
              <a:rPr lang="en-US" dirty="0" smtClean="0"/>
            </a:br>
            <a:r>
              <a:rPr lang="en-US" sz="1400" i="1" dirty="0" smtClean="0"/>
              <a:t>An example of how we apply Selection to our nutritional products</a:t>
            </a:r>
            <a:endParaRPr lang="en-US" sz="1400" i="1" dirty="0"/>
          </a:p>
        </p:txBody>
      </p:sp>
      <p:sp>
        <p:nvSpPr>
          <p:cNvPr id="4" name="Text Placeholder 3"/>
          <p:cNvSpPr txBox="1">
            <a:spLocks/>
          </p:cNvSpPr>
          <p:nvPr/>
        </p:nvSpPr>
        <p:spPr>
          <a:xfrm>
            <a:off x="235391" y="1229964"/>
            <a:ext cx="5163923" cy="345321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595959"/>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rgbClr val="595959"/>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rgbClr val="595959"/>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Studies have shown that probiotics are extremely beneficial for the human body and digestive tract. For ProBio PCC, we </a:t>
            </a:r>
            <a:r>
              <a:rPr lang="en-US" sz="2000" dirty="0"/>
              <a:t>selected a unique strain called </a:t>
            </a:r>
            <a:r>
              <a:rPr lang="en-US" sz="2000" dirty="0" smtClean="0"/>
              <a:t>Lactobacillus </a:t>
            </a:r>
            <a:r>
              <a:rPr lang="en-US" sz="2000" dirty="0" err="1"/>
              <a:t>fermentum</a:t>
            </a:r>
            <a:r>
              <a:rPr lang="en-US" sz="2000" dirty="0"/>
              <a:t> </a:t>
            </a:r>
            <a:r>
              <a:rPr lang="en-US" sz="2000" dirty="0" smtClean="0"/>
              <a:t>PCC </a:t>
            </a:r>
            <a:r>
              <a:rPr lang="en-US" sz="2000" dirty="0"/>
              <a:t>that met our criteria </a:t>
            </a:r>
            <a:r>
              <a:rPr lang="en-US" sz="2000" dirty="0" smtClean="0"/>
              <a:t>of: </a:t>
            </a:r>
          </a:p>
          <a:p>
            <a:r>
              <a:rPr lang="en-US" sz="2000" dirty="0" smtClean="0"/>
              <a:t>pH survival</a:t>
            </a:r>
            <a:endParaRPr lang="en-US" sz="2000" dirty="0"/>
          </a:p>
          <a:p>
            <a:r>
              <a:rPr lang="en-US" sz="2000" dirty="0"/>
              <a:t>C</a:t>
            </a:r>
            <a:r>
              <a:rPr lang="en-US" sz="2000" dirty="0" smtClean="0"/>
              <a:t>olonization</a:t>
            </a:r>
          </a:p>
          <a:p>
            <a:r>
              <a:rPr lang="en-US" sz="2000" dirty="0"/>
              <a:t>I</a:t>
            </a:r>
            <a:r>
              <a:rPr lang="en-US" sz="2000" dirty="0" smtClean="0"/>
              <a:t>dentity</a:t>
            </a:r>
          </a:p>
          <a:p>
            <a:r>
              <a:rPr lang="en-US" sz="2000" dirty="0"/>
              <a:t>D</a:t>
            </a:r>
            <a:r>
              <a:rPr lang="en-US" sz="2000" dirty="0" smtClean="0"/>
              <a:t>osing</a:t>
            </a:r>
            <a:endParaRPr lang="en-US" sz="2000" dirty="0"/>
          </a:p>
        </p:txBody>
      </p:sp>
      <p:pic>
        <p:nvPicPr>
          <p:cNvPr id="3" name="Picture 2" descr="RM13091979.jpg"/>
          <p:cNvPicPr>
            <a:picLocks noChangeAspect="1"/>
          </p:cNvPicPr>
          <p:nvPr/>
        </p:nvPicPr>
        <p:blipFill rotWithShape="1">
          <a:blip r:embed="rId3" cstate="screen">
            <a:extLst>
              <a:ext uri="{28A0092B-C50C-407E-A947-70E740481C1C}">
                <a14:useLocalDpi xmlns:a14="http://schemas.microsoft.com/office/drawing/2010/main" xmlns=""/>
              </a:ext>
            </a:extLst>
          </a:blip>
          <a:srcRect l="13445" t="20094" r="12991" b="25244"/>
          <a:stretch/>
        </p:blipFill>
        <p:spPr>
          <a:xfrm>
            <a:off x="5399314" y="851484"/>
            <a:ext cx="3349216" cy="3318204"/>
          </a:xfrm>
          <a:prstGeom prst="rect">
            <a:avLst/>
          </a:prstGeom>
        </p:spPr>
      </p:pic>
    </p:spTree>
    <p:extLst>
      <p:ext uri="{BB962C8B-B14F-4D97-AF65-F5344CB8AC3E}">
        <p14:creationId xmlns:p14="http://schemas.microsoft.com/office/powerpoint/2010/main" xmlns="" val="13443817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Selection</a:t>
            </a:r>
            <a:br>
              <a:rPr lang="en-US" dirty="0" smtClean="0"/>
            </a:br>
            <a:r>
              <a:rPr lang="en-US" sz="1600" i="1" dirty="0"/>
              <a:t>An example of how we apply Selection to our </a:t>
            </a:r>
            <a:r>
              <a:rPr lang="en-US" sz="1600" i="1" dirty="0" smtClean="0"/>
              <a:t>skin care </a:t>
            </a:r>
            <a:r>
              <a:rPr lang="en-US" sz="1600" i="1" dirty="0"/>
              <a:t>products</a:t>
            </a:r>
            <a:endParaRPr lang="en-US" sz="1600" dirty="0"/>
          </a:p>
        </p:txBody>
      </p:sp>
      <p:sp>
        <p:nvSpPr>
          <p:cNvPr id="4" name="Text Placeholder 3"/>
          <p:cNvSpPr txBox="1">
            <a:spLocks/>
          </p:cNvSpPr>
          <p:nvPr/>
        </p:nvSpPr>
        <p:spPr>
          <a:xfrm>
            <a:off x="235391" y="1169481"/>
            <a:ext cx="5098609" cy="302399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595959"/>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rgbClr val="595959"/>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rgbClr val="595959"/>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2000" dirty="0" smtClean="0"/>
              <a:t>“</a:t>
            </a:r>
            <a:r>
              <a:rPr lang="en-US" sz="2000" dirty="0"/>
              <a:t>A</a:t>
            </a:r>
            <a:r>
              <a:rPr lang="en-US" sz="2000" dirty="0" smtClean="0"/>
              <a:t>va </a:t>
            </a:r>
            <a:r>
              <a:rPr lang="en-US" sz="2000" dirty="0" err="1"/>
              <a:t>puhi</a:t>
            </a:r>
            <a:r>
              <a:rPr lang="en-US" sz="2000" dirty="0"/>
              <a:t> </a:t>
            </a:r>
            <a:r>
              <a:rPr lang="en-US" sz="2000" dirty="0" err="1"/>
              <a:t>moni</a:t>
            </a:r>
            <a:r>
              <a:rPr lang="en-US" sz="2000" dirty="0"/>
              <a:t>” means “true </a:t>
            </a:r>
            <a:r>
              <a:rPr lang="en-US" sz="2000" dirty="0" err="1"/>
              <a:t>ava</a:t>
            </a:r>
            <a:r>
              <a:rPr lang="en-US" sz="2000" dirty="0"/>
              <a:t> </a:t>
            </a:r>
            <a:r>
              <a:rPr lang="en-US" sz="2000" dirty="0" err="1" smtClean="0"/>
              <a:t>puhi</a:t>
            </a:r>
            <a:r>
              <a:rPr lang="en-US" sz="2000" dirty="0" smtClean="0"/>
              <a:t>.” Epoch </a:t>
            </a:r>
            <a:r>
              <a:rPr lang="en-US" sz="2000" dirty="0"/>
              <a:t>was the </a:t>
            </a:r>
            <a:r>
              <a:rPr lang="en-US" sz="2000" dirty="0" smtClean="0"/>
              <a:t>first product line </a:t>
            </a:r>
            <a:r>
              <a:rPr lang="en-US" sz="2000" dirty="0"/>
              <a:t>to use the correct part of the </a:t>
            </a:r>
            <a:r>
              <a:rPr lang="en-US" sz="2000" dirty="0" smtClean="0"/>
              <a:t>plant used by the indigenous </a:t>
            </a:r>
            <a:r>
              <a:rPr lang="en-US" sz="2000" dirty="0"/>
              <a:t>people </a:t>
            </a:r>
            <a:r>
              <a:rPr lang="en-US" sz="2000" dirty="0" smtClean="0"/>
              <a:t>of Hawaii. </a:t>
            </a:r>
            <a:br>
              <a:rPr lang="en-US" sz="2000" dirty="0" smtClean="0"/>
            </a:br>
            <a:endParaRPr lang="en-US" sz="2000" dirty="0" smtClean="0"/>
          </a:p>
          <a:p>
            <a:pPr marL="0" indent="0">
              <a:spcBef>
                <a:spcPts val="0"/>
              </a:spcBef>
              <a:buNone/>
              <a:defRPr/>
            </a:pPr>
            <a:r>
              <a:rPr lang="en-US" sz="2000" dirty="0" smtClean="0"/>
              <a:t>To cultivate </a:t>
            </a:r>
            <a:r>
              <a:rPr lang="en-US" sz="2000" dirty="0"/>
              <a:t>the </a:t>
            </a:r>
            <a:r>
              <a:rPr lang="en-US" sz="2000" dirty="0" smtClean="0"/>
              <a:t>plant, </a:t>
            </a:r>
            <a:r>
              <a:rPr lang="en-US" sz="2000" dirty="0"/>
              <a:t>Nu Skin has established a relationship with an independent agricultural source in Hawaii.  </a:t>
            </a:r>
          </a:p>
          <a:p>
            <a:pPr marL="0" indent="0">
              <a:buNone/>
            </a:pPr>
            <a:endParaRPr lang="en-US" sz="2400" dirty="0"/>
          </a:p>
        </p:txBody>
      </p:sp>
      <p:pic>
        <p:nvPicPr>
          <p:cNvPr id="8" name="Picture 7" descr="RM0700076.jp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334000" y="836706"/>
            <a:ext cx="2788967" cy="3717120"/>
          </a:xfrm>
          <a:prstGeom prst="rect">
            <a:avLst/>
          </a:prstGeom>
        </p:spPr>
      </p:pic>
    </p:spTree>
    <p:extLst>
      <p:ext uri="{BB962C8B-B14F-4D97-AF65-F5344CB8AC3E}">
        <p14:creationId xmlns:p14="http://schemas.microsoft.com/office/powerpoint/2010/main" xmlns="" val="23035336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31651</TotalTime>
  <Words>2298</Words>
  <Application>Microsoft Office PowerPoint</Application>
  <PresentationFormat>On-screen Show (16:9)</PresentationFormat>
  <Paragraphs>141</Paragraphs>
  <Slides>25</Slides>
  <Notes>25</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1_Office Theme</vt:lpstr>
      <vt:lpstr>6S Quality Process</vt:lpstr>
      <vt:lpstr>6S Quality Process</vt:lpstr>
      <vt:lpstr>6S Quality Process</vt:lpstr>
      <vt:lpstr>6S Quality Process  Requirements</vt:lpstr>
      <vt:lpstr>6S Quality Process History</vt:lpstr>
      <vt:lpstr>6S Quality Process Today</vt:lpstr>
      <vt:lpstr>Selection</vt:lpstr>
      <vt:lpstr>Selection An example of how we apply Selection to our nutritional products</vt:lpstr>
      <vt:lpstr>Selection An example of how we apply Selection to our skin care products</vt:lpstr>
      <vt:lpstr>Sourcing</vt:lpstr>
      <vt:lpstr>Sourcing An example of how we apply Sourcing to our nutritional products</vt:lpstr>
      <vt:lpstr>Sourcing An example of how we apply Sourcing to our  skin care products</vt:lpstr>
      <vt:lpstr>Specification</vt:lpstr>
      <vt:lpstr>Specification An example of how we apply Specification to our nutritional products</vt:lpstr>
      <vt:lpstr>Specification An example of how we apply Specification to our skin care products</vt:lpstr>
      <vt:lpstr>Standardization</vt:lpstr>
      <vt:lpstr>Standardization An example of how we apply Standardization to our nutritional products</vt:lpstr>
      <vt:lpstr>Standardization An example of how we apply Standardization to our skin care products</vt:lpstr>
      <vt:lpstr>Safety</vt:lpstr>
      <vt:lpstr>Safety An example of how we apply Safety to our nutritional products</vt:lpstr>
      <vt:lpstr>Safety An example of how we apply Safety to our  skin care products</vt:lpstr>
      <vt:lpstr>Substantiation</vt:lpstr>
      <vt:lpstr>Substantiation An example of how we apply Substantiation to our nutritional products</vt:lpstr>
      <vt:lpstr>Substantiation An example of how we apply Substantiation to our skin care products</vt:lpstr>
      <vt:lpstr>6S Quality Process</vt:lpstr>
    </vt:vector>
  </TitlesOfParts>
  <Company>Nu Skin</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6S Quality Process Presentation</dc:title>
  <dc:creator>Marco A SantaMaria V</dc:creator>
  <cp:lastModifiedBy>nuadmin</cp:lastModifiedBy>
  <cp:revision>131</cp:revision>
  <cp:lastPrinted>2015-01-21T20:44:21Z</cp:lastPrinted>
  <dcterms:created xsi:type="dcterms:W3CDTF">2013-05-17T20:46:48Z</dcterms:created>
  <dcterms:modified xsi:type="dcterms:W3CDTF">2015-10-01T21:56:25Z</dcterms:modified>
</cp:coreProperties>
</file>