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8" r:id="rId5"/>
  </p:sldMasterIdLst>
  <p:notesMasterIdLst>
    <p:notesMasterId r:id="rId25"/>
  </p:notesMasterIdLst>
  <p:sldIdLst>
    <p:sldId id="346" r:id="rId6"/>
    <p:sldId id="258" r:id="rId7"/>
    <p:sldId id="381" r:id="rId8"/>
    <p:sldId id="376" r:id="rId9"/>
    <p:sldId id="374" r:id="rId10"/>
    <p:sldId id="386" r:id="rId11"/>
    <p:sldId id="391" r:id="rId12"/>
    <p:sldId id="387" r:id="rId13"/>
    <p:sldId id="392" r:id="rId14"/>
    <p:sldId id="393" r:id="rId15"/>
    <p:sldId id="394" r:id="rId16"/>
    <p:sldId id="378" r:id="rId17"/>
    <p:sldId id="388" r:id="rId18"/>
    <p:sldId id="379" r:id="rId19"/>
    <p:sldId id="389" r:id="rId20"/>
    <p:sldId id="373" r:id="rId21"/>
    <p:sldId id="337" r:id="rId22"/>
    <p:sldId id="336" r:id="rId23"/>
    <p:sldId id="396" r:id="rId24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.c. holley" initials="K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B0"/>
    <a:srgbClr val="3798A9"/>
    <a:srgbClr val="3BB0C9"/>
    <a:srgbClr val="F0EFC9"/>
    <a:srgbClr val="747378"/>
    <a:srgbClr val="FF9999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75353" autoAdjust="0"/>
  </p:normalViewPr>
  <p:slideViewPr>
    <p:cSldViewPr snapToGrid="0" snapToObjects="1">
      <p:cViewPr varScale="1">
        <p:scale>
          <a:sx n="73" d="100"/>
          <a:sy n="73" d="100"/>
        </p:scale>
        <p:origin x="118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3B6E0-DCA8-4435-8FF8-7314369C45F7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29F2B-510D-4EED-813B-8538887E24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5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78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PCR</a:t>
            </a:r>
            <a:r>
              <a:rPr lang="zh-TW" altLang="en-US" baseline="0" dirty="0"/>
              <a:t>板讓我們能夠監測基因隨著時間的表現，並測試我們主要的產品成分對</a:t>
            </a:r>
            <a:r>
              <a:rPr lang="en-US" altLang="zh-TW" baseline="0" dirty="0"/>
              <a:t>YGCs</a:t>
            </a:r>
            <a:r>
              <a:rPr lang="zh-TW" altLang="en-US" baseline="0" dirty="0"/>
              <a:t>的影響。我們能從這塊板子上收集資訊製作出一張圖表，並彙整成為</a:t>
            </a:r>
            <a:r>
              <a:rPr lang="en-US" altLang="zh-TW" baseline="0" dirty="0"/>
              <a:t>PCR</a:t>
            </a:r>
            <a:r>
              <a:rPr lang="zh-TW" altLang="en-US" baseline="0" dirty="0"/>
              <a:t>數據表。從這張圖表中，我們能夠做出我們的基因熱圖。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5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(Left &amp; Right figure)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Figure 1: </a:t>
            </a:r>
            <a:r>
              <a:rPr lang="zh-TW" altLang="en-US" baseline="0" dirty="0"/>
              <a:t>圖片一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Figure 2: </a:t>
            </a:r>
            <a:r>
              <a:rPr lang="zh-TW" altLang="en-US" baseline="0" dirty="0"/>
              <a:t>圖片二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Before:</a:t>
            </a:r>
            <a:r>
              <a:rPr lang="zh-TW" altLang="en-US" baseline="0" dirty="0"/>
              <a:t> 前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After:</a:t>
            </a:r>
            <a:r>
              <a:rPr lang="zh-TW" altLang="en-US" baseline="0" dirty="0"/>
              <a:t> 後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(Middle top)</a:t>
            </a:r>
            <a:r>
              <a:rPr lang="zh-TW" altLang="en-US" baseline="0" dirty="0"/>
              <a:t>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Legend-</a:t>
            </a:r>
            <a:r>
              <a:rPr lang="en-US" altLang="zh-TW" baseline="0" dirty="0" err="1"/>
              <a:t>Heatmap</a:t>
            </a:r>
            <a:r>
              <a:rPr lang="zh-TW" altLang="en-US" baseline="0" dirty="0"/>
              <a:t>熱圖圖例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Color Range: </a:t>
            </a:r>
            <a:r>
              <a:rPr lang="zh-TW" altLang="en-US" baseline="0" dirty="0"/>
              <a:t>色彩範圍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Down Regulation</a:t>
            </a:r>
            <a:r>
              <a:rPr lang="en-US" altLang="zh-TW" baseline="0" dirty="0"/>
              <a:t>:</a:t>
            </a:r>
            <a:r>
              <a:rPr lang="zh-TW" altLang="en-US" baseline="0" dirty="0"/>
              <a:t> 向下調整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Upregulation</a:t>
            </a:r>
            <a:r>
              <a:rPr lang="en-US" altLang="zh-TW" baseline="0" dirty="0"/>
              <a:t>:</a:t>
            </a:r>
            <a:r>
              <a:rPr lang="zh-TW" altLang="en-US" baseline="0" dirty="0"/>
              <a:t>向上調整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“Representative </a:t>
            </a:r>
            <a:r>
              <a:rPr lang="en-US" baseline="0" dirty="0" err="1"/>
              <a:t>heatmap</a:t>
            </a:r>
            <a:r>
              <a:rPr lang="en-US" baseline="0" dirty="0"/>
              <a:t>… a single gene”: </a:t>
            </a:r>
            <a:r>
              <a:rPr lang="en-US" altLang="zh-TW" baseline="0" dirty="0"/>
              <a:t>RT</a:t>
            </a:r>
            <a:r>
              <a:rPr lang="zh-TW" altLang="en-US" baseline="0" dirty="0"/>
              <a:t> </a:t>
            </a:r>
            <a:r>
              <a:rPr lang="en-US" altLang="zh-TW" baseline="0" dirty="0"/>
              <a:t>PCR</a:t>
            </a:r>
            <a:r>
              <a:rPr lang="zh-TW" altLang="en-US" baseline="0" dirty="0"/>
              <a:t>數據的代表性熱圖繪製出經過</a:t>
            </a:r>
            <a:r>
              <a:rPr lang="en-US" altLang="zh-TW" baseline="0" dirty="0" err="1"/>
              <a:t>ageLOC</a:t>
            </a:r>
            <a:r>
              <a:rPr lang="zh-TW" altLang="en-US" baseline="0" dirty="0"/>
              <a:t>專利成分治療前後，基因表現活動的差異。每一條線都代表單一基因。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(Middle bottom)</a:t>
            </a:r>
            <a:br>
              <a:rPr lang="en-US" altLang="zh-TW" baseline="0" dirty="0"/>
            </a:br>
            <a:r>
              <a:rPr lang="en-US" altLang="zh-TW" baseline="0" dirty="0"/>
              <a:t>“Representative diagram… regulation of genes.”: </a:t>
            </a:r>
            <a:r>
              <a:rPr lang="zh-TW" altLang="en-US" baseline="0" dirty="0"/>
              <a:t>從圖片一選擇出來的基因製成的代表性圖表（圖片二），每條線代表單一基因對某種肌膚老化特徵的影響，繪製出不同的基因表現活動。結果顯示基因受到向上或向下調整。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Our </a:t>
            </a:r>
            <a:r>
              <a:rPr lang="en-US" baseline="0" dirty="0" err="1"/>
              <a:t>heatmaps</a:t>
            </a:r>
            <a:r>
              <a:rPr lang="en-US" baseline="0" dirty="0"/>
              <a:t> </a:t>
            </a:r>
            <a:r>
              <a:rPr lang="en-US" dirty="0"/>
              <a:t>illustrate clinical</a:t>
            </a:r>
            <a:r>
              <a:rPr lang="en-US" baseline="0" dirty="0"/>
              <a:t> study results of certain ingredients. Some genes we upregulated and some we downregulated to promote more youthful gene expression.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/>
              <a:t>我們的基因熱圖顯示特定成分臨床研究的結果。我們上調某些基因、下調某些基因，促進更年輕的基因表現。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77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/>
              <a:t>我們在</a:t>
            </a:r>
            <a:r>
              <a:rPr lang="en-US" altLang="zh-TW" baseline="0" dirty="0"/>
              <a:t>2009</a:t>
            </a:r>
            <a:r>
              <a:rPr lang="zh-TW" altLang="en-US" baseline="0" dirty="0"/>
              <a:t>年針對特定的</a:t>
            </a:r>
            <a:r>
              <a:rPr lang="en-US" altLang="zh-TW" baseline="0" dirty="0"/>
              <a:t>YGCs</a:t>
            </a:r>
            <a:r>
              <a:rPr lang="zh-TW" altLang="en-US" baseline="0" dirty="0"/>
              <a:t>對皮膚組織、色素沉澱、含水量與細胞更替的影響。我們能夠影響這些基因，使它們有更年輕的表現。透過改善皺紋與細紋、皮膚組織、斑點、皮膚暗沉、含水量、皮膚紋理、光澤與毛孔大小，產生更年輕的外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0DE4-6B8D-42F6-A2C6-96AAA8A628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3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2011</a:t>
            </a:r>
            <a:r>
              <a:rPr lang="zh-TW" altLang="en-US" dirty="0"/>
              <a:t>年，我們將辨識影響老化過程青春基因群組相似的方法，運用到身體的皮膚上。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8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aseline="0" dirty="0"/>
              <a:t>這些</a:t>
            </a:r>
            <a:r>
              <a:rPr lang="en-US" altLang="zh-TW" baseline="0" dirty="0"/>
              <a:t>YGCs</a:t>
            </a:r>
            <a:r>
              <a:rPr lang="zh-TW" altLang="en-US" baseline="0" dirty="0"/>
              <a:t>負責體內水分的移動、皮膚結構、含水量，以及脂質代謝的功能。藉由了解這些</a:t>
            </a:r>
            <a:r>
              <a:rPr lang="en-US" altLang="zh-TW" baseline="0" dirty="0"/>
              <a:t>YGCs</a:t>
            </a:r>
            <a:r>
              <a:rPr lang="zh-TW" altLang="en-US" baseline="0" dirty="0"/>
              <a:t>的行為，我們對如何影響它們的表現有進一步的了解，並使它們幫助肌膚更加緊緻、拉提、光滑、水潤，並減少蜂窩組織的跡象。</a:t>
            </a: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976F65-DD38-442C-A578-8D96B617F060}" type="slidenum">
              <a:rPr lang="en-US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3406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僅在一年以後，我們在</a:t>
            </a:r>
            <a:r>
              <a:rPr lang="en-US" altLang="zh-TW" dirty="0"/>
              <a:t>2012</a:t>
            </a:r>
            <a:r>
              <a:rPr lang="zh-TW" altLang="en-US" dirty="0"/>
              <a:t>年辨識出青春基因群組中導致臉部肌膚失去彈性的部分。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89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/>
              <a:t>因此，我們能夠影響這些</a:t>
            </a:r>
            <a:r>
              <a:rPr lang="en-US" altLang="zh-TW" baseline="0" dirty="0"/>
              <a:t>YGCs</a:t>
            </a:r>
            <a:r>
              <a:rPr lang="zh-TW" altLang="en-US" baseline="0" dirty="0"/>
              <a:t>，以促進更緊緻、更飽滿的外貌。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0DE4-6B8D-42F6-A2C6-96AAA8A628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3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我們的臨床實驗室進行初步的安全性、功效，以及消費者使用研究，以及在我們產品的開發與評估階段提供重要的了解。安全是關鍵，在</a:t>
            </a:r>
            <a:r>
              <a:rPr lang="en-US" altLang="zh-TW" dirty="0"/>
              <a:t>2014</a:t>
            </a:r>
            <a:r>
              <a:rPr lang="zh-TW" altLang="en-US" dirty="0"/>
              <a:t>年，我們的臨床實驗室就進行了超過</a:t>
            </a:r>
            <a:r>
              <a:rPr lang="en-US" altLang="zh-TW" dirty="0"/>
              <a:t>200</a:t>
            </a:r>
            <a:r>
              <a:rPr lang="zh-TW" altLang="en-US" dirty="0"/>
              <a:t>個皮膚刺激性安全實驗。他們也進行了超過</a:t>
            </a:r>
            <a:r>
              <a:rPr lang="en-US" altLang="zh-TW" dirty="0"/>
              <a:t>50</a:t>
            </a:r>
            <a:r>
              <a:rPr lang="zh-TW" altLang="en-US" dirty="0"/>
              <a:t>項內部探索性、驗證性的臨床研究，實驗期限從</a:t>
            </a:r>
            <a:r>
              <a:rPr lang="en-US" altLang="zh-TW" dirty="0"/>
              <a:t>1</a:t>
            </a:r>
            <a:r>
              <a:rPr lang="zh-TW" altLang="en-US" dirty="0"/>
              <a:t>天到</a:t>
            </a:r>
            <a:r>
              <a:rPr lang="en-US" altLang="zh-TW" dirty="0"/>
              <a:t>12</a:t>
            </a:r>
            <a:r>
              <a:rPr lang="zh-TW" altLang="en-US" dirty="0"/>
              <a:t>個星期不等，以確保產品的功效。最後，第三方的證實是必要的。我們的科學家在</a:t>
            </a:r>
            <a:r>
              <a:rPr lang="en-US" altLang="zh-TW" dirty="0"/>
              <a:t>2014</a:t>
            </a:r>
            <a:r>
              <a:rPr lang="zh-TW" altLang="en-US" dirty="0"/>
              <a:t>年於第三方的研究單位進行超過</a:t>
            </a:r>
            <a:r>
              <a:rPr lang="en-US" altLang="zh-TW" dirty="0"/>
              <a:t>200</a:t>
            </a:r>
            <a:r>
              <a:rPr lang="zh-TW" altLang="en-US" dirty="0"/>
              <a:t>項研究或測試。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1FA8F-C21C-4E5B-B733-58F9E413C98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00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/>
              <a:t>我們最近完成了</a:t>
            </a:r>
            <a:r>
              <a:rPr lang="en-US" altLang="zh-TW" baseline="0" dirty="0"/>
              <a:t>Nu</a:t>
            </a:r>
            <a:r>
              <a:rPr lang="zh-TW" altLang="en-US" baseline="0" dirty="0"/>
              <a:t> </a:t>
            </a:r>
            <a:r>
              <a:rPr lang="en-US" altLang="zh-TW" baseline="0" dirty="0"/>
              <a:t>Skin</a:t>
            </a:r>
            <a:r>
              <a:rPr lang="zh-TW" altLang="en-US" baseline="0" dirty="0"/>
              <a:t>史上最有野心的產品發展計劃。</a:t>
            </a:r>
            <a:endParaRPr lang="en-US" baseline="0" dirty="0"/>
          </a:p>
          <a:p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我們在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年對</a:t>
            </a:r>
            <a:r>
              <a:rPr lang="en-US" altLang="zh-TW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ageLOC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的開發中：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完成超過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700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個實驗室批次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zh-TW" altLang="en-US" sz="2400" dirty="0">
                <a:latin typeface="Arial"/>
                <a:cs typeface="Arial"/>
              </a:rPr>
              <a:t>研發了約</a:t>
            </a:r>
            <a:r>
              <a:rPr lang="en-US" altLang="zh-TW" sz="2400" dirty="0">
                <a:latin typeface="Arial"/>
                <a:cs typeface="Arial"/>
              </a:rPr>
              <a:t>170</a:t>
            </a:r>
            <a:r>
              <a:rPr lang="zh-TW" altLang="en-US" sz="2400" dirty="0">
                <a:latin typeface="Arial"/>
                <a:cs typeface="Arial"/>
              </a:rPr>
              <a:t>個不同配方</a:t>
            </a:r>
          </a:p>
          <a:p>
            <a:pPr marL="342900" indent="-342900">
              <a:buFont typeface="Arial"/>
              <a:buChar char="•"/>
            </a:pPr>
            <a:r>
              <a:rPr lang="zh-TW" altLang="en-US" sz="2400" dirty="0">
                <a:latin typeface="Arial"/>
                <a:cs typeface="Arial"/>
              </a:rPr>
              <a:t>產品開發過程中，每個配方的組方嘗試高達</a:t>
            </a:r>
            <a:r>
              <a:rPr lang="en-US" altLang="zh-TW" sz="2400" dirty="0">
                <a:latin typeface="Arial"/>
                <a:cs typeface="Arial"/>
              </a:rPr>
              <a:t>50</a:t>
            </a:r>
            <a:r>
              <a:rPr lang="zh-TW" altLang="en-US" sz="2400" dirty="0">
                <a:latin typeface="Arial"/>
                <a:cs typeface="Arial"/>
              </a:rPr>
              <a:t>次</a:t>
            </a: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latin typeface="Arial"/>
                <a:cs typeface="Arial"/>
              </a:rPr>
              <a:t>279</a:t>
            </a:r>
            <a:r>
              <a:rPr lang="zh-TW" altLang="en-US" sz="2400" dirty="0">
                <a:latin typeface="Arial"/>
                <a:cs typeface="Arial"/>
              </a:rPr>
              <a:t>個批次／配方通過了微生物挑戰實驗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zh-TW" altLang="en-US" sz="2400" dirty="0">
                <a:latin typeface="Arial"/>
                <a:cs typeface="Arial"/>
              </a:rPr>
              <a:t>超過</a:t>
            </a:r>
            <a:r>
              <a:rPr lang="en-US" altLang="zh-TW" sz="2400" dirty="0">
                <a:latin typeface="Arial"/>
                <a:cs typeface="Arial"/>
              </a:rPr>
              <a:t>11,000</a:t>
            </a:r>
            <a:r>
              <a:rPr lang="zh-TW" altLang="en-US" sz="2400" dirty="0">
                <a:latin typeface="Arial"/>
                <a:cs typeface="Arial"/>
              </a:rPr>
              <a:t>個菌落表面皿實驗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超過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批次的穩定性實驗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1FA8F-C21C-4E5B-B733-58F9E413C98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6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我們專利的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Nu Skin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科學與超過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30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年的抗老研究，讓我們能繼續了解老化的科學，並發展創新、高品質的抗老產品。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Nu Skin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有一群專門、技術精進的科學家組成的團隊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171450" indent="-171450">
              <a:buFont typeface="Arial"/>
              <a:buChar char="•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我們也透過與多所領導科研機構進行共同研究，來展現我們對研究與發展的承諾。這些合作關係幫助我們加強了解當我們老化時會發生的事，並探索對抗老化跡象的方式。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171450" indent="-171450">
              <a:buFont typeface="Arial"/>
              <a:buChar char="•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藉由廣泛的抗老肌膚護理產品與營養食品，我們能促進更年輕的外貌與感受。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171450" indent="-171450">
              <a:buFont typeface="Arial"/>
              <a:buChar char="•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我們對基因表現的深入了解，讓我們能夠發展針對老化根源，而非只是表徵的產品。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9EE5E-8AB4-4BE5-8976-0CECB33697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baseline="0" dirty="0"/>
              <a:t>我們保持創新的方式之一，是不斷學習、並加深我們對老化進程的了解，使我們能夠發展新的方法，幫助人們外貌與生活都變得更年輕。在以下的投影片中，我們會探索</a:t>
            </a:r>
            <a:r>
              <a:rPr lang="en-US" altLang="zh-TW" baseline="0" dirty="0"/>
              <a:t>Nu Skin</a:t>
            </a:r>
            <a:r>
              <a:rPr lang="zh-TW" altLang="en-US" baseline="0" dirty="0"/>
              <a:t>持續不斷對如何、與為何老化的研究，也已經幫助我們創造高品質、創新的產品。</a:t>
            </a:r>
            <a:endParaRPr lang="en-US" altLang="zh-TW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9EE5E-8AB4-4BE5-8976-0CECB33697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  <a:p>
            <a:pPr marL="222250" indent="-222250">
              <a:buFont typeface="Arial"/>
              <a:buChar char="•"/>
            </a:pPr>
            <a:r>
              <a:rPr lang="zh-TW" altLang="en-US" baseline="0" dirty="0"/>
              <a:t>我們已經根據進行的研究，發表了</a:t>
            </a:r>
            <a:r>
              <a:rPr lang="en-US" altLang="zh-TW" baseline="0" dirty="0"/>
              <a:t>52</a:t>
            </a:r>
            <a:r>
              <a:rPr lang="zh-TW" altLang="en-US" baseline="0" dirty="0"/>
              <a:t>份科學海報。</a:t>
            </a:r>
            <a:endParaRPr lang="en-US" baseline="0" dirty="0"/>
          </a:p>
          <a:p>
            <a:pPr marL="222250" indent="-222250">
              <a:buFont typeface="Arial"/>
              <a:buChar char="•"/>
            </a:pPr>
            <a:r>
              <a:rPr lang="zh-TW" altLang="en-US" baseline="0" dirty="0"/>
              <a:t>對於這些發現，我們也在世界各地的會議中做了</a:t>
            </a:r>
            <a:r>
              <a:rPr lang="en-US" altLang="zh-TW" baseline="0" dirty="0"/>
              <a:t>29</a:t>
            </a:r>
            <a:r>
              <a:rPr lang="zh-TW" altLang="en-US" baseline="0" dirty="0"/>
              <a:t>次學術演講。</a:t>
            </a:r>
            <a:endParaRPr lang="en-US" baseline="0" dirty="0"/>
          </a:p>
          <a:p>
            <a:pPr marL="222250" indent="-222250">
              <a:buFont typeface="Arial"/>
              <a:buChar char="•"/>
            </a:pPr>
            <a:r>
              <a:rPr lang="zh-TW" altLang="en-US" baseline="0" dirty="0"/>
              <a:t>我們目前在</a:t>
            </a:r>
            <a:r>
              <a:rPr lang="en-US" altLang="zh-TW" baseline="0" dirty="0"/>
              <a:t>Nu</a:t>
            </a:r>
            <a:r>
              <a:rPr lang="zh-TW" altLang="en-US" baseline="0" dirty="0"/>
              <a:t> </a:t>
            </a:r>
            <a:r>
              <a:rPr lang="en-US" altLang="zh-TW" baseline="0" dirty="0"/>
              <a:t>Skin</a:t>
            </a:r>
            <a:r>
              <a:rPr lang="zh-TW" altLang="en-US" baseline="0" dirty="0"/>
              <a:t>科學與產品擁有</a:t>
            </a:r>
            <a:r>
              <a:rPr lang="en-US" altLang="zh-TW" baseline="0" dirty="0"/>
              <a:t>26</a:t>
            </a:r>
            <a:r>
              <a:rPr lang="zh-TW" altLang="en-US" baseline="0" dirty="0"/>
              <a:t>項專利及申請。</a:t>
            </a:r>
            <a:endParaRPr lang="en-US" baseline="0" dirty="0"/>
          </a:p>
          <a:p>
            <a:pPr marL="222250" indent="-222250">
              <a:buFont typeface="Arial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對我們的實驗結果及發現，我們已經發表了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16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5" charset="-128"/>
                <a:cs typeface="ヒラギノ角ゴ Pro W3" pitchFamily="-65" charset="-128"/>
              </a:rPr>
              <a:t>篇科學期刊與報告。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  <a:p>
            <a:pPr marL="222250" indent="-222250">
              <a:buFont typeface="Arial"/>
              <a:buChar char="•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/>
                <a:cs typeface="ヒラギノ角ゴ Pro W3"/>
              </a:rPr>
              <a:t>也因我們的創新科學，獲得五項著名獎項。</a:t>
            </a:r>
            <a:b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/>
                <a:cs typeface="ヒラギノ角ゴ Pro W3"/>
              </a:rPr>
            </a:br>
            <a:b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/>
                <a:cs typeface="ヒラギノ角ゴ Pro W3"/>
              </a:rPr>
            </a:b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ヒラギノ角ゴ Pro W3"/>
              <a:cs typeface="ヒラギノ角ゴ Pro W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/>
              <a:t>Translation</a:t>
            </a:r>
            <a:r>
              <a:rPr lang="en-US" sz="1200" baseline="0" dirty="0"/>
              <a:t> on the picture above:</a:t>
            </a:r>
          </a:p>
          <a:p>
            <a:pPr marL="0" indent="0">
              <a:buFont typeface="Arial"/>
              <a:buNone/>
            </a:pPr>
            <a:r>
              <a:rPr lang="en-US" altLang="zh-TW" dirty="0"/>
              <a:t>(Top</a:t>
            </a:r>
            <a:r>
              <a:rPr lang="en-US" altLang="zh-TW" baseline="0" dirty="0"/>
              <a:t> down)</a:t>
            </a:r>
            <a:br>
              <a:rPr lang="en-US" altLang="zh-TW" dirty="0"/>
            </a:br>
            <a:r>
              <a:rPr lang="en-US" altLang="zh-TW" dirty="0"/>
              <a:t>Nu Skin</a:t>
            </a:r>
            <a:r>
              <a:rPr lang="zh-TW" altLang="en-US" dirty="0"/>
              <a:t>抗衰老科技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zh-TW" altLang="en-US" dirty="0"/>
              <a:t>截至</a:t>
            </a:r>
            <a:r>
              <a:rPr lang="en-US" altLang="zh-TW" dirty="0"/>
              <a:t>2014</a:t>
            </a:r>
            <a:r>
              <a:rPr lang="zh-TW" altLang="en-US" dirty="0"/>
              <a:t>年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en-US" altLang="zh-TW" dirty="0"/>
              <a:t>52</a:t>
            </a:r>
            <a:r>
              <a:rPr lang="zh-TW" altLang="en-US" dirty="0"/>
              <a:t>份科學海報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en-US" dirty="0"/>
              <a:t>29</a:t>
            </a:r>
            <a:r>
              <a:rPr lang="zh-TW" altLang="en-US" dirty="0"/>
              <a:t>次學術演講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en-US" dirty="0"/>
              <a:t>26</a:t>
            </a:r>
            <a:r>
              <a:rPr lang="zh-TW" altLang="en-US" dirty="0"/>
              <a:t>份專利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en-US" dirty="0"/>
              <a:t>16</a:t>
            </a:r>
            <a:r>
              <a:rPr lang="zh-TW" altLang="en-US" dirty="0"/>
              <a:t>篇科學期刊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en-US" altLang="zh-TW" dirty="0"/>
              <a:t>5</a:t>
            </a:r>
            <a:r>
              <a:rPr lang="zh-TW" altLang="en-US" dirty="0"/>
              <a:t>項著名獎項</a:t>
            </a:r>
            <a:endParaRPr lang="en-US" altLang="zh-TW" dirty="0"/>
          </a:p>
          <a:p>
            <a:pPr marL="0" indent="0">
              <a:buFont typeface="Arial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76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/>
              <a:t>我們專利的抗老科學著重於研究基因層級的老化機制。擁有此深入了解，讓我們能夠辨識並針對老化因子。擁有這項知識，我們就能夠發展針對老化根源，而非只是治療老化的跡象與表徵而已。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6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/>
              <a:t>在</a:t>
            </a:r>
            <a:r>
              <a:rPr lang="en-US" altLang="zh-TW" baseline="0" dirty="0"/>
              <a:t>Nu Skin</a:t>
            </a:r>
            <a:r>
              <a:rPr lang="zh-TW" altLang="en-US" baseline="0" dirty="0"/>
              <a:t>，我們有創新的歷史。我們主要的目標，也就是針對老化因子，是我們與我們以科學研究為基礎的特徵。讓我們回到過去，看看</a:t>
            </a:r>
            <a:r>
              <a:rPr lang="en-US" altLang="zh-TW" baseline="0" dirty="0"/>
              <a:t>Nu</a:t>
            </a:r>
            <a:r>
              <a:rPr lang="zh-TW" altLang="en-US" baseline="0" dirty="0"/>
              <a:t> </a:t>
            </a:r>
            <a:r>
              <a:rPr lang="en-US" altLang="zh-TW" baseline="0" dirty="0"/>
              <a:t>Skin</a:t>
            </a:r>
            <a:r>
              <a:rPr lang="zh-TW" altLang="en-US" baseline="0" dirty="0"/>
              <a:t>早期對以基因為基礎的老化研究是如何讓我們擁有今日的成就。在</a:t>
            </a:r>
            <a:r>
              <a:rPr lang="en-US" altLang="zh-TW" baseline="0" dirty="0"/>
              <a:t>2008</a:t>
            </a:r>
            <a:r>
              <a:rPr lang="zh-TW" altLang="en-US" baseline="0" dirty="0"/>
              <a:t>年，我們開始專注於抑制</a:t>
            </a:r>
            <a:r>
              <a:rPr lang="en-US" altLang="zh-TW" baseline="0" dirty="0" err="1"/>
              <a:t>arNOX</a:t>
            </a:r>
            <a:r>
              <a:rPr lang="zh-TW" altLang="en-US" baseline="0" dirty="0"/>
              <a:t>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8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為了瞭解</a:t>
            </a:r>
            <a:r>
              <a:rPr lang="en-US" altLang="zh-TW" dirty="0" err="1"/>
              <a:t>arNOX</a:t>
            </a:r>
            <a:r>
              <a:rPr lang="zh-TW" altLang="en-US" dirty="0"/>
              <a:t>與其如何影響老化，了解自由基所扮演的角色是很重要的。自由基是不穩定的分子，會造成肌膚老化。我們因為污染、紫外光、壓力，以及許多其他因素而暴露在自由基當中。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我們的身體內也會自然產生自由基。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許多體內的自由基是透過一種與年齡相關，稱為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NADH Oxidase 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（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arNOX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）的酵素而產生的。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2008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年，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Skin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開始研製配方來抑制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arNOX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及自由基的產生。這開始了我們探索並針對老化的內在因子的旅程──從體內開始對抗老化。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0DE4-6B8D-42F6-A2C6-96AAA8A628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2009</a:t>
            </a:r>
            <a:r>
              <a:rPr lang="zh-TW" altLang="en-US" dirty="0"/>
              <a:t>年，我們開始投入以基因為基礎的老化研究。我們知道對抗衰老的最佳方式是針對造成老化的根源──我們體內的基因。在同一年，我們找到了青春基因群組（</a:t>
            </a:r>
            <a:r>
              <a:rPr lang="en-US" altLang="zh-TW" dirty="0"/>
              <a:t>YGCs</a:t>
            </a:r>
            <a:r>
              <a:rPr lang="zh-TW" altLang="en-US" dirty="0"/>
              <a:t>），或是導致老化的基因群組。那對我們來說是一大突破。一旦我們找到了導致老化的基因，我們就能夠發展產品，影響這些基因的表現方式，並帶來更年輕的外貌。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9F2B-510D-4EED-813B-8538887E249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89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4933">
              <a:defRPr/>
            </a:pPr>
            <a:r>
              <a:rPr lang="zh-TW" altLang="en-US" baseline="0" dirty="0"/>
              <a:t>人類基因組計畫在</a:t>
            </a:r>
            <a:r>
              <a:rPr lang="en-US" altLang="zh-TW" baseline="0" dirty="0"/>
              <a:t>2013</a:t>
            </a:r>
            <a:r>
              <a:rPr lang="zh-TW" altLang="en-US" baseline="0" dirty="0"/>
              <a:t>年完成，讓科學家能夠看見我們</a:t>
            </a:r>
            <a:r>
              <a:rPr lang="en-US" altLang="zh-TW" baseline="0" dirty="0"/>
              <a:t>DNA</a:t>
            </a:r>
            <a:r>
              <a:rPr lang="zh-TW" altLang="en-US" baseline="0" dirty="0"/>
              <a:t>中超過</a:t>
            </a:r>
            <a:r>
              <a:rPr lang="en-US" altLang="zh-TW" baseline="0" dirty="0"/>
              <a:t>20,000</a:t>
            </a:r>
            <a:r>
              <a:rPr lang="zh-TW" altLang="en-US" baseline="0" dirty="0"/>
              <a:t>個基因。隨著我們深入的研究與對人類基因組（或是</a:t>
            </a:r>
            <a:r>
              <a:rPr lang="en-US" altLang="zh-TW" baseline="0" dirty="0"/>
              <a:t>DNA</a:t>
            </a:r>
            <a:r>
              <a:rPr lang="zh-TW" altLang="en-US" baseline="0" dirty="0"/>
              <a:t>微陣列基因圖譜）的了解，我們能夠專注於影響老化的年輕基因群組，並解釋與深入了解它們的表件。因為我們已經辨識出導致老化的基因的重點組合，我們可以監測它們隨著時間的活動與表現，以決定影響它們表現的最佳方式，促進更年輕的外表與感受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DF03-FBF3-49E4-93AB-A01C177973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1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aseline="0">
                <a:latin typeface="Verlag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6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81912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 cap="all" baseline="0">
                <a:latin typeface="Verlag Bold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4214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200" baseline="0">
                <a:latin typeface="Verlag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>
            <a:normAutofit/>
          </a:bodyPr>
          <a:lstStyle>
            <a:lvl1pPr>
              <a:defRPr sz="3200" baseline="0">
                <a:latin typeface="Verlag Bold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4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4200" b="1" cap="all" baseline="0">
                <a:latin typeface="Verlag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3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3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 baseline="0">
                <a:latin typeface="Verlag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8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>
              <a:defRPr sz="4200" cap="all" baseline="0">
                <a:latin typeface="Verlag Bold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9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6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440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6353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 cap="all" baseline="0">
                <a:latin typeface="Verlag Bold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53675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1" cap="all" baseline="0">
                <a:latin typeface="Verlag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5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9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200" baseline="0">
                <a:latin typeface="Verlag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1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cap="all" baseline="0">
                <a:latin typeface="Verlag Bold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1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9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0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74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cap="all" baseline="0">
          <a:solidFill>
            <a:srgbClr val="008AB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uts1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"/>
            <a:ext cx="9144000" cy="51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98CE959-7704-4A00-B4E7-2C179DEF2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6DB907-9A08-4063-9835-21A1B8CDA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4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cap="all" baseline="0">
          <a:solidFill>
            <a:srgbClr val="008AB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336" y="3325283"/>
            <a:ext cx="4697730" cy="432360"/>
          </a:xfrm>
        </p:spPr>
        <p:txBody>
          <a:bodyPr>
            <a:noAutofit/>
          </a:bodyPr>
          <a:lstStyle/>
          <a:p>
            <a:pPr algn="l"/>
            <a:r>
              <a:rPr lang="zh-TW" altLang="en-US" sz="2200" b="1" dirty="0">
                <a:solidFill>
                  <a:srgbClr val="3BB0C9"/>
                </a:solidFill>
                <a:latin typeface="Arial"/>
                <a:ea typeface="+mn-ea"/>
                <a:cs typeface="+mn-cs"/>
              </a:rPr>
              <a:t>科學報告</a:t>
            </a:r>
            <a:endParaRPr lang="en-US" sz="2200" b="1" dirty="0">
              <a:solidFill>
                <a:srgbClr val="3BB0C9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35" y="2177926"/>
            <a:ext cx="3679785" cy="70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134" y="-285365"/>
            <a:ext cx="2915816" cy="57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gibson\Desktop\Photo1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9" y="2647950"/>
            <a:ext cx="1158992" cy="1845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0" y="2748183"/>
            <a:ext cx="2921174" cy="17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76" y="2496815"/>
            <a:ext cx="2081558" cy="219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422942" y="4699000"/>
            <a:ext cx="2507597" cy="34131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PCR 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擴大圖表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37" y="4695028"/>
            <a:ext cx="194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PCR 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板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3644" y="4695028"/>
            <a:ext cx="197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PCR 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數據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7864" y="362591"/>
            <a:ext cx="8744603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eaLnBrk="1" latinLnBrk="0" hangingPunct="1">
              <a:buNone/>
              <a:defRPr sz="4000">
                <a:solidFill>
                  <a:srgbClr val="708BA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cap="all" dirty="0">
                <a:solidFill>
                  <a:srgbClr val="3BB0C9"/>
                </a:solidFill>
                <a:latin typeface="Arial"/>
                <a:cs typeface="Arial"/>
              </a:rPr>
              <a:t>我們監測隨著時間變化的基因表達</a:t>
            </a:r>
            <a:endParaRPr lang="en-US" sz="2800" cap="all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929" y="1383290"/>
            <a:ext cx="577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PCR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板讓科學家監測基因隨著時間產生的反應，讓我們更了解並看得更清楚基因整體的表現。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75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799" y="33769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solidFill>
                  <a:srgbClr val="3BB0C9"/>
                </a:solidFill>
                <a:latin typeface="Arial"/>
                <a:cs typeface="Arial"/>
              </a:rPr>
              <a:t>我們將結果繪製出來</a:t>
            </a:r>
            <a:endParaRPr lang="en-US" sz="2800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6" y="1257790"/>
            <a:ext cx="2540703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04" y="1622743"/>
            <a:ext cx="199420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12" y="3570157"/>
            <a:ext cx="1981062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82" y="1118746"/>
            <a:ext cx="2352675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0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80785" y="250648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none" baseline="0">
                <a:solidFill>
                  <a:schemeClr val="accent4"/>
                </a:solidFill>
                <a:latin typeface="Arial"/>
                <a:ea typeface="ＭＳ Ｐゴシック" charset="-128"/>
                <a:cs typeface="Arial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3BB0C9"/>
                </a:solidFill>
              </a:rPr>
              <a:t>已辨識的臉部皮膚</a:t>
            </a:r>
            <a:r>
              <a:rPr lang="en-US" sz="2800" dirty="0">
                <a:solidFill>
                  <a:srgbClr val="3BB0C9"/>
                </a:solidFill>
              </a:rPr>
              <a:t>YGCS</a:t>
            </a:r>
            <a:endParaRPr lang="en-US" sz="2800" b="1" dirty="0">
              <a:solidFill>
                <a:srgbClr val="3BB0C9"/>
              </a:solidFill>
              <a:ea typeface="微软雅黑" pitchFamily="34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0469" y="2659804"/>
            <a:ext cx="1524000" cy="7562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latin typeface="Arial"/>
                <a:cs typeface="Arial"/>
              </a:rPr>
              <a:t>抗老科技</a:t>
            </a:r>
            <a:endParaRPr kumimoji="0" lang="en-US" sz="1600" dirty="0">
              <a:latin typeface="Arial"/>
              <a:cs typeface="Arial"/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3134537" y="1506710"/>
            <a:ext cx="21036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皮膚組織</a:t>
            </a:r>
            <a:endParaRPr kumimoji="0" lang="en-US" altLang="zh-TW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3119157" y="2486509"/>
            <a:ext cx="21190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色素沉積</a:t>
            </a:r>
            <a:endParaRPr kumimoji="0" lang="en-US" altLang="zh-TW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0" name="TextBox 5"/>
          <p:cNvSpPr txBox="1">
            <a:spLocks noChangeArrowheads="1"/>
          </p:cNvSpPr>
          <p:nvPr/>
        </p:nvSpPr>
        <p:spPr bwMode="auto">
          <a:xfrm>
            <a:off x="3134537" y="3242787"/>
            <a:ext cx="21036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皮膚含水量</a:t>
            </a:r>
            <a:endParaRPr kumimoji="0" lang="en-US" altLang="zh-TW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3134537" y="4086721"/>
            <a:ext cx="21036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細胞更替</a:t>
            </a:r>
            <a:endParaRPr kumimoji="0" lang="en-US" altLang="zh-TW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2930" y="1229687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ea typeface="+mn-ea"/>
                <a:cs typeface="Arial"/>
              </a:rPr>
              <a:t>皺紋與細紋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22930" y="1634658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ea typeface="+mn-ea"/>
                <a:cs typeface="Arial"/>
              </a:rPr>
              <a:t>皮膚組織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10101" y="2268128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ea typeface="+mn-ea"/>
                <a:cs typeface="Arial"/>
              </a:rPr>
              <a:t>斑點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10101" y="2589914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ea typeface="+mn-ea"/>
                <a:cs typeface="Arial"/>
              </a:rPr>
              <a:t>皮膚暗沉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48588" y="3147341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水潤度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61409" y="3728059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平滑、皮膚紋理</a:t>
            </a:r>
            <a:endParaRPr kumimoji="0" lang="en-US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61409" y="4054427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ea typeface="+mn-ea"/>
                <a:cs typeface="Arial"/>
              </a:rPr>
              <a:t>光澤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61409" y="4357703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ea typeface="+mn-ea"/>
                <a:cs typeface="Arial"/>
              </a:rPr>
              <a:t>毛孔大小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71" name="Straight Connector 70"/>
          <p:cNvCxnSpPr>
            <a:stCxn id="57" idx="3"/>
            <a:endCxn id="58" idx="1"/>
          </p:cNvCxnSpPr>
          <p:nvPr/>
        </p:nvCxnSpPr>
        <p:spPr>
          <a:xfrm flipV="1">
            <a:off x="2064469" y="1691376"/>
            <a:ext cx="1070068" cy="1346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7" idx="3"/>
            <a:endCxn id="59" idx="1"/>
          </p:cNvCxnSpPr>
          <p:nvPr/>
        </p:nvCxnSpPr>
        <p:spPr>
          <a:xfrm flipV="1">
            <a:off x="2064469" y="2671175"/>
            <a:ext cx="1054688" cy="36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7" idx="3"/>
            <a:endCxn id="60" idx="1"/>
          </p:cNvCxnSpPr>
          <p:nvPr/>
        </p:nvCxnSpPr>
        <p:spPr>
          <a:xfrm>
            <a:off x="2064469" y="3037943"/>
            <a:ext cx="1070068" cy="389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7" idx="3"/>
            <a:endCxn id="61" idx="1"/>
          </p:cNvCxnSpPr>
          <p:nvPr/>
        </p:nvCxnSpPr>
        <p:spPr>
          <a:xfrm>
            <a:off x="2064469" y="3037943"/>
            <a:ext cx="1070068" cy="1233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8" idx="3"/>
            <a:endCxn id="62" idx="1"/>
          </p:cNvCxnSpPr>
          <p:nvPr/>
        </p:nvCxnSpPr>
        <p:spPr>
          <a:xfrm flipV="1">
            <a:off x="5238213" y="1398964"/>
            <a:ext cx="1184717" cy="29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8" idx="3"/>
            <a:endCxn id="63" idx="1"/>
          </p:cNvCxnSpPr>
          <p:nvPr/>
        </p:nvCxnSpPr>
        <p:spPr>
          <a:xfrm>
            <a:off x="5238213" y="1691376"/>
            <a:ext cx="1184717" cy="11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9" idx="3"/>
            <a:endCxn id="65" idx="1"/>
          </p:cNvCxnSpPr>
          <p:nvPr/>
        </p:nvCxnSpPr>
        <p:spPr>
          <a:xfrm flipV="1">
            <a:off x="5238213" y="2437405"/>
            <a:ext cx="1171888" cy="23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9" idx="3"/>
            <a:endCxn id="66" idx="1"/>
          </p:cNvCxnSpPr>
          <p:nvPr/>
        </p:nvCxnSpPr>
        <p:spPr>
          <a:xfrm>
            <a:off x="5238213" y="2671175"/>
            <a:ext cx="1171888" cy="8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0" idx="3"/>
            <a:endCxn id="67" idx="1"/>
          </p:cNvCxnSpPr>
          <p:nvPr/>
        </p:nvCxnSpPr>
        <p:spPr>
          <a:xfrm flipV="1">
            <a:off x="5238213" y="3316618"/>
            <a:ext cx="1210375" cy="110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1" idx="3"/>
            <a:endCxn id="68" idx="1"/>
          </p:cNvCxnSpPr>
          <p:nvPr/>
        </p:nvCxnSpPr>
        <p:spPr>
          <a:xfrm flipV="1">
            <a:off x="5238213" y="3897336"/>
            <a:ext cx="1223196" cy="374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1" idx="3"/>
            <a:endCxn id="69" idx="1"/>
          </p:cNvCxnSpPr>
          <p:nvPr/>
        </p:nvCxnSpPr>
        <p:spPr>
          <a:xfrm flipV="1">
            <a:off x="5238213" y="4223704"/>
            <a:ext cx="1223196" cy="4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1" idx="3"/>
            <a:endCxn id="70" idx="1"/>
          </p:cNvCxnSpPr>
          <p:nvPr/>
        </p:nvCxnSpPr>
        <p:spPr>
          <a:xfrm>
            <a:off x="5238213" y="4271387"/>
            <a:ext cx="1223196" cy="2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9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82994" y="2855164"/>
            <a:ext cx="3390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2011: </a:t>
            </a:r>
            <a:r>
              <a:rPr lang="zh-TW" altLang="en-US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辨識身體皮膚的</a:t>
            </a:r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YGCs</a:t>
            </a:r>
            <a:endParaRPr lang="zh-HK" altLang="en-US" sz="2000" b="1" dirty="0">
              <a:solidFill>
                <a:srgbClr val="3BB0C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083" y="3553080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2009: </a:t>
            </a:r>
            <a:r>
              <a:rPr lang="zh-TW" altLang="en-US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辨識臉部皮膚的</a:t>
            </a:r>
            <a:r>
              <a:rPr lang="en-US" altLang="zh-TW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YGCs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-99074" y="2082800"/>
            <a:ext cx="5001274" cy="2907567"/>
          </a:xfrm>
          <a:prstGeom prst="straightConnector1">
            <a:avLst/>
          </a:prstGeom>
          <a:ln w="158750">
            <a:solidFill>
              <a:srgbClr val="3BB0C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865598" y="4234095"/>
            <a:ext cx="263047" cy="26304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1821" y="4209915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2008: </a:t>
            </a:r>
            <a:r>
              <a:rPr lang="zh-TW" altLang="en-US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專注抑制</a:t>
            </a:r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 </a:t>
            </a:r>
            <a:r>
              <a:rPr lang="en-US" altLang="zh-HK" sz="2000" dirty="0" err="1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arNOX</a:t>
            </a:r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 </a:t>
            </a:r>
            <a:endParaRPr lang="zh-HK" altLang="en-US" sz="2000" dirty="0">
              <a:solidFill>
                <a:srgbClr val="59595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985446" y="3555187"/>
            <a:ext cx="263047" cy="26304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174888" y="2898143"/>
            <a:ext cx="263047" cy="26304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9758753">
            <a:off x="-181732" y="1593850"/>
            <a:ext cx="7310125" cy="8839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br>
              <a:rPr lang="en-US" altLang="zh-TW" sz="2400" dirty="0">
                <a:solidFill>
                  <a:srgbClr val="3BB0C9"/>
                </a:solidFill>
                <a:latin typeface="Arial"/>
                <a:cs typeface="Arial"/>
              </a:rPr>
            </a:br>
            <a:r>
              <a:rPr lang="zh-TW" altLang="en-US" sz="2400" dirty="0">
                <a:solidFill>
                  <a:srgbClr val="3BB0C9"/>
                </a:solidFill>
                <a:latin typeface="Arial"/>
                <a:cs typeface="Arial"/>
              </a:rPr>
              <a:t>針對老化的來源</a:t>
            </a:r>
            <a:endParaRPr lang="en-US" altLang="zh-TW" sz="2400" cap="all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855" y="313260"/>
            <a:ext cx="533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595959"/>
                </a:solidFill>
                <a:latin typeface="Arial"/>
                <a:cs typeface="Arial"/>
              </a:rPr>
              <a:t>創新的歷史</a:t>
            </a:r>
            <a:endParaRPr lang="en-US" altLang="zh-TW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2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3" y="1255713"/>
            <a:ext cx="1782763" cy="3298825"/>
          </a:xfrm>
          <a:prstGeom prst="rect">
            <a:avLst/>
          </a:prstGeom>
          <a:solidFill>
            <a:srgbClr val="008A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408" tIns="51204" rIns="102408" bIns="51204" anchor="ctr"/>
          <a:lstStyle/>
          <a:p>
            <a:pPr>
              <a:defRPr/>
            </a:pP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365662" y="175685"/>
            <a:ext cx="81645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08" tIns="51204" rIns="102408" bIns="51204" anchor="ctr"/>
          <a:lstStyle/>
          <a:p>
            <a:r>
              <a:rPr lang="zh-TW" altLang="en-US" sz="2800" dirty="0">
                <a:solidFill>
                  <a:srgbClr val="3BB0C9"/>
                </a:solidFill>
                <a:latin typeface="Arial"/>
                <a:ea typeface="MS PGothic" pitchFamily="34" charset="-128"/>
                <a:cs typeface="Arial"/>
              </a:rPr>
              <a:t>已辨識的身體皮膚</a:t>
            </a:r>
            <a:r>
              <a:rPr lang="en-US" sz="2800" dirty="0">
                <a:solidFill>
                  <a:srgbClr val="3BB0C9"/>
                </a:solidFill>
                <a:latin typeface="Arial"/>
                <a:ea typeface="MS PGothic" pitchFamily="34" charset="-128"/>
                <a:cs typeface="Arial"/>
              </a:rPr>
              <a:t>YGCS</a:t>
            </a:r>
          </a:p>
        </p:txBody>
      </p:sp>
      <p:cxnSp>
        <p:nvCxnSpPr>
          <p:cNvPr id="49" name="Straight Connector 48"/>
          <p:cNvCxnSpPr>
            <a:stCxn id="44" idx="3"/>
          </p:cNvCxnSpPr>
          <p:nvPr/>
        </p:nvCxnSpPr>
        <p:spPr>
          <a:xfrm>
            <a:off x="5487988" y="2498727"/>
            <a:ext cx="2373312" cy="6619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3"/>
          </p:cNvCxnSpPr>
          <p:nvPr/>
        </p:nvCxnSpPr>
        <p:spPr>
          <a:xfrm flipV="1">
            <a:off x="5487988" y="2952751"/>
            <a:ext cx="1435100" cy="3873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3"/>
          </p:cNvCxnSpPr>
          <p:nvPr/>
        </p:nvCxnSpPr>
        <p:spPr>
          <a:xfrm flipV="1">
            <a:off x="5487991" y="2886075"/>
            <a:ext cx="1328737" cy="12969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3"/>
          </p:cNvCxnSpPr>
          <p:nvPr/>
        </p:nvCxnSpPr>
        <p:spPr>
          <a:xfrm>
            <a:off x="5487988" y="1657351"/>
            <a:ext cx="1731962" cy="16827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30900" y="1798638"/>
            <a:ext cx="2832100" cy="2809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408" tIns="51204" rIns="102408" bIns="51204" anchor="ctr"/>
          <a:lstStyle/>
          <a:p>
            <a:pPr algn="ctr">
              <a:spcAft>
                <a:spcPts val="672"/>
              </a:spcAft>
              <a:defRPr/>
            </a:pPr>
            <a:r>
              <a:rPr lang="zh-TW" altLang="en-US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年輕外表</a:t>
            </a:r>
            <a:endParaRPr lang="en-US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0900" y="2084388"/>
            <a:ext cx="2832100" cy="196691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408" tIns="51204" rIns="102408" bIns="51204" anchor="ctr"/>
          <a:lstStyle/>
          <a:p>
            <a:pPr marL="320024" indent="-320024">
              <a:spcAft>
                <a:spcPts val="672"/>
              </a:spcAft>
              <a:buFont typeface="Arial" pitchFamily="34" charset="0"/>
              <a:buChar char="•"/>
              <a:defRPr/>
            </a:pPr>
            <a:r>
              <a:rPr lang="zh-TW" altLang="en-US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減少蜂窩組織的跡象</a:t>
            </a:r>
            <a:endParaRPr lang="en-US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20024" indent="-320024">
              <a:spcAft>
                <a:spcPts val="672"/>
              </a:spcAft>
              <a:buFont typeface="Arial" pitchFamily="34" charset="0"/>
              <a:buChar char="•"/>
              <a:defRPr/>
            </a:pPr>
            <a:r>
              <a:rPr lang="zh-TW" altLang="en-US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緊緻</a:t>
            </a:r>
            <a:endParaRPr lang="en-US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20024" indent="-320024">
              <a:spcAft>
                <a:spcPts val="672"/>
              </a:spcAft>
              <a:buFont typeface="Arial" pitchFamily="34" charset="0"/>
              <a:buChar char="•"/>
              <a:defRPr/>
            </a:pPr>
            <a:r>
              <a:rPr lang="zh-TW" altLang="en-US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拉提</a:t>
            </a:r>
            <a:endParaRPr lang="en-US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20024" indent="-320024">
              <a:spcAft>
                <a:spcPts val="672"/>
              </a:spcAft>
              <a:buFont typeface="Arial" pitchFamily="34" charset="0"/>
              <a:buChar char="•"/>
              <a:defRPr/>
            </a:pPr>
            <a:r>
              <a:rPr lang="zh-TW" altLang="en-US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光滑</a:t>
            </a:r>
            <a:endParaRPr lang="en-US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20024" indent="-320024">
              <a:spcAft>
                <a:spcPts val="672"/>
              </a:spcAft>
              <a:buFont typeface="Arial" pitchFamily="34" charset="0"/>
              <a:buChar char="•"/>
              <a:defRPr/>
            </a:pPr>
            <a:r>
              <a:rPr lang="zh-TW" altLang="en-US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水潤</a:t>
            </a:r>
            <a:endParaRPr lang="en-US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51" y="4709415"/>
            <a:ext cx="3720894" cy="272685"/>
          </a:xfrm>
          <a:prstGeom prst="rect">
            <a:avLst/>
          </a:prstGeom>
          <a:noFill/>
        </p:spPr>
        <p:txBody>
          <a:bodyPr wrap="square" lIns="102408" tIns="51204" rIns="102408" bIns="51204">
            <a:spAutoFit/>
          </a:bodyPr>
          <a:lstStyle/>
          <a:p>
            <a:pPr algn="ctr">
              <a:defRPr/>
            </a:pPr>
            <a:r>
              <a:rPr lang="zh-TW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ヒラギノ角ゴ Pro W3" pitchFamily="-111" charset="-128"/>
              </a:rPr>
              <a:t>蜂窩組織的跡象＝深度加深、表面粗糙</a:t>
            </a:r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64545" y="1270239"/>
            <a:ext cx="598054" cy="329964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02408" tIns="51204" rIns="102408" bIns="51204" anchor="ctr"/>
          <a:lstStyle/>
          <a:p>
            <a:pPr algn="ctr">
              <a:defRPr/>
            </a:pPr>
            <a:r>
              <a:rPr lang="zh-TW" altLang="en-US" sz="1700" b="1" dirty="0">
                <a:solidFill>
                  <a:srgbClr val="008AB0"/>
                </a:solidFill>
                <a:latin typeface="Arial"/>
                <a:cs typeface="Arial"/>
              </a:rPr>
              <a:t>身體青春基因群組</a:t>
            </a:r>
            <a:endParaRPr lang="en-US" sz="1700" b="1" dirty="0">
              <a:solidFill>
                <a:srgbClr val="008AB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zh-TW" altLang="en-US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針對負責以下功能的基因：</a:t>
            </a:r>
            <a:endParaRPr lang="en-US" sz="17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716338" y="1270001"/>
            <a:ext cx="1771650" cy="3300412"/>
            <a:chOff x="3716973" y="1125776"/>
            <a:chExt cx="1770397" cy="3370896"/>
          </a:xfrm>
        </p:grpSpPr>
        <p:sp>
          <p:nvSpPr>
            <p:cNvPr id="9" name="Rectangle 8"/>
            <p:cNvSpPr/>
            <p:nvPr/>
          </p:nvSpPr>
          <p:spPr>
            <a:xfrm>
              <a:off x="3716973" y="1125776"/>
              <a:ext cx="1770397" cy="791245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水分的移動</a:t>
              </a:r>
              <a:endPara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16973" y="1985120"/>
              <a:ext cx="1770397" cy="791245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皮膚結構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6973" y="2846084"/>
              <a:ext cx="1770397" cy="791245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含水量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16973" y="3705427"/>
              <a:ext cx="1770397" cy="791245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脂質代謝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Pentagon 68"/>
          <p:cNvSpPr/>
          <p:nvPr/>
        </p:nvSpPr>
        <p:spPr>
          <a:xfrm>
            <a:off x="230190" y="2116138"/>
            <a:ext cx="2619375" cy="1519238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408" tIns="51204" rIns="102408" bIns="51204" anchor="ctr"/>
          <a:lstStyle/>
          <a:p>
            <a:pPr algn="ctr">
              <a:defRPr/>
            </a:pPr>
            <a:r>
              <a:rPr lang="zh-TW" alt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抗老科技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7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44271" y="2088653"/>
            <a:ext cx="441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2012: </a:t>
            </a:r>
            <a:r>
              <a:rPr lang="zh-TW" altLang="en-US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擴展臉部皮膚</a:t>
            </a:r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YGCs</a:t>
            </a:r>
            <a:r>
              <a:rPr lang="zh-TW" altLang="en-US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至緊緻肌膚</a:t>
            </a:r>
            <a:endParaRPr lang="zh-HK" altLang="en-US" sz="2000" b="1" dirty="0">
              <a:solidFill>
                <a:srgbClr val="3BB0C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8395" y="2880565"/>
            <a:ext cx="335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2011: </a:t>
            </a:r>
            <a:r>
              <a:rPr lang="zh-TW" altLang="en-US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辨識身體皮膚的</a:t>
            </a:r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YGCs</a:t>
            </a:r>
            <a:endParaRPr lang="zh-HK" altLang="en-US" sz="2000" dirty="0">
              <a:solidFill>
                <a:srgbClr val="59595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3083" y="3553080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2009: </a:t>
            </a:r>
            <a:r>
              <a:rPr lang="zh-TW" altLang="en-US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辨識臉部皮膚的</a:t>
            </a:r>
            <a:r>
              <a:rPr lang="en-US" altLang="zh-TW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YGCs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-99074" y="1186516"/>
            <a:ext cx="6171126" cy="3803851"/>
          </a:xfrm>
          <a:prstGeom prst="straightConnector1">
            <a:avLst/>
          </a:prstGeom>
          <a:ln w="158750">
            <a:solidFill>
              <a:srgbClr val="3BB0C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865598" y="4191760"/>
            <a:ext cx="263047" cy="26304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1821" y="4243783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2008: </a:t>
            </a:r>
            <a:r>
              <a:rPr lang="zh-TW" altLang="en-US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專注抑制</a:t>
            </a:r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 </a:t>
            </a:r>
            <a:r>
              <a:rPr lang="en-US" altLang="zh-HK" sz="2000" dirty="0" err="1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arNOX</a:t>
            </a:r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 </a:t>
            </a:r>
            <a:endParaRPr lang="zh-HK" altLang="en-US" sz="2000" dirty="0">
              <a:solidFill>
                <a:srgbClr val="59595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968512" y="3521319"/>
            <a:ext cx="263047" cy="26304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090218" y="2796539"/>
            <a:ext cx="263047" cy="26304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119222" y="2156933"/>
            <a:ext cx="263047" cy="263047"/>
          </a:xfrm>
          <a:prstGeom prst="ellipse">
            <a:avLst/>
          </a:prstGeom>
          <a:solidFill>
            <a:schemeClr val="bg1"/>
          </a:solidFill>
          <a:ln w="114300" cmpd="sng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9657530">
            <a:off x="-435742" y="1678520"/>
            <a:ext cx="7310125" cy="8839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br>
              <a:rPr lang="en-US" altLang="zh-TW" sz="2400" dirty="0">
                <a:solidFill>
                  <a:srgbClr val="3BB0C9"/>
                </a:solidFill>
                <a:latin typeface="Arial"/>
                <a:cs typeface="Arial"/>
              </a:rPr>
            </a:br>
            <a:r>
              <a:rPr lang="zh-TW" altLang="en-US" sz="2400" dirty="0">
                <a:solidFill>
                  <a:srgbClr val="3BB0C9"/>
                </a:solidFill>
                <a:latin typeface="Arial"/>
                <a:cs typeface="Arial"/>
              </a:rPr>
              <a:t>針對老化的來源</a:t>
            </a:r>
            <a:endParaRPr lang="en-US" altLang="zh-TW" sz="2400" cap="all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855" y="313260"/>
            <a:ext cx="533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595959"/>
                </a:solidFill>
                <a:latin typeface="Arial"/>
                <a:cs typeface="Arial"/>
              </a:rPr>
              <a:t>創新的歷史</a:t>
            </a:r>
            <a:endParaRPr lang="en-US" altLang="zh-TW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2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59" y="2800901"/>
            <a:ext cx="1524000" cy="7562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latin typeface="Arial"/>
                <a:cs typeface="Arial"/>
              </a:rPr>
              <a:t>抗老科技</a:t>
            </a:r>
            <a:endParaRPr kumimoji="0" lang="en-US" sz="1600" dirty="0">
              <a:latin typeface="Arial"/>
              <a:cs typeface="Arial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62827" y="1647807"/>
            <a:ext cx="2103676" cy="646331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皮膚組織</a:t>
            </a:r>
            <a:br>
              <a:rPr kumimoji="0" lang="en-US" altLang="zh-TW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kumimoji="0" lang="zh-TW" altLang="en-US" b="1" dirty="0">
                <a:solidFill>
                  <a:srgbClr val="595959"/>
                </a:solidFill>
                <a:latin typeface="Arial"/>
                <a:cs typeface="Arial"/>
              </a:rPr>
              <a:t>與緊緻度</a:t>
            </a:r>
            <a:endParaRPr kumimoji="0" lang="en-US" altLang="zh-TW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47447" y="2627606"/>
            <a:ext cx="2119056" cy="369332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色素沉積</a:t>
            </a:r>
            <a:endParaRPr kumimoji="0" lang="en-US" altLang="zh-TW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262827" y="3383884"/>
            <a:ext cx="2103676" cy="369332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皮膚含水量</a:t>
            </a:r>
            <a:endParaRPr kumimoji="0" lang="en-US" altLang="zh-TW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262827" y="4227818"/>
            <a:ext cx="2103676" cy="369332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595959"/>
                </a:solidFill>
                <a:latin typeface="Arial"/>
                <a:cs typeface="Arial"/>
              </a:rPr>
              <a:t>細胞更替</a:t>
            </a:r>
            <a:endParaRPr kumimoji="0" lang="en-US" altLang="zh-TW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1220" y="1101417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皺紋與細紋</a:t>
            </a:r>
            <a:endParaRPr lang="en-US" altLang="zh-TW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220" y="1506388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皮膚組織</a:t>
            </a:r>
            <a:endParaRPr lang="en-US" altLang="zh-TW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1220" y="1903918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rgbClr val="3BB0C9"/>
                </a:solidFill>
                <a:latin typeface="Arial"/>
                <a:ea typeface="+mn-ea"/>
                <a:cs typeface="Arial"/>
              </a:rPr>
              <a:t>緊緻度</a:t>
            </a:r>
            <a:endParaRPr kumimoji="0" lang="en-US" sz="1600" b="1" dirty="0">
              <a:solidFill>
                <a:srgbClr val="3BB0C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391" y="2409225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斑點</a:t>
            </a:r>
            <a:endParaRPr lang="en-US" altLang="zh-TW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8391" y="2731011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皮膚暗沉</a:t>
            </a:r>
            <a:endParaRPr lang="en-US" altLang="zh-TW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6878" y="3288438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水潤度</a:t>
            </a:r>
            <a:endParaRPr lang="en-US" altLang="zh-TW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9699" y="3869156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平滑、皮膚紋理</a:t>
            </a:r>
            <a:endParaRPr lang="en-US" altLang="zh-TW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9699" y="4195524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8AB0"/>
                </a:solidFill>
                <a:latin typeface="Arial"/>
                <a:cs typeface="Arial"/>
              </a:rPr>
              <a:t>光澤</a:t>
            </a:r>
            <a:endParaRPr lang="en-US" altLang="zh-TW" sz="1600" dirty="0">
              <a:solidFill>
                <a:srgbClr val="008AB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9699" y="4498800"/>
            <a:ext cx="2376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rgbClr val="008AB0"/>
                </a:solidFill>
                <a:latin typeface="Arial"/>
                <a:ea typeface="+mn-ea"/>
                <a:cs typeface="Arial"/>
              </a:rPr>
              <a:t>毛孔大小</a:t>
            </a:r>
            <a:endParaRPr kumimoji="0" lang="en-US" sz="1600" dirty="0">
              <a:solidFill>
                <a:srgbClr val="008AB0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8" name="Straight Connector 17"/>
          <p:cNvCxnSpPr>
            <a:stCxn id="4" idx="3"/>
            <a:endCxn id="5" idx="1"/>
          </p:cNvCxnSpPr>
          <p:nvPr/>
        </p:nvCxnSpPr>
        <p:spPr>
          <a:xfrm flipV="1">
            <a:off x="2192759" y="1970973"/>
            <a:ext cx="1070068" cy="1208067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3"/>
            <a:endCxn id="6" idx="1"/>
          </p:cNvCxnSpPr>
          <p:nvPr/>
        </p:nvCxnSpPr>
        <p:spPr>
          <a:xfrm flipV="1">
            <a:off x="2192759" y="2812272"/>
            <a:ext cx="1054688" cy="366768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3"/>
            <a:endCxn id="7" idx="1"/>
          </p:cNvCxnSpPr>
          <p:nvPr/>
        </p:nvCxnSpPr>
        <p:spPr>
          <a:xfrm>
            <a:off x="2192759" y="3179040"/>
            <a:ext cx="1070068" cy="389510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3"/>
            <a:endCxn id="8" idx="1"/>
          </p:cNvCxnSpPr>
          <p:nvPr/>
        </p:nvCxnSpPr>
        <p:spPr>
          <a:xfrm>
            <a:off x="2192759" y="3179040"/>
            <a:ext cx="1070068" cy="1233444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3"/>
            <a:endCxn id="9" idx="1"/>
          </p:cNvCxnSpPr>
          <p:nvPr/>
        </p:nvCxnSpPr>
        <p:spPr>
          <a:xfrm flipV="1">
            <a:off x="5366503" y="1270694"/>
            <a:ext cx="1184717" cy="700279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3"/>
            <a:endCxn id="10" idx="1"/>
          </p:cNvCxnSpPr>
          <p:nvPr/>
        </p:nvCxnSpPr>
        <p:spPr>
          <a:xfrm flipV="1">
            <a:off x="5366503" y="1675665"/>
            <a:ext cx="1184717" cy="295308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3"/>
            <a:endCxn id="11" idx="1"/>
          </p:cNvCxnSpPr>
          <p:nvPr/>
        </p:nvCxnSpPr>
        <p:spPr>
          <a:xfrm>
            <a:off x="5366503" y="1970973"/>
            <a:ext cx="1184717" cy="102222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  <a:endCxn id="12" idx="1"/>
          </p:cNvCxnSpPr>
          <p:nvPr/>
        </p:nvCxnSpPr>
        <p:spPr>
          <a:xfrm flipV="1">
            <a:off x="5366503" y="2578502"/>
            <a:ext cx="1171888" cy="233770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3"/>
            <a:endCxn id="13" idx="1"/>
          </p:cNvCxnSpPr>
          <p:nvPr/>
        </p:nvCxnSpPr>
        <p:spPr>
          <a:xfrm>
            <a:off x="5366503" y="2812272"/>
            <a:ext cx="1171888" cy="88016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4" idx="1"/>
          </p:cNvCxnSpPr>
          <p:nvPr/>
        </p:nvCxnSpPr>
        <p:spPr>
          <a:xfrm flipV="1">
            <a:off x="5366503" y="3457715"/>
            <a:ext cx="1210375" cy="110835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3"/>
            <a:endCxn id="15" idx="1"/>
          </p:cNvCxnSpPr>
          <p:nvPr/>
        </p:nvCxnSpPr>
        <p:spPr>
          <a:xfrm flipV="1">
            <a:off x="5366503" y="4038433"/>
            <a:ext cx="1223196" cy="374051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6" idx="1"/>
          </p:cNvCxnSpPr>
          <p:nvPr/>
        </p:nvCxnSpPr>
        <p:spPr>
          <a:xfrm flipV="1">
            <a:off x="5366503" y="4364801"/>
            <a:ext cx="1223196" cy="47683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17" idx="1"/>
          </p:cNvCxnSpPr>
          <p:nvPr/>
        </p:nvCxnSpPr>
        <p:spPr>
          <a:xfrm>
            <a:off x="5366503" y="4412484"/>
            <a:ext cx="1223196" cy="255593"/>
          </a:xfrm>
          <a:prstGeom prst="line">
            <a:avLst/>
          </a:prstGeom>
          <a:ln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80996" y="474135"/>
            <a:ext cx="82434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none" baseline="0">
                <a:solidFill>
                  <a:schemeClr val="accent4"/>
                </a:solidFill>
                <a:latin typeface="Arial"/>
                <a:ea typeface="ＭＳ Ｐゴシック" charset="-128"/>
                <a:cs typeface="Arial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3BB0C9"/>
                </a:solidFill>
              </a:rPr>
              <a:t>擴展臉部皮膚</a:t>
            </a:r>
            <a:r>
              <a:rPr lang="en-US" sz="2800" dirty="0">
                <a:solidFill>
                  <a:srgbClr val="3BB0C9"/>
                </a:solidFill>
              </a:rPr>
              <a:t>YGCS</a:t>
            </a:r>
            <a:r>
              <a:rPr lang="zh-TW" altLang="en-US" sz="2800" dirty="0">
                <a:solidFill>
                  <a:srgbClr val="3BB0C9"/>
                </a:solidFill>
              </a:rPr>
              <a:t>至緊緻肌膚</a:t>
            </a:r>
            <a:endParaRPr lang="en-US" sz="2800" b="1" dirty="0">
              <a:solidFill>
                <a:srgbClr val="3BB0C9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0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M034364 BAD Silh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"/>
          <a:stretch/>
        </p:blipFill>
        <p:spPr>
          <a:xfrm>
            <a:off x="3858009" y="897467"/>
            <a:ext cx="5285991" cy="4246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743" y="35479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rgbClr val="3BB0C9"/>
                </a:solidFill>
                <a:latin typeface="Arial"/>
                <a:cs typeface="Arial"/>
              </a:rPr>
              <a:t>Ageloc</a:t>
            </a:r>
            <a:r>
              <a:rPr lang="en-US" sz="2800" dirty="0">
                <a:solidFill>
                  <a:srgbClr val="3BB0C9"/>
                </a:solidFill>
                <a:latin typeface="Arial"/>
                <a:cs typeface="Arial"/>
              </a:rPr>
              <a:t> me</a:t>
            </a:r>
            <a:r>
              <a:rPr lang="en-US" sz="2800" baseline="30000" dirty="0">
                <a:solidFill>
                  <a:srgbClr val="3BB0C9"/>
                </a:solidFill>
                <a:latin typeface="Arial"/>
                <a:cs typeface="Arial"/>
              </a:rPr>
              <a:t>™</a:t>
            </a:r>
            <a:r>
              <a:rPr lang="en-US" sz="2800" dirty="0">
                <a:solidFill>
                  <a:srgbClr val="3BB0C9"/>
                </a:solidFill>
                <a:latin typeface="Arial"/>
                <a:cs typeface="Arial"/>
              </a:rPr>
              <a:t> </a:t>
            </a:r>
            <a:r>
              <a:rPr lang="zh-TW" altLang="en-US" sz="2800" dirty="0">
                <a:solidFill>
                  <a:srgbClr val="3BB0C9"/>
                </a:solidFill>
                <a:latin typeface="Arial"/>
                <a:cs typeface="Arial"/>
              </a:rPr>
              <a:t>臨床測試</a:t>
            </a:r>
            <a:endParaRPr lang="en-US" sz="2800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068" y="1088694"/>
            <a:ext cx="5101827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安全是關鍵。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我們的臨床實驗室在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2014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年進行超過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項皮膚刺激性安全實驗。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功效被證明。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我們在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2014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年進行了超過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項內部探索性、驗證性臨床研究，期限從</a:t>
            </a:r>
            <a:r>
              <a:rPr lang="en-US" altLang="zh-TW" sz="2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Arial"/>
                <a:cs typeface="Arial"/>
              </a:rPr>
              <a:t>天到</a:t>
            </a:r>
            <a:r>
              <a:rPr lang="en-US" altLang="zh-TW" sz="2000" dirty="0">
                <a:solidFill>
                  <a:schemeClr val="tx1"/>
                </a:solidFill>
                <a:latin typeface="Arial"/>
                <a:cs typeface="Arial"/>
              </a:rPr>
              <a:t>16</a:t>
            </a:r>
            <a:r>
              <a:rPr lang="zh-TW" altLang="en-US" sz="2000" dirty="0">
                <a:solidFill>
                  <a:schemeClr val="tx1"/>
                </a:solidFill>
                <a:latin typeface="Arial"/>
                <a:cs typeface="Arial"/>
              </a:rPr>
              <a:t>個星期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結果被證實。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2014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年，我們在第三方研究單位進行了超過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項研究或測試。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4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M12100015.clear.white fade.jpg"/>
          <p:cNvPicPr>
            <a:picLocks noChangeAspect="1"/>
          </p:cNvPicPr>
          <p:nvPr/>
        </p:nvPicPr>
        <p:blipFill rotWithShape="1">
          <a:blip r:embed="rId3"/>
          <a:srcRect l="8749" t="26431" r="9386" b="11821"/>
          <a:stretch/>
        </p:blipFill>
        <p:spPr>
          <a:xfrm>
            <a:off x="5011554" y="987574"/>
            <a:ext cx="4132446" cy="415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1577" y="352541"/>
            <a:ext cx="8229600" cy="7263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cap="all" dirty="0" err="1">
                <a:solidFill>
                  <a:srgbClr val="3BB0C9"/>
                </a:solidFill>
                <a:latin typeface="Arial"/>
                <a:cs typeface="Arial"/>
              </a:rPr>
              <a:t>Ageloc</a:t>
            </a:r>
            <a:r>
              <a:rPr lang="en-US" sz="2800" cap="all" dirty="0">
                <a:solidFill>
                  <a:srgbClr val="3BB0C9"/>
                </a:solidFill>
                <a:latin typeface="Arial"/>
                <a:cs typeface="Arial"/>
              </a:rPr>
              <a:t> me</a:t>
            </a:r>
            <a:r>
              <a:rPr lang="en-US" sz="2800" cap="all" baseline="30000" dirty="0">
                <a:solidFill>
                  <a:srgbClr val="3BB0C9"/>
                </a:solidFill>
                <a:latin typeface="Arial"/>
                <a:cs typeface="Arial"/>
              </a:rPr>
              <a:t>™</a:t>
            </a:r>
            <a:r>
              <a:rPr lang="en-US" sz="2800" cap="all" dirty="0">
                <a:solidFill>
                  <a:srgbClr val="3BB0C9"/>
                </a:solidFill>
                <a:latin typeface="Arial"/>
                <a:cs typeface="Arial"/>
              </a:rPr>
              <a:t> </a:t>
            </a:r>
            <a:r>
              <a:rPr lang="zh-TW" altLang="en-US" sz="2800" cap="all" dirty="0">
                <a:solidFill>
                  <a:srgbClr val="3BB0C9"/>
                </a:solidFill>
                <a:latin typeface="Arial"/>
                <a:cs typeface="Arial"/>
              </a:rPr>
              <a:t>研發製作</a:t>
            </a:r>
            <a:endParaRPr lang="en-US" sz="2800" cap="all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8661" y="1085122"/>
            <a:ext cx="5385483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2014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年，我們：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完成超過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700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個實驗室批次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研發了約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170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個不同配方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產品開發過程中，每個配方的組方嘗試高達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次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279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個批次／配方通過了微生物挑戰實驗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超過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11,000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個菌落表面皿實驗</a:t>
            </a:r>
          </a:p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超過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370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批次的穩定性實驗</a:t>
            </a:r>
          </a:p>
        </p:txBody>
      </p:sp>
    </p:spTree>
    <p:extLst>
      <p:ext uri="{BB962C8B-B14F-4D97-AF65-F5344CB8AC3E}">
        <p14:creationId xmlns:p14="http://schemas.microsoft.com/office/powerpoint/2010/main" val="301675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ntain ® 633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959" r="2691" b="2265"/>
          <a:stretch/>
        </p:blipFill>
        <p:spPr>
          <a:xfrm>
            <a:off x="3027244" y="922849"/>
            <a:ext cx="3081986" cy="3142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120015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5" b="37511"/>
          <a:stretch/>
        </p:blipFill>
        <p:spPr>
          <a:xfrm>
            <a:off x="0" y="0"/>
            <a:ext cx="9161452" cy="2886010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677924" y="1607426"/>
            <a:ext cx="7772400" cy="4233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35757"/>
              </a:solidFill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8550" y="2928345"/>
            <a:ext cx="8880851" cy="733487"/>
          </a:xfrm>
          <a:prstGeom prst="rect">
            <a:avLst/>
          </a:prstGeom>
          <a:noFill/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TW" altLang="en-US" sz="2800" kern="0" dirty="0">
                <a:latin typeface="Arial"/>
                <a:ea typeface="微软雅黑" panose="020B0503020204020204" pitchFamily="34" charset="-122"/>
                <a:cs typeface="Arial"/>
              </a:rPr>
              <a:t>我們世界級的科學</a:t>
            </a:r>
            <a:endParaRPr lang="en-US" sz="2800" dirty="0">
              <a:solidFill>
                <a:srgbClr val="008AB0"/>
              </a:solidFill>
              <a:latin typeface="Arial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566" y="3543295"/>
            <a:ext cx="8825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</a:t>
            </a:r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超過</a:t>
            </a:r>
            <a:r>
              <a:rPr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30</a:t>
            </a:r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年抗老研究的專利科學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</a:t>
            </a:r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擁有專門科學家所組成的大團隊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</a:t>
            </a:r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與領導科研機構共同研究</a:t>
            </a:r>
            <a:endParaRPr lang="en-US" altLang="zh-TW" sz="1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</a:t>
            </a:r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專門針對肌膚護理與營養食品科學及其廣泛的產品</a:t>
            </a:r>
            <a:endParaRPr lang="en-US" altLang="zh-TW" sz="1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</a:t>
            </a:r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致力於針對老化根源──不只是徵象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3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M0930250Background_048_Blue_NSERUM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4" b="6590"/>
          <a:stretch/>
        </p:blipFill>
        <p:spPr>
          <a:xfrm>
            <a:off x="0" y="-1"/>
            <a:ext cx="9230722" cy="5266267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677924" y="1607426"/>
            <a:ext cx="7772400" cy="4233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35757"/>
              </a:solidFill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24536" y="2480453"/>
            <a:ext cx="4871907" cy="432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我們至</a:t>
            </a:r>
            <a:r>
              <a:rPr kumimoji="0" lang="en-US" sz="2200" i="0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  <a:r>
              <a:rPr kumimoji="0" lang="zh-TW" altLang="en-US" sz="2200" i="0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年的創新</a:t>
            </a:r>
            <a:endParaRPr kumimoji="0" lang="en-US" sz="22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9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 Science Numbers 16x9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/>
          <a:stretch/>
        </p:blipFill>
        <p:spPr>
          <a:xfrm>
            <a:off x="0" y="482600"/>
            <a:ext cx="9144000" cy="466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2629" y="4267200"/>
            <a:ext cx="1778000" cy="757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2375744" y="384651"/>
            <a:ext cx="4433248" cy="44332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375744" y="384651"/>
            <a:ext cx="4433248" cy="4433248"/>
          </a:xfrm>
          <a:prstGeom prst="ellipse">
            <a:avLst/>
          </a:prstGeom>
          <a:gradFill flip="none" rotWithShape="1">
            <a:gsLst>
              <a:gs pos="58000">
                <a:schemeClr val="bg1">
                  <a:lumMod val="85000"/>
                </a:schemeClr>
              </a:gs>
              <a:gs pos="93000">
                <a:schemeClr val="accent5"/>
              </a:gs>
              <a:gs pos="100000">
                <a:srgbClr val="008AB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298776" y="1307683"/>
            <a:ext cx="2587184" cy="25871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4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75279" y="384171"/>
            <a:ext cx="4433248" cy="44332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30736" y="676774"/>
            <a:ext cx="3855392" cy="3855392"/>
            <a:chOff x="2630736" y="676774"/>
            <a:chExt cx="3855392" cy="3855392"/>
          </a:xfrm>
        </p:grpSpPr>
        <p:sp>
          <p:nvSpPr>
            <p:cNvPr id="69" name="Oval 68"/>
            <p:cNvSpPr/>
            <p:nvPr/>
          </p:nvSpPr>
          <p:spPr>
            <a:xfrm>
              <a:off x="3305764" y="1307202"/>
              <a:ext cx="2587184" cy="2587184"/>
            </a:xfrm>
            <a:prstGeom prst="ellipse">
              <a:avLst/>
            </a:prstGeom>
            <a:solidFill>
              <a:srgbClr val="008A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6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70" name="Group 30"/>
            <p:cNvGrpSpPr/>
            <p:nvPr/>
          </p:nvGrpSpPr>
          <p:grpSpPr>
            <a:xfrm>
              <a:off x="2630736" y="676776"/>
              <a:ext cx="3855394" cy="3855392"/>
              <a:chOff x="-2820614" y="2970442"/>
              <a:chExt cx="3855394" cy="3855392"/>
            </a:xfrm>
            <a:solidFill>
              <a:srgbClr val="008AB0"/>
            </a:solidFill>
          </p:grpSpPr>
          <p:grpSp>
            <p:nvGrpSpPr>
              <p:cNvPr id="71" name="Group 31"/>
              <p:cNvGrpSpPr/>
              <p:nvPr/>
            </p:nvGrpSpPr>
            <p:grpSpPr>
              <a:xfrm>
                <a:off x="-2820614" y="2970442"/>
                <a:ext cx="3855392" cy="3855392"/>
                <a:chOff x="2687590" y="665495"/>
                <a:chExt cx="3855392" cy="3855392"/>
              </a:xfrm>
              <a:grpFill/>
            </p:grpSpPr>
            <p:grpSp>
              <p:nvGrpSpPr>
                <p:cNvPr id="79" name="Group 39"/>
                <p:cNvGrpSpPr/>
                <p:nvPr/>
              </p:nvGrpSpPr>
              <p:grpSpPr>
                <a:xfrm>
                  <a:off x="2687590" y="2305070"/>
                  <a:ext cx="3855392" cy="576237"/>
                  <a:chOff x="2694304" y="2269667"/>
                  <a:chExt cx="3855392" cy="576237"/>
                </a:xfrm>
                <a:grpFill/>
              </p:grpSpPr>
              <p:sp>
                <p:nvSpPr>
                  <p:cNvPr id="83" name="Right Arrow 82"/>
                  <p:cNvSpPr/>
                  <p:nvPr/>
                </p:nvSpPr>
                <p:spPr>
                  <a:xfrm>
                    <a:off x="5714815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4" name="Right Arrow 83"/>
                  <p:cNvSpPr/>
                  <p:nvPr/>
                </p:nvSpPr>
                <p:spPr>
                  <a:xfrm rot="10800000">
                    <a:off x="2694304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80" name="Group 40"/>
                <p:cNvGrpSpPr/>
                <p:nvPr/>
              </p:nvGrpSpPr>
              <p:grpSpPr>
                <a:xfrm rot="5400000">
                  <a:off x="2687592" y="2305072"/>
                  <a:ext cx="3855392" cy="576237"/>
                  <a:chOff x="2694304" y="2269667"/>
                  <a:chExt cx="3855392" cy="576237"/>
                </a:xfrm>
                <a:grpFill/>
              </p:grpSpPr>
              <p:sp>
                <p:nvSpPr>
                  <p:cNvPr id="81" name="Right Arrow 80"/>
                  <p:cNvSpPr/>
                  <p:nvPr/>
                </p:nvSpPr>
                <p:spPr>
                  <a:xfrm>
                    <a:off x="5714815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Right Arrow 81"/>
                  <p:cNvSpPr/>
                  <p:nvPr/>
                </p:nvSpPr>
                <p:spPr>
                  <a:xfrm rot="10800000">
                    <a:off x="2694304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2" name="Group 32"/>
              <p:cNvGrpSpPr/>
              <p:nvPr/>
            </p:nvGrpSpPr>
            <p:grpSpPr>
              <a:xfrm rot="18900000">
                <a:off x="-2820612" y="2970442"/>
                <a:ext cx="3855392" cy="3855392"/>
                <a:chOff x="2687590" y="665495"/>
                <a:chExt cx="3855392" cy="3855392"/>
              </a:xfrm>
              <a:grpFill/>
            </p:grpSpPr>
            <p:grpSp>
              <p:nvGrpSpPr>
                <p:cNvPr id="73" name="Group 33"/>
                <p:cNvGrpSpPr/>
                <p:nvPr/>
              </p:nvGrpSpPr>
              <p:grpSpPr>
                <a:xfrm>
                  <a:off x="2687590" y="2305070"/>
                  <a:ext cx="3855392" cy="576237"/>
                  <a:chOff x="2694304" y="2269667"/>
                  <a:chExt cx="3855392" cy="576237"/>
                </a:xfrm>
                <a:grpFill/>
              </p:grpSpPr>
              <p:sp>
                <p:nvSpPr>
                  <p:cNvPr id="77" name="Right Arrow 76"/>
                  <p:cNvSpPr/>
                  <p:nvPr/>
                </p:nvSpPr>
                <p:spPr>
                  <a:xfrm>
                    <a:off x="5714815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8" name="Right Arrow 77"/>
                  <p:cNvSpPr/>
                  <p:nvPr/>
                </p:nvSpPr>
                <p:spPr>
                  <a:xfrm rot="10800000">
                    <a:off x="2694304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4" name="Group 34"/>
                <p:cNvGrpSpPr/>
                <p:nvPr/>
              </p:nvGrpSpPr>
              <p:grpSpPr>
                <a:xfrm rot="5400000">
                  <a:off x="2687592" y="2305072"/>
                  <a:ext cx="3855392" cy="576237"/>
                  <a:chOff x="2694304" y="2269667"/>
                  <a:chExt cx="3855392" cy="576237"/>
                </a:xfrm>
                <a:grpFill/>
              </p:grpSpPr>
              <p:sp>
                <p:nvSpPr>
                  <p:cNvPr id="75" name="Right Arrow 74"/>
                  <p:cNvSpPr/>
                  <p:nvPr/>
                </p:nvSpPr>
                <p:spPr>
                  <a:xfrm>
                    <a:off x="5714815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6" name="Right Arrow 75"/>
                  <p:cNvSpPr/>
                  <p:nvPr/>
                </p:nvSpPr>
                <p:spPr>
                  <a:xfrm rot="10800000">
                    <a:off x="2694304" y="2269667"/>
                    <a:ext cx="834881" cy="576237"/>
                  </a:xfrm>
                  <a:prstGeom prst="rightArrow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600" dirty="0">
                      <a:solidFill>
                        <a:prstClr val="white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85" name="Title 1"/>
          <p:cNvSpPr txBox="1">
            <a:spLocks/>
          </p:cNvSpPr>
          <p:nvPr/>
        </p:nvSpPr>
        <p:spPr>
          <a:xfrm>
            <a:off x="1103376" y="448056"/>
            <a:ext cx="7239000" cy="857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cap="all" dirty="0">
              <a:solidFill>
                <a:prstClr val="black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4" y="1905111"/>
            <a:ext cx="2363535" cy="138767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7" name="Right Arrow 86"/>
          <p:cNvSpPr/>
          <p:nvPr/>
        </p:nvSpPr>
        <p:spPr>
          <a:xfrm rot="10800000">
            <a:off x="4597723" y="1905111"/>
            <a:ext cx="4632998" cy="1387672"/>
          </a:xfrm>
          <a:prstGeom prst="rightArrow">
            <a:avLst/>
          </a:prstGeom>
          <a:solidFill>
            <a:srgbClr val="008A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41640" y="58659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TW" altLang="en-US" dirty="0">
                <a:solidFill>
                  <a:srgbClr val="595959"/>
                </a:solidFill>
                <a:latin typeface="Arial"/>
                <a:cs typeface="Arial"/>
              </a:rPr>
              <a:t>老化跡象與表徵</a:t>
            </a:r>
            <a:endParaRPr lang="en-US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20159" y="2359493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TW" altLang="en-US" sz="2000" dirty="0">
                <a:solidFill>
                  <a:prstClr val="white"/>
                </a:solidFill>
                <a:latin typeface="Arial"/>
                <a:cs typeface="Arial"/>
              </a:rPr>
              <a:t>老化因子</a:t>
            </a:r>
            <a:endParaRPr lang="en-US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0" name="Rectangle 2"/>
          <p:cNvSpPr txBox="1">
            <a:spLocks/>
          </p:cNvSpPr>
          <p:nvPr/>
        </p:nvSpPr>
        <p:spPr>
          <a:xfrm>
            <a:off x="470359" y="3598451"/>
            <a:ext cx="2674609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dirty="0">
                <a:solidFill>
                  <a:srgbClr val="747378"/>
                </a:solidFill>
                <a:latin typeface="Arial"/>
                <a:ea typeface="ＭＳ Ｐゴシック" pitchFamily="-72" charset="-128"/>
                <a:cs typeface="Arial"/>
              </a:rPr>
              <a:t>傳統抗老科技的方法</a:t>
            </a:r>
            <a:endParaRPr lang="en-US" sz="1800" dirty="0">
              <a:solidFill>
                <a:srgbClr val="747378"/>
              </a:solidFill>
              <a:latin typeface="Arial"/>
              <a:ea typeface="ＭＳ Ｐゴシック" pitchFamily="-72" charset="-128"/>
              <a:cs typeface="Arial"/>
            </a:endParaRPr>
          </a:p>
        </p:txBody>
      </p:sp>
      <p:sp>
        <p:nvSpPr>
          <p:cNvPr id="91" name="Rectangle 2"/>
          <p:cNvSpPr txBox="1">
            <a:spLocks/>
          </p:cNvSpPr>
          <p:nvPr/>
        </p:nvSpPr>
        <p:spPr>
          <a:xfrm>
            <a:off x="191947" y="100028"/>
            <a:ext cx="3234046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ea typeface="ＭＳ Ｐゴシック" pitchFamily="-72" charset="-128"/>
                <a:cs typeface="Arial"/>
              </a:rPr>
              <a:t>NU SKIN</a:t>
            </a:r>
            <a:r>
              <a:rPr lang="en-US" sz="2000" baseline="30000" dirty="0">
                <a:latin typeface="Arial"/>
                <a:ea typeface="ＭＳ Ｐゴシック" pitchFamily="-72" charset="-128"/>
                <a:cs typeface="Arial"/>
              </a:rPr>
              <a:t>®</a:t>
            </a:r>
            <a:r>
              <a:rPr lang="en-US" sz="2000" dirty="0">
                <a:latin typeface="Arial"/>
                <a:ea typeface="ＭＳ Ｐゴシック" pitchFamily="-72" charset="-128"/>
                <a:cs typeface="Arial"/>
              </a:rPr>
              <a:t> </a:t>
            </a:r>
          </a:p>
          <a:p>
            <a:r>
              <a:rPr lang="zh-TW" altLang="en-US" sz="2000" dirty="0">
                <a:latin typeface="Arial"/>
                <a:ea typeface="ＭＳ Ｐゴシック" pitchFamily="-72" charset="-128"/>
                <a:cs typeface="Arial"/>
              </a:rPr>
              <a:t>抗老科技的方法</a:t>
            </a:r>
            <a:endParaRPr lang="en-US" sz="2000" dirty="0">
              <a:latin typeface="Arial"/>
              <a:ea typeface="ＭＳ Ｐゴシック" pitchFamily="-72" charset="-128"/>
              <a:cs typeface="Arial"/>
            </a:endParaRPr>
          </a:p>
        </p:txBody>
      </p:sp>
      <p:sp>
        <p:nvSpPr>
          <p:cNvPr id="92" name="Rectangle 2"/>
          <p:cNvSpPr txBox="1">
            <a:spLocks/>
          </p:cNvSpPr>
          <p:nvPr/>
        </p:nvSpPr>
        <p:spPr>
          <a:xfrm>
            <a:off x="458600" y="1135543"/>
            <a:ext cx="1904939" cy="291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0" dirty="0">
                <a:solidFill>
                  <a:srgbClr val="747378"/>
                </a:solidFill>
                <a:latin typeface="Arial"/>
                <a:ea typeface="ＭＳ Ｐゴシック" pitchFamily="-72" charset="-128"/>
                <a:cs typeface="Arial"/>
              </a:rPr>
              <a:t>治療老化跡象與表徵</a:t>
            </a:r>
            <a:endParaRPr lang="en-US" sz="2000" b="0" dirty="0">
              <a:solidFill>
                <a:srgbClr val="747378"/>
              </a:solidFill>
              <a:latin typeface="Arial"/>
              <a:ea typeface="ＭＳ Ｐゴシック" pitchFamily="-72" charset="-128"/>
              <a:cs typeface="Arial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4071388" y="2089987"/>
            <a:ext cx="998932" cy="1006580"/>
          </a:xfrm>
          <a:custGeom>
            <a:avLst/>
            <a:gdLst>
              <a:gd name="T0" fmla="*/ 258 w 1306"/>
              <a:gd name="T1" fmla="*/ 696 h 1316"/>
              <a:gd name="T2" fmla="*/ 126 w 1306"/>
              <a:gd name="T3" fmla="*/ 738 h 1316"/>
              <a:gd name="T4" fmla="*/ 62 w 1306"/>
              <a:gd name="T5" fmla="*/ 870 h 1316"/>
              <a:gd name="T6" fmla="*/ 140 w 1306"/>
              <a:gd name="T7" fmla="*/ 1070 h 1316"/>
              <a:gd name="T8" fmla="*/ 432 w 1306"/>
              <a:gd name="T9" fmla="*/ 924 h 1316"/>
              <a:gd name="T10" fmla="*/ 358 w 1306"/>
              <a:gd name="T11" fmla="*/ 732 h 1316"/>
              <a:gd name="T12" fmla="*/ 144 w 1306"/>
              <a:gd name="T13" fmla="*/ 510 h 1316"/>
              <a:gd name="T14" fmla="*/ 38 w 1306"/>
              <a:gd name="T15" fmla="*/ 604 h 1316"/>
              <a:gd name="T16" fmla="*/ 8 w 1306"/>
              <a:gd name="T17" fmla="*/ 788 h 1316"/>
              <a:gd name="T18" fmla="*/ 56 w 1306"/>
              <a:gd name="T19" fmla="*/ 686 h 1316"/>
              <a:gd name="T20" fmla="*/ 150 w 1306"/>
              <a:gd name="T21" fmla="*/ 588 h 1316"/>
              <a:gd name="T22" fmla="*/ 288 w 1306"/>
              <a:gd name="T23" fmla="*/ 562 h 1316"/>
              <a:gd name="T24" fmla="*/ 440 w 1306"/>
              <a:gd name="T25" fmla="*/ 636 h 1316"/>
              <a:gd name="T26" fmla="*/ 488 w 1306"/>
              <a:gd name="T27" fmla="*/ 766 h 1316"/>
              <a:gd name="T28" fmla="*/ 522 w 1306"/>
              <a:gd name="T29" fmla="*/ 652 h 1316"/>
              <a:gd name="T30" fmla="*/ 428 w 1306"/>
              <a:gd name="T31" fmla="*/ 526 h 1316"/>
              <a:gd name="T32" fmla="*/ 1216 w 1306"/>
              <a:gd name="T33" fmla="*/ 542 h 1316"/>
              <a:gd name="T34" fmla="*/ 1060 w 1306"/>
              <a:gd name="T35" fmla="*/ 488 h 1316"/>
              <a:gd name="T36" fmla="*/ 902 w 1306"/>
              <a:gd name="T37" fmla="*/ 516 h 1316"/>
              <a:gd name="T38" fmla="*/ 788 w 1306"/>
              <a:gd name="T39" fmla="*/ 636 h 1316"/>
              <a:gd name="T40" fmla="*/ 820 w 1306"/>
              <a:gd name="T41" fmla="*/ 766 h 1316"/>
              <a:gd name="T42" fmla="*/ 854 w 1306"/>
              <a:gd name="T43" fmla="*/ 656 h 1316"/>
              <a:gd name="T44" fmla="*/ 1000 w 1306"/>
              <a:gd name="T45" fmla="*/ 566 h 1316"/>
              <a:gd name="T46" fmla="*/ 1142 w 1306"/>
              <a:gd name="T47" fmla="*/ 580 h 1316"/>
              <a:gd name="T48" fmla="*/ 1240 w 1306"/>
              <a:gd name="T49" fmla="*/ 666 h 1316"/>
              <a:gd name="T50" fmla="*/ 1292 w 1306"/>
              <a:gd name="T51" fmla="*/ 820 h 1316"/>
              <a:gd name="T52" fmla="*/ 1276 w 1306"/>
              <a:gd name="T53" fmla="*/ 620 h 1316"/>
              <a:gd name="T54" fmla="*/ 1040 w 1306"/>
              <a:gd name="T55" fmla="*/ 698 h 1316"/>
              <a:gd name="T56" fmla="*/ 918 w 1306"/>
              <a:gd name="T57" fmla="*/ 766 h 1316"/>
              <a:gd name="T58" fmla="*/ 924 w 1306"/>
              <a:gd name="T59" fmla="*/ 1260 h 1316"/>
              <a:gd name="T60" fmla="*/ 1198 w 1306"/>
              <a:gd name="T61" fmla="*/ 1028 h 1316"/>
              <a:gd name="T62" fmla="*/ 1238 w 1306"/>
              <a:gd name="T63" fmla="*/ 830 h 1316"/>
              <a:gd name="T64" fmla="*/ 1154 w 1306"/>
              <a:gd name="T65" fmla="*/ 720 h 1316"/>
              <a:gd name="T66" fmla="*/ 1022 w 1306"/>
              <a:gd name="T67" fmla="*/ 342 h 1316"/>
              <a:gd name="T68" fmla="*/ 1196 w 1306"/>
              <a:gd name="T69" fmla="*/ 402 h 1316"/>
              <a:gd name="T70" fmla="*/ 1300 w 1306"/>
              <a:gd name="T71" fmla="*/ 548 h 1316"/>
              <a:gd name="T72" fmla="*/ 1258 w 1306"/>
              <a:gd name="T73" fmla="*/ 398 h 1316"/>
              <a:gd name="T74" fmla="*/ 1130 w 1306"/>
              <a:gd name="T75" fmla="*/ 204 h 1316"/>
              <a:gd name="T76" fmla="*/ 944 w 1306"/>
              <a:gd name="T77" fmla="*/ 68 h 1316"/>
              <a:gd name="T78" fmla="*/ 716 w 1306"/>
              <a:gd name="T79" fmla="*/ 2 h 1316"/>
              <a:gd name="T80" fmla="*/ 502 w 1306"/>
              <a:gd name="T81" fmla="*/ 18 h 1316"/>
              <a:gd name="T82" fmla="*/ 286 w 1306"/>
              <a:gd name="T83" fmla="*/ 112 h 1316"/>
              <a:gd name="T84" fmla="*/ 120 w 1306"/>
              <a:gd name="T85" fmla="*/ 272 h 1316"/>
              <a:gd name="T86" fmla="*/ 18 w 1306"/>
              <a:gd name="T87" fmla="*/ 482 h 1316"/>
              <a:gd name="T88" fmla="*/ 32 w 1306"/>
              <a:gd name="T89" fmla="*/ 492 h 1316"/>
              <a:gd name="T90" fmla="*/ 164 w 1306"/>
              <a:gd name="T91" fmla="*/ 368 h 1316"/>
              <a:gd name="T92" fmla="*/ 338 w 1306"/>
              <a:gd name="T93" fmla="*/ 348 h 1316"/>
              <a:gd name="T94" fmla="*/ 486 w 1306"/>
              <a:gd name="T95" fmla="*/ 420 h 1316"/>
              <a:gd name="T96" fmla="*/ 578 w 1306"/>
              <a:gd name="T97" fmla="*/ 608 h 1316"/>
              <a:gd name="T98" fmla="*/ 624 w 1306"/>
              <a:gd name="T99" fmla="*/ 578 h 1316"/>
              <a:gd name="T100" fmla="*/ 530 w 1306"/>
              <a:gd name="T101" fmla="*/ 358 h 1316"/>
              <a:gd name="T102" fmla="*/ 306 w 1306"/>
              <a:gd name="T103" fmla="*/ 262 h 1316"/>
              <a:gd name="T104" fmla="*/ 426 w 1306"/>
              <a:gd name="T105" fmla="*/ 126 h 1316"/>
              <a:gd name="T106" fmla="*/ 600 w 1306"/>
              <a:gd name="T107" fmla="*/ 56 h 1316"/>
              <a:gd name="T108" fmla="*/ 734 w 1306"/>
              <a:gd name="T109" fmla="*/ 62 h 1316"/>
              <a:gd name="T110" fmla="*/ 900 w 1306"/>
              <a:gd name="T111" fmla="*/ 142 h 1316"/>
              <a:gd name="T112" fmla="*/ 970 w 1306"/>
              <a:gd name="T113" fmla="*/ 264 h 1316"/>
              <a:gd name="T114" fmla="*/ 778 w 1306"/>
              <a:gd name="T115" fmla="*/ 358 h 1316"/>
              <a:gd name="T116" fmla="*/ 680 w 1306"/>
              <a:gd name="T117" fmla="*/ 614 h 1316"/>
              <a:gd name="T118" fmla="*/ 732 w 1306"/>
              <a:gd name="T119" fmla="*/ 586 h 1316"/>
              <a:gd name="T120" fmla="*/ 834 w 1306"/>
              <a:gd name="T121" fmla="*/ 408 h 1316"/>
              <a:gd name="T122" fmla="*/ 994 w 1306"/>
              <a:gd name="T123" fmla="*/ 344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6" h="1316">
                <a:moveTo>
                  <a:pt x="340" y="720"/>
                </a:moveTo>
                <a:lnTo>
                  <a:pt x="340" y="720"/>
                </a:lnTo>
                <a:lnTo>
                  <a:pt x="326" y="714"/>
                </a:lnTo>
                <a:lnTo>
                  <a:pt x="312" y="708"/>
                </a:lnTo>
                <a:lnTo>
                  <a:pt x="286" y="700"/>
                </a:lnTo>
                <a:lnTo>
                  <a:pt x="266" y="698"/>
                </a:lnTo>
                <a:lnTo>
                  <a:pt x="258" y="696"/>
                </a:lnTo>
                <a:lnTo>
                  <a:pt x="258" y="696"/>
                </a:lnTo>
                <a:lnTo>
                  <a:pt x="238" y="696"/>
                </a:lnTo>
                <a:lnTo>
                  <a:pt x="218" y="698"/>
                </a:lnTo>
                <a:lnTo>
                  <a:pt x="200" y="702"/>
                </a:lnTo>
                <a:lnTo>
                  <a:pt x="182" y="706"/>
                </a:lnTo>
                <a:lnTo>
                  <a:pt x="168" y="712"/>
                </a:lnTo>
                <a:lnTo>
                  <a:pt x="152" y="720"/>
                </a:lnTo>
                <a:lnTo>
                  <a:pt x="140" y="728"/>
                </a:lnTo>
                <a:lnTo>
                  <a:pt x="126" y="738"/>
                </a:lnTo>
                <a:lnTo>
                  <a:pt x="116" y="748"/>
                </a:lnTo>
                <a:lnTo>
                  <a:pt x="106" y="758"/>
                </a:lnTo>
                <a:lnTo>
                  <a:pt x="90" y="782"/>
                </a:lnTo>
                <a:lnTo>
                  <a:pt x="76" y="806"/>
                </a:lnTo>
                <a:lnTo>
                  <a:pt x="68" y="830"/>
                </a:lnTo>
                <a:lnTo>
                  <a:pt x="68" y="830"/>
                </a:lnTo>
                <a:lnTo>
                  <a:pt x="64" y="848"/>
                </a:lnTo>
                <a:lnTo>
                  <a:pt x="62" y="870"/>
                </a:lnTo>
                <a:lnTo>
                  <a:pt x="62" y="892"/>
                </a:lnTo>
                <a:lnTo>
                  <a:pt x="64" y="916"/>
                </a:lnTo>
                <a:lnTo>
                  <a:pt x="70" y="942"/>
                </a:lnTo>
                <a:lnTo>
                  <a:pt x="80" y="968"/>
                </a:lnTo>
                <a:lnTo>
                  <a:pt x="92" y="998"/>
                </a:lnTo>
                <a:lnTo>
                  <a:pt x="110" y="1028"/>
                </a:lnTo>
                <a:lnTo>
                  <a:pt x="110" y="1028"/>
                </a:lnTo>
                <a:lnTo>
                  <a:pt x="140" y="1070"/>
                </a:lnTo>
                <a:lnTo>
                  <a:pt x="174" y="1110"/>
                </a:lnTo>
                <a:lnTo>
                  <a:pt x="210" y="1146"/>
                </a:lnTo>
                <a:lnTo>
                  <a:pt x="250" y="1178"/>
                </a:lnTo>
                <a:lnTo>
                  <a:pt x="292" y="1208"/>
                </a:lnTo>
                <a:lnTo>
                  <a:pt x="336" y="1236"/>
                </a:lnTo>
                <a:lnTo>
                  <a:pt x="384" y="1260"/>
                </a:lnTo>
                <a:lnTo>
                  <a:pt x="432" y="1280"/>
                </a:lnTo>
                <a:lnTo>
                  <a:pt x="432" y="924"/>
                </a:lnTo>
                <a:lnTo>
                  <a:pt x="432" y="924"/>
                </a:lnTo>
                <a:lnTo>
                  <a:pt x="430" y="882"/>
                </a:lnTo>
                <a:lnTo>
                  <a:pt x="424" y="846"/>
                </a:lnTo>
                <a:lnTo>
                  <a:pt x="416" y="816"/>
                </a:lnTo>
                <a:lnTo>
                  <a:pt x="404" y="788"/>
                </a:lnTo>
                <a:lnTo>
                  <a:pt x="390" y="766"/>
                </a:lnTo>
                <a:lnTo>
                  <a:pt x="374" y="748"/>
                </a:lnTo>
                <a:lnTo>
                  <a:pt x="358" y="732"/>
                </a:lnTo>
                <a:lnTo>
                  <a:pt x="340" y="720"/>
                </a:lnTo>
                <a:close/>
                <a:moveTo>
                  <a:pt x="278" y="488"/>
                </a:moveTo>
                <a:lnTo>
                  <a:pt x="278" y="488"/>
                </a:lnTo>
                <a:lnTo>
                  <a:pt x="246" y="488"/>
                </a:lnTo>
                <a:lnTo>
                  <a:pt x="218" y="492"/>
                </a:lnTo>
                <a:lnTo>
                  <a:pt x="190" y="496"/>
                </a:lnTo>
                <a:lnTo>
                  <a:pt x="166" y="502"/>
                </a:lnTo>
                <a:lnTo>
                  <a:pt x="144" y="510"/>
                </a:lnTo>
                <a:lnTo>
                  <a:pt x="124" y="520"/>
                </a:lnTo>
                <a:lnTo>
                  <a:pt x="106" y="530"/>
                </a:lnTo>
                <a:lnTo>
                  <a:pt x="90" y="542"/>
                </a:lnTo>
                <a:lnTo>
                  <a:pt x="90" y="542"/>
                </a:lnTo>
                <a:lnTo>
                  <a:pt x="76" y="556"/>
                </a:lnTo>
                <a:lnTo>
                  <a:pt x="58" y="576"/>
                </a:lnTo>
                <a:lnTo>
                  <a:pt x="48" y="590"/>
                </a:lnTo>
                <a:lnTo>
                  <a:pt x="38" y="604"/>
                </a:lnTo>
                <a:lnTo>
                  <a:pt x="30" y="620"/>
                </a:lnTo>
                <a:lnTo>
                  <a:pt x="22" y="638"/>
                </a:lnTo>
                <a:lnTo>
                  <a:pt x="16" y="660"/>
                </a:lnTo>
                <a:lnTo>
                  <a:pt x="10" y="682"/>
                </a:lnTo>
                <a:lnTo>
                  <a:pt x="6" y="706"/>
                </a:lnTo>
                <a:lnTo>
                  <a:pt x="4" y="730"/>
                </a:lnTo>
                <a:lnTo>
                  <a:pt x="4" y="758"/>
                </a:lnTo>
                <a:lnTo>
                  <a:pt x="8" y="788"/>
                </a:lnTo>
                <a:lnTo>
                  <a:pt x="14" y="820"/>
                </a:lnTo>
                <a:lnTo>
                  <a:pt x="24" y="854"/>
                </a:lnTo>
                <a:lnTo>
                  <a:pt x="24" y="854"/>
                </a:lnTo>
                <a:lnTo>
                  <a:pt x="26" y="808"/>
                </a:lnTo>
                <a:lnTo>
                  <a:pt x="30" y="768"/>
                </a:lnTo>
                <a:lnTo>
                  <a:pt x="38" y="736"/>
                </a:lnTo>
                <a:lnTo>
                  <a:pt x="46" y="708"/>
                </a:lnTo>
                <a:lnTo>
                  <a:pt x="56" y="686"/>
                </a:lnTo>
                <a:lnTo>
                  <a:pt x="66" y="666"/>
                </a:lnTo>
                <a:lnTo>
                  <a:pt x="80" y="648"/>
                </a:lnTo>
                <a:lnTo>
                  <a:pt x="92" y="634"/>
                </a:lnTo>
                <a:lnTo>
                  <a:pt x="92" y="634"/>
                </a:lnTo>
                <a:lnTo>
                  <a:pt x="106" y="620"/>
                </a:lnTo>
                <a:lnTo>
                  <a:pt x="120" y="606"/>
                </a:lnTo>
                <a:lnTo>
                  <a:pt x="136" y="596"/>
                </a:lnTo>
                <a:lnTo>
                  <a:pt x="150" y="588"/>
                </a:lnTo>
                <a:lnTo>
                  <a:pt x="166" y="580"/>
                </a:lnTo>
                <a:lnTo>
                  <a:pt x="180" y="574"/>
                </a:lnTo>
                <a:lnTo>
                  <a:pt x="206" y="566"/>
                </a:lnTo>
                <a:lnTo>
                  <a:pt x="230" y="562"/>
                </a:lnTo>
                <a:lnTo>
                  <a:pt x="248" y="562"/>
                </a:lnTo>
                <a:lnTo>
                  <a:pt x="266" y="562"/>
                </a:lnTo>
                <a:lnTo>
                  <a:pt x="266" y="562"/>
                </a:lnTo>
                <a:lnTo>
                  <a:pt x="288" y="562"/>
                </a:lnTo>
                <a:lnTo>
                  <a:pt x="308" y="566"/>
                </a:lnTo>
                <a:lnTo>
                  <a:pt x="326" y="568"/>
                </a:lnTo>
                <a:lnTo>
                  <a:pt x="342" y="574"/>
                </a:lnTo>
                <a:lnTo>
                  <a:pt x="358" y="578"/>
                </a:lnTo>
                <a:lnTo>
                  <a:pt x="374" y="586"/>
                </a:lnTo>
                <a:lnTo>
                  <a:pt x="400" y="600"/>
                </a:lnTo>
                <a:lnTo>
                  <a:pt x="422" y="618"/>
                </a:lnTo>
                <a:lnTo>
                  <a:pt x="440" y="636"/>
                </a:lnTo>
                <a:lnTo>
                  <a:pt x="454" y="656"/>
                </a:lnTo>
                <a:lnTo>
                  <a:pt x="464" y="678"/>
                </a:lnTo>
                <a:lnTo>
                  <a:pt x="464" y="678"/>
                </a:lnTo>
                <a:lnTo>
                  <a:pt x="472" y="694"/>
                </a:lnTo>
                <a:lnTo>
                  <a:pt x="478" y="710"/>
                </a:lnTo>
                <a:lnTo>
                  <a:pt x="484" y="740"/>
                </a:lnTo>
                <a:lnTo>
                  <a:pt x="486" y="760"/>
                </a:lnTo>
                <a:lnTo>
                  <a:pt x="488" y="766"/>
                </a:lnTo>
                <a:lnTo>
                  <a:pt x="488" y="1296"/>
                </a:lnTo>
                <a:lnTo>
                  <a:pt x="488" y="1296"/>
                </a:lnTo>
                <a:lnTo>
                  <a:pt x="528" y="1306"/>
                </a:lnTo>
                <a:lnTo>
                  <a:pt x="528" y="708"/>
                </a:lnTo>
                <a:lnTo>
                  <a:pt x="528" y="708"/>
                </a:lnTo>
                <a:lnTo>
                  <a:pt x="528" y="688"/>
                </a:lnTo>
                <a:lnTo>
                  <a:pt x="526" y="670"/>
                </a:lnTo>
                <a:lnTo>
                  <a:pt x="522" y="652"/>
                </a:lnTo>
                <a:lnTo>
                  <a:pt x="518" y="636"/>
                </a:lnTo>
                <a:lnTo>
                  <a:pt x="512" y="620"/>
                </a:lnTo>
                <a:lnTo>
                  <a:pt x="506" y="606"/>
                </a:lnTo>
                <a:lnTo>
                  <a:pt x="498" y="594"/>
                </a:lnTo>
                <a:lnTo>
                  <a:pt x="490" y="580"/>
                </a:lnTo>
                <a:lnTo>
                  <a:pt x="470" y="560"/>
                </a:lnTo>
                <a:lnTo>
                  <a:pt x="450" y="542"/>
                </a:lnTo>
                <a:lnTo>
                  <a:pt x="428" y="526"/>
                </a:lnTo>
                <a:lnTo>
                  <a:pt x="404" y="516"/>
                </a:lnTo>
                <a:lnTo>
                  <a:pt x="380" y="506"/>
                </a:lnTo>
                <a:lnTo>
                  <a:pt x="358" y="500"/>
                </a:lnTo>
                <a:lnTo>
                  <a:pt x="336" y="494"/>
                </a:lnTo>
                <a:lnTo>
                  <a:pt x="318" y="490"/>
                </a:lnTo>
                <a:lnTo>
                  <a:pt x="290" y="488"/>
                </a:lnTo>
                <a:lnTo>
                  <a:pt x="278" y="488"/>
                </a:lnTo>
                <a:close/>
                <a:moveTo>
                  <a:pt x="1216" y="542"/>
                </a:moveTo>
                <a:lnTo>
                  <a:pt x="1216" y="542"/>
                </a:lnTo>
                <a:lnTo>
                  <a:pt x="1200" y="530"/>
                </a:lnTo>
                <a:lnTo>
                  <a:pt x="1182" y="520"/>
                </a:lnTo>
                <a:lnTo>
                  <a:pt x="1162" y="510"/>
                </a:lnTo>
                <a:lnTo>
                  <a:pt x="1140" y="502"/>
                </a:lnTo>
                <a:lnTo>
                  <a:pt x="1116" y="496"/>
                </a:lnTo>
                <a:lnTo>
                  <a:pt x="1090" y="492"/>
                </a:lnTo>
                <a:lnTo>
                  <a:pt x="1060" y="488"/>
                </a:lnTo>
                <a:lnTo>
                  <a:pt x="1028" y="488"/>
                </a:lnTo>
                <a:lnTo>
                  <a:pt x="1028" y="488"/>
                </a:lnTo>
                <a:lnTo>
                  <a:pt x="1018" y="488"/>
                </a:lnTo>
                <a:lnTo>
                  <a:pt x="990" y="490"/>
                </a:lnTo>
                <a:lnTo>
                  <a:pt x="970" y="494"/>
                </a:lnTo>
                <a:lnTo>
                  <a:pt x="948" y="500"/>
                </a:lnTo>
                <a:lnTo>
                  <a:pt x="926" y="506"/>
                </a:lnTo>
                <a:lnTo>
                  <a:pt x="902" y="516"/>
                </a:lnTo>
                <a:lnTo>
                  <a:pt x="880" y="526"/>
                </a:lnTo>
                <a:lnTo>
                  <a:pt x="858" y="542"/>
                </a:lnTo>
                <a:lnTo>
                  <a:pt x="836" y="560"/>
                </a:lnTo>
                <a:lnTo>
                  <a:pt x="816" y="580"/>
                </a:lnTo>
                <a:lnTo>
                  <a:pt x="808" y="594"/>
                </a:lnTo>
                <a:lnTo>
                  <a:pt x="800" y="606"/>
                </a:lnTo>
                <a:lnTo>
                  <a:pt x="794" y="620"/>
                </a:lnTo>
                <a:lnTo>
                  <a:pt x="788" y="636"/>
                </a:lnTo>
                <a:lnTo>
                  <a:pt x="784" y="652"/>
                </a:lnTo>
                <a:lnTo>
                  <a:pt x="780" y="670"/>
                </a:lnTo>
                <a:lnTo>
                  <a:pt x="778" y="688"/>
                </a:lnTo>
                <a:lnTo>
                  <a:pt x="778" y="708"/>
                </a:lnTo>
                <a:lnTo>
                  <a:pt x="778" y="1306"/>
                </a:lnTo>
                <a:lnTo>
                  <a:pt x="778" y="1306"/>
                </a:lnTo>
                <a:lnTo>
                  <a:pt x="820" y="1296"/>
                </a:lnTo>
                <a:lnTo>
                  <a:pt x="820" y="766"/>
                </a:lnTo>
                <a:lnTo>
                  <a:pt x="820" y="766"/>
                </a:lnTo>
                <a:lnTo>
                  <a:pt x="820" y="760"/>
                </a:lnTo>
                <a:lnTo>
                  <a:pt x="822" y="740"/>
                </a:lnTo>
                <a:lnTo>
                  <a:pt x="828" y="710"/>
                </a:lnTo>
                <a:lnTo>
                  <a:pt x="834" y="694"/>
                </a:lnTo>
                <a:lnTo>
                  <a:pt x="842" y="678"/>
                </a:lnTo>
                <a:lnTo>
                  <a:pt x="842" y="678"/>
                </a:lnTo>
                <a:lnTo>
                  <a:pt x="854" y="656"/>
                </a:lnTo>
                <a:lnTo>
                  <a:pt x="868" y="636"/>
                </a:lnTo>
                <a:lnTo>
                  <a:pt x="886" y="618"/>
                </a:lnTo>
                <a:lnTo>
                  <a:pt x="908" y="600"/>
                </a:lnTo>
                <a:lnTo>
                  <a:pt x="934" y="586"/>
                </a:lnTo>
                <a:lnTo>
                  <a:pt x="948" y="578"/>
                </a:lnTo>
                <a:lnTo>
                  <a:pt x="964" y="574"/>
                </a:lnTo>
                <a:lnTo>
                  <a:pt x="982" y="568"/>
                </a:lnTo>
                <a:lnTo>
                  <a:pt x="1000" y="566"/>
                </a:lnTo>
                <a:lnTo>
                  <a:pt x="1020" y="562"/>
                </a:lnTo>
                <a:lnTo>
                  <a:pt x="1042" y="562"/>
                </a:lnTo>
                <a:lnTo>
                  <a:pt x="1042" y="562"/>
                </a:lnTo>
                <a:lnTo>
                  <a:pt x="1058" y="562"/>
                </a:lnTo>
                <a:lnTo>
                  <a:pt x="1076" y="562"/>
                </a:lnTo>
                <a:lnTo>
                  <a:pt x="1100" y="566"/>
                </a:lnTo>
                <a:lnTo>
                  <a:pt x="1128" y="574"/>
                </a:lnTo>
                <a:lnTo>
                  <a:pt x="1142" y="580"/>
                </a:lnTo>
                <a:lnTo>
                  <a:pt x="1156" y="588"/>
                </a:lnTo>
                <a:lnTo>
                  <a:pt x="1172" y="596"/>
                </a:lnTo>
                <a:lnTo>
                  <a:pt x="1186" y="606"/>
                </a:lnTo>
                <a:lnTo>
                  <a:pt x="1200" y="620"/>
                </a:lnTo>
                <a:lnTo>
                  <a:pt x="1214" y="634"/>
                </a:lnTo>
                <a:lnTo>
                  <a:pt x="1214" y="634"/>
                </a:lnTo>
                <a:lnTo>
                  <a:pt x="1228" y="648"/>
                </a:lnTo>
                <a:lnTo>
                  <a:pt x="1240" y="666"/>
                </a:lnTo>
                <a:lnTo>
                  <a:pt x="1252" y="686"/>
                </a:lnTo>
                <a:lnTo>
                  <a:pt x="1262" y="708"/>
                </a:lnTo>
                <a:lnTo>
                  <a:pt x="1270" y="736"/>
                </a:lnTo>
                <a:lnTo>
                  <a:pt x="1276" y="768"/>
                </a:lnTo>
                <a:lnTo>
                  <a:pt x="1280" y="808"/>
                </a:lnTo>
                <a:lnTo>
                  <a:pt x="1282" y="854"/>
                </a:lnTo>
                <a:lnTo>
                  <a:pt x="1282" y="854"/>
                </a:lnTo>
                <a:lnTo>
                  <a:pt x="1292" y="820"/>
                </a:lnTo>
                <a:lnTo>
                  <a:pt x="1298" y="788"/>
                </a:lnTo>
                <a:lnTo>
                  <a:pt x="1302" y="758"/>
                </a:lnTo>
                <a:lnTo>
                  <a:pt x="1302" y="730"/>
                </a:lnTo>
                <a:lnTo>
                  <a:pt x="1300" y="706"/>
                </a:lnTo>
                <a:lnTo>
                  <a:pt x="1298" y="682"/>
                </a:lnTo>
                <a:lnTo>
                  <a:pt x="1292" y="660"/>
                </a:lnTo>
                <a:lnTo>
                  <a:pt x="1284" y="638"/>
                </a:lnTo>
                <a:lnTo>
                  <a:pt x="1276" y="620"/>
                </a:lnTo>
                <a:lnTo>
                  <a:pt x="1268" y="604"/>
                </a:lnTo>
                <a:lnTo>
                  <a:pt x="1258" y="590"/>
                </a:lnTo>
                <a:lnTo>
                  <a:pt x="1250" y="576"/>
                </a:lnTo>
                <a:lnTo>
                  <a:pt x="1232" y="556"/>
                </a:lnTo>
                <a:lnTo>
                  <a:pt x="1216" y="542"/>
                </a:lnTo>
                <a:close/>
                <a:moveTo>
                  <a:pt x="1048" y="696"/>
                </a:moveTo>
                <a:lnTo>
                  <a:pt x="1048" y="696"/>
                </a:lnTo>
                <a:lnTo>
                  <a:pt x="1040" y="698"/>
                </a:lnTo>
                <a:lnTo>
                  <a:pt x="1022" y="700"/>
                </a:lnTo>
                <a:lnTo>
                  <a:pt x="994" y="708"/>
                </a:lnTo>
                <a:lnTo>
                  <a:pt x="980" y="714"/>
                </a:lnTo>
                <a:lnTo>
                  <a:pt x="966" y="720"/>
                </a:lnTo>
                <a:lnTo>
                  <a:pt x="966" y="720"/>
                </a:lnTo>
                <a:lnTo>
                  <a:pt x="950" y="732"/>
                </a:lnTo>
                <a:lnTo>
                  <a:pt x="932" y="748"/>
                </a:lnTo>
                <a:lnTo>
                  <a:pt x="918" y="766"/>
                </a:lnTo>
                <a:lnTo>
                  <a:pt x="904" y="788"/>
                </a:lnTo>
                <a:lnTo>
                  <a:pt x="892" y="816"/>
                </a:lnTo>
                <a:lnTo>
                  <a:pt x="882" y="846"/>
                </a:lnTo>
                <a:lnTo>
                  <a:pt x="876" y="882"/>
                </a:lnTo>
                <a:lnTo>
                  <a:pt x="874" y="924"/>
                </a:lnTo>
                <a:lnTo>
                  <a:pt x="874" y="1280"/>
                </a:lnTo>
                <a:lnTo>
                  <a:pt x="874" y="1280"/>
                </a:lnTo>
                <a:lnTo>
                  <a:pt x="924" y="1260"/>
                </a:lnTo>
                <a:lnTo>
                  <a:pt x="970" y="1236"/>
                </a:lnTo>
                <a:lnTo>
                  <a:pt x="1014" y="1208"/>
                </a:lnTo>
                <a:lnTo>
                  <a:pt x="1056" y="1178"/>
                </a:lnTo>
                <a:lnTo>
                  <a:pt x="1096" y="1146"/>
                </a:lnTo>
                <a:lnTo>
                  <a:pt x="1132" y="1110"/>
                </a:lnTo>
                <a:lnTo>
                  <a:pt x="1166" y="1070"/>
                </a:lnTo>
                <a:lnTo>
                  <a:pt x="1198" y="1028"/>
                </a:lnTo>
                <a:lnTo>
                  <a:pt x="1198" y="1028"/>
                </a:lnTo>
                <a:lnTo>
                  <a:pt x="1214" y="998"/>
                </a:lnTo>
                <a:lnTo>
                  <a:pt x="1228" y="968"/>
                </a:lnTo>
                <a:lnTo>
                  <a:pt x="1236" y="942"/>
                </a:lnTo>
                <a:lnTo>
                  <a:pt x="1242" y="916"/>
                </a:lnTo>
                <a:lnTo>
                  <a:pt x="1244" y="892"/>
                </a:lnTo>
                <a:lnTo>
                  <a:pt x="1244" y="870"/>
                </a:lnTo>
                <a:lnTo>
                  <a:pt x="1242" y="848"/>
                </a:lnTo>
                <a:lnTo>
                  <a:pt x="1238" y="830"/>
                </a:lnTo>
                <a:lnTo>
                  <a:pt x="1238" y="830"/>
                </a:lnTo>
                <a:lnTo>
                  <a:pt x="1230" y="806"/>
                </a:lnTo>
                <a:lnTo>
                  <a:pt x="1218" y="782"/>
                </a:lnTo>
                <a:lnTo>
                  <a:pt x="1200" y="758"/>
                </a:lnTo>
                <a:lnTo>
                  <a:pt x="1190" y="748"/>
                </a:lnTo>
                <a:lnTo>
                  <a:pt x="1180" y="738"/>
                </a:lnTo>
                <a:lnTo>
                  <a:pt x="1168" y="728"/>
                </a:lnTo>
                <a:lnTo>
                  <a:pt x="1154" y="720"/>
                </a:lnTo>
                <a:lnTo>
                  <a:pt x="1140" y="712"/>
                </a:lnTo>
                <a:lnTo>
                  <a:pt x="1124" y="706"/>
                </a:lnTo>
                <a:lnTo>
                  <a:pt x="1106" y="702"/>
                </a:lnTo>
                <a:lnTo>
                  <a:pt x="1088" y="698"/>
                </a:lnTo>
                <a:lnTo>
                  <a:pt x="1070" y="696"/>
                </a:lnTo>
                <a:lnTo>
                  <a:pt x="1048" y="696"/>
                </a:lnTo>
                <a:close/>
                <a:moveTo>
                  <a:pt x="1022" y="342"/>
                </a:moveTo>
                <a:lnTo>
                  <a:pt x="1022" y="342"/>
                </a:lnTo>
                <a:lnTo>
                  <a:pt x="1042" y="342"/>
                </a:lnTo>
                <a:lnTo>
                  <a:pt x="1064" y="344"/>
                </a:lnTo>
                <a:lnTo>
                  <a:pt x="1092" y="350"/>
                </a:lnTo>
                <a:lnTo>
                  <a:pt x="1126" y="362"/>
                </a:lnTo>
                <a:lnTo>
                  <a:pt x="1142" y="368"/>
                </a:lnTo>
                <a:lnTo>
                  <a:pt x="1160" y="378"/>
                </a:lnTo>
                <a:lnTo>
                  <a:pt x="1178" y="388"/>
                </a:lnTo>
                <a:lnTo>
                  <a:pt x="1196" y="402"/>
                </a:lnTo>
                <a:lnTo>
                  <a:pt x="1214" y="418"/>
                </a:lnTo>
                <a:lnTo>
                  <a:pt x="1232" y="434"/>
                </a:lnTo>
                <a:lnTo>
                  <a:pt x="1232" y="434"/>
                </a:lnTo>
                <a:lnTo>
                  <a:pt x="1254" y="462"/>
                </a:lnTo>
                <a:lnTo>
                  <a:pt x="1274" y="492"/>
                </a:lnTo>
                <a:lnTo>
                  <a:pt x="1284" y="510"/>
                </a:lnTo>
                <a:lnTo>
                  <a:pt x="1292" y="528"/>
                </a:lnTo>
                <a:lnTo>
                  <a:pt x="1300" y="548"/>
                </a:lnTo>
                <a:lnTo>
                  <a:pt x="1306" y="570"/>
                </a:lnTo>
                <a:lnTo>
                  <a:pt x="1306" y="570"/>
                </a:lnTo>
                <a:lnTo>
                  <a:pt x="1302" y="540"/>
                </a:lnTo>
                <a:lnTo>
                  <a:pt x="1296" y="510"/>
                </a:lnTo>
                <a:lnTo>
                  <a:pt x="1288" y="482"/>
                </a:lnTo>
                <a:lnTo>
                  <a:pt x="1280" y="452"/>
                </a:lnTo>
                <a:lnTo>
                  <a:pt x="1270" y="426"/>
                </a:lnTo>
                <a:lnTo>
                  <a:pt x="1258" y="398"/>
                </a:lnTo>
                <a:lnTo>
                  <a:pt x="1246" y="372"/>
                </a:lnTo>
                <a:lnTo>
                  <a:pt x="1234" y="346"/>
                </a:lnTo>
                <a:lnTo>
                  <a:pt x="1218" y="320"/>
                </a:lnTo>
                <a:lnTo>
                  <a:pt x="1204" y="296"/>
                </a:lnTo>
                <a:lnTo>
                  <a:pt x="1186" y="272"/>
                </a:lnTo>
                <a:lnTo>
                  <a:pt x="1168" y="248"/>
                </a:lnTo>
                <a:lnTo>
                  <a:pt x="1150" y="226"/>
                </a:lnTo>
                <a:lnTo>
                  <a:pt x="1130" y="204"/>
                </a:lnTo>
                <a:lnTo>
                  <a:pt x="1110" y="184"/>
                </a:lnTo>
                <a:lnTo>
                  <a:pt x="1088" y="164"/>
                </a:lnTo>
                <a:lnTo>
                  <a:pt x="1066" y="146"/>
                </a:lnTo>
                <a:lnTo>
                  <a:pt x="1044" y="128"/>
                </a:lnTo>
                <a:lnTo>
                  <a:pt x="1020" y="112"/>
                </a:lnTo>
                <a:lnTo>
                  <a:pt x="996" y="96"/>
                </a:lnTo>
                <a:lnTo>
                  <a:pt x="970" y="80"/>
                </a:lnTo>
                <a:lnTo>
                  <a:pt x="944" y="68"/>
                </a:lnTo>
                <a:lnTo>
                  <a:pt x="918" y="54"/>
                </a:lnTo>
                <a:lnTo>
                  <a:pt x="890" y="44"/>
                </a:lnTo>
                <a:lnTo>
                  <a:pt x="862" y="34"/>
                </a:lnTo>
                <a:lnTo>
                  <a:pt x="834" y="24"/>
                </a:lnTo>
                <a:lnTo>
                  <a:pt x="804" y="18"/>
                </a:lnTo>
                <a:lnTo>
                  <a:pt x="776" y="12"/>
                </a:lnTo>
                <a:lnTo>
                  <a:pt x="746" y="6"/>
                </a:lnTo>
                <a:lnTo>
                  <a:pt x="716" y="2"/>
                </a:lnTo>
                <a:lnTo>
                  <a:pt x="684" y="0"/>
                </a:lnTo>
                <a:lnTo>
                  <a:pt x="654" y="0"/>
                </a:lnTo>
                <a:lnTo>
                  <a:pt x="654" y="0"/>
                </a:lnTo>
                <a:lnTo>
                  <a:pt x="622" y="0"/>
                </a:lnTo>
                <a:lnTo>
                  <a:pt x="592" y="2"/>
                </a:lnTo>
                <a:lnTo>
                  <a:pt x="562" y="6"/>
                </a:lnTo>
                <a:lnTo>
                  <a:pt x="532" y="12"/>
                </a:lnTo>
                <a:lnTo>
                  <a:pt x="502" y="18"/>
                </a:lnTo>
                <a:lnTo>
                  <a:pt x="472" y="24"/>
                </a:lnTo>
                <a:lnTo>
                  <a:pt x="444" y="34"/>
                </a:lnTo>
                <a:lnTo>
                  <a:pt x="416" y="44"/>
                </a:lnTo>
                <a:lnTo>
                  <a:pt x="390" y="54"/>
                </a:lnTo>
                <a:lnTo>
                  <a:pt x="362" y="68"/>
                </a:lnTo>
                <a:lnTo>
                  <a:pt x="336" y="80"/>
                </a:lnTo>
                <a:lnTo>
                  <a:pt x="312" y="96"/>
                </a:lnTo>
                <a:lnTo>
                  <a:pt x="286" y="112"/>
                </a:lnTo>
                <a:lnTo>
                  <a:pt x="262" y="128"/>
                </a:lnTo>
                <a:lnTo>
                  <a:pt x="240" y="146"/>
                </a:lnTo>
                <a:lnTo>
                  <a:pt x="218" y="164"/>
                </a:lnTo>
                <a:lnTo>
                  <a:pt x="196" y="184"/>
                </a:lnTo>
                <a:lnTo>
                  <a:pt x="176" y="204"/>
                </a:lnTo>
                <a:lnTo>
                  <a:pt x="156" y="226"/>
                </a:lnTo>
                <a:lnTo>
                  <a:pt x="138" y="248"/>
                </a:lnTo>
                <a:lnTo>
                  <a:pt x="120" y="272"/>
                </a:lnTo>
                <a:lnTo>
                  <a:pt x="104" y="296"/>
                </a:lnTo>
                <a:lnTo>
                  <a:pt x="88" y="320"/>
                </a:lnTo>
                <a:lnTo>
                  <a:pt x="74" y="346"/>
                </a:lnTo>
                <a:lnTo>
                  <a:pt x="60" y="372"/>
                </a:lnTo>
                <a:lnTo>
                  <a:pt x="48" y="398"/>
                </a:lnTo>
                <a:lnTo>
                  <a:pt x="36" y="426"/>
                </a:lnTo>
                <a:lnTo>
                  <a:pt x="28" y="452"/>
                </a:lnTo>
                <a:lnTo>
                  <a:pt x="18" y="482"/>
                </a:lnTo>
                <a:lnTo>
                  <a:pt x="12" y="510"/>
                </a:lnTo>
                <a:lnTo>
                  <a:pt x="4" y="540"/>
                </a:lnTo>
                <a:lnTo>
                  <a:pt x="0" y="570"/>
                </a:lnTo>
                <a:lnTo>
                  <a:pt x="0" y="570"/>
                </a:lnTo>
                <a:lnTo>
                  <a:pt x="6" y="548"/>
                </a:lnTo>
                <a:lnTo>
                  <a:pt x="14" y="528"/>
                </a:lnTo>
                <a:lnTo>
                  <a:pt x="24" y="510"/>
                </a:lnTo>
                <a:lnTo>
                  <a:pt x="32" y="492"/>
                </a:lnTo>
                <a:lnTo>
                  <a:pt x="54" y="462"/>
                </a:lnTo>
                <a:lnTo>
                  <a:pt x="76" y="434"/>
                </a:lnTo>
                <a:lnTo>
                  <a:pt x="76" y="434"/>
                </a:lnTo>
                <a:lnTo>
                  <a:pt x="92" y="418"/>
                </a:lnTo>
                <a:lnTo>
                  <a:pt x="110" y="402"/>
                </a:lnTo>
                <a:lnTo>
                  <a:pt x="128" y="388"/>
                </a:lnTo>
                <a:lnTo>
                  <a:pt x="146" y="378"/>
                </a:lnTo>
                <a:lnTo>
                  <a:pt x="164" y="368"/>
                </a:lnTo>
                <a:lnTo>
                  <a:pt x="182" y="362"/>
                </a:lnTo>
                <a:lnTo>
                  <a:pt x="214" y="350"/>
                </a:lnTo>
                <a:lnTo>
                  <a:pt x="242" y="344"/>
                </a:lnTo>
                <a:lnTo>
                  <a:pt x="266" y="342"/>
                </a:lnTo>
                <a:lnTo>
                  <a:pt x="286" y="342"/>
                </a:lnTo>
                <a:lnTo>
                  <a:pt x="286" y="342"/>
                </a:lnTo>
                <a:lnTo>
                  <a:pt x="312" y="344"/>
                </a:lnTo>
                <a:lnTo>
                  <a:pt x="338" y="348"/>
                </a:lnTo>
                <a:lnTo>
                  <a:pt x="362" y="352"/>
                </a:lnTo>
                <a:lnTo>
                  <a:pt x="384" y="358"/>
                </a:lnTo>
                <a:lnTo>
                  <a:pt x="404" y="366"/>
                </a:lnTo>
                <a:lnTo>
                  <a:pt x="424" y="376"/>
                </a:lnTo>
                <a:lnTo>
                  <a:pt x="440" y="386"/>
                </a:lnTo>
                <a:lnTo>
                  <a:pt x="458" y="396"/>
                </a:lnTo>
                <a:lnTo>
                  <a:pt x="472" y="408"/>
                </a:lnTo>
                <a:lnTo>
                  <a:pt x="486" y="420"/>
                </a:lnTo>
                <a:lnTo>
                  <a:pt x="498" y="434"/>
                </a:lnTo>
                <a:lnTo>
                  <a:pt x="510" y="448"/>
                </a:lnTo>
                <a:lnTo>
                  <a:pt x="530" y="476"/>
                </a:lnTo>
                <a:lnTo>
                  <a:pt x="546" y="504"/>
                </a:lnTo>
                <a:lnTo>
                  <a:pt x="558" y="532"/>
                </a:lnTo>
                <a:lnTo>
                  <a:pt x="568" y="560"/>
                </a:lnTo>
                <a:lnTo>
                  <a:pt x="574" y="586"/>
                </a:lnTo>
                <a:lnTo>
                  <a:pt x="578" y="608"/>
                </a:lnTo>
                <a:lnTo>
                  <a:pt x="582" y="642"/>
                </a:lnTo>
                <a:lnTo>
                  <a:pt x="584" y="656"/>
                </a:lnTo>
                <a:lnTo>
                  <a:pt x="584" y="1314"/>
                </a:lnTo>
                <a:lnTo>
                  <a:pt x="584" y="1314"/>
                </a:lnTo>
                <a:lnTo>
                  <a:pt x="626" y="1316"/>
                </a:lnTo>
                <a:lnTo>
                  <a:pt x="626" y="614"/>
                </a:lnTo>
                <a:lnTo>
                  <a:pt x="626" y="614"/>
                </a:lnTo>
                <a:lnTo>
                  <a:pt x="624" y="578"/>
                </a:lnTo>
                <a:lnTo>
                  <a:pt x="620" y="542"/>
                </a:lnTo>
                <a:lnTo>
                  <a:pt x="612" y="508"/>
                </a:lnTo>
                <a:lnTo>
                  <a:pt x="602" y="474"/>
                </a:lnTo>
                <a:lnTo>
                  <a:pt x="590" y="442"/>
                </a:lnTo>
                <a:lnTo>
                  <a:pt x="572" y="412"/>
                </a:lnTo>
                <a:lnTo>
                  <a:pt x="552" y="384"/>
                </a:lnTo>
                <a:lnTo>
                  <a:pt x="530" y="358"/>
                </a:lnTo>
                <a:lnTo>
                  <a:pt x="530" y="358"/>
                </a:lnTo>
                <a:lnTo>
                  <a:pt x="506" y="336"/>
                </a:lnTo>
                <a:lnTo>
                  <a:pt x="480" y="318"/>
                </a:lnTo>
                <a:lnTo>
                  <a:pt x="454" y="300"/>
                </a:lnTo>
                <a:lnTo>
                  <a:pt x="426" y="288"/>
                </a:lnTo>
                <a:lnTo>
                  <a:pt x="396" y="276"/>
                </a:lnTo>
                <a:lnTo>
                  <a:pt x="366" y="268"/>
                </a:lnTo>
                <a:lnTo>
                  <a:pt x="336" y="264"/>
                </a:lnTo>
                <a:lnTo>
                  <a:pt x="306" y="262"/>
                </a:lnTo>
                <a:lnTo>
                  <a:pt x="306" y="262"/>
                </a:lnTo>
                <a:lnTo>
                  <a:pt x="318" y="238"/>
                </a:lnTo>
                <a:lnTo>
                  <a:pt x="334" y="216"/>
                </a:lnTo>
                <a:lnTo>
                  <a:pt x="350" y="196"/>
                </a:lnTo>
                <a:lnTo>
                  <a:pt x="368" y="176"/>
                </a:lnTo>
                <a:lnTo>
                  <a:pt x="386" y="158"/>
                </a:lnTo>
                <a:lnTo>
                  <a:pt x="406" y="142"/>
                </a:lnTo>
                <a:lnTo>
                  <a:pt x="426" y="126"/>
                </a:lnTo>
                <a:lnTo>
                  <a:pt x="448" y="112"/>
                </a:lnTo>
                <a:lnTo>
                  <a:pt x="448" y="112"/>
                </a:lnTo>
                <a:lnTo>
                  <a:pt x="472" y="98"/>
                </a:lnTo>
                <a:lnTo>
                  <a:pt x="496" y="86"/>
                </a:lnTo>
                <a:lnTo>
                  <a:pt x="522" y="76"/>
                </a:lnTo>
                <a:lnTo>
                  <a:pt x="546" y="68"/>
                </a:lnTo>
                <a:lnTo>
                  <a:pt x="572" y="62"/>
                </a:lnTo>
                <a:lnTo>
                  <a:pt x="600" y="56"/>
                </a:lnTo>
                <a:lnTo>
                  <a:pt x="626" y="54"/>
                </a:lnTo>
                <a:lnTo>
                  <a:pt x="654" y="52"/>
                </a:lnTo>
                <a:lnTo>
                  <a:pt x="654" y="52"/>
                </a:lnTo>
                <a:lnTo>
                  <a:pt x="654" y="52"/>
                </a:lnTo>
                <a:lnTo>
                  <a:pt x="654" y="52"/>
                </a:lnTo>
                <a:lnTo>
                  <a:pt x="680" y="54"/>
                </a:lnTo>
                <a:lnTo>
                  <a:pt x="708" y="56"/>
                </a:lnTo>
                <a:lnTo>
                  <a:pt x="734" y="62"/>
                </a:lnTo>
                <a:lnTo>
                  <a:pt x="760" y="68"/>
                </a:lnTo>
                <a:lnTo>
                  <a:pt x="786" y="76"/>
                </a:lnTo>
                <a:lnTo>
                  <a:pt x="810" y="86"/>
                </a:lnTo>
                <a:lnTo>
                  <a:pt x="834" y="98"/>
                </a:lnTo>
                <a:lnTo>
                  <a:pt x="858" y="112"/>
                </a:lnTo>
                <a:lnTo>
                  <a:pt x="858" y="112"/>
                </a:lnTo>
                <a:lnTo>
                  <a:pt x="880" y="126"/>
                </a:lnTo>
                <a:lnTo>
                  <a:pt x="900" y="142"/>
                </a:lnTo>
                <a:lnTo>
                  <a:pt x="920" y="158"/>
                </a:lnTo>
                <a:lnTo>
                  <a:pt x="938" y="176"/>
                </a:lnTo>
                <a:lnTo>
                  <a:pt x="956" y="196"/>
                </a:lnTo>
                <a:lnTo>
                  <a:pt x="972" y="216"/>
                </a:lnTo>
                <a:lnTo>
                  <a:pt x="988" y="238"/>
                </a:lnTo>
                <a:lnTo>
                  <a:pt x="1002" y="262"/>
                </a:lnTo>
                <a:lnTo>
                  <a:pt x="1002" y="262"/>
                </a:lnTo>
                <a:lnTo>
                  <a:pt x="970" y="264"/>
                </a:lnTo>
                <a:lnTo>
                  <a:pt x="940" y="268"/>
                </a:lnTo>
                <a:lnTo>
                  <a:pt x="910" y="276"/>
                </a:lnTo>
                <a:lnTo>
                  <a:pt x="882" y="288"/>
                </a:lnTo>
                <a:lnTo>
                  <a:pt x="854" y="300"/>
                </a:lnTo>
                <a:lnTo>
                  <a:pt x="826" y="318"/>
                </a:lnTo>
                <a:lnTo>
                  <a:pt x="802" y="336"/>
                </a:lnTo>
                <a:lnTo>
                  <a:pt x="778" y="358"/>
                </a:lnTo>
                <a:lnTo>
                  <a:pt x="778" y="358"/>
                </a:lnTo>
                <a:lnTo>
                  <a:pt x="754" y="384"/>
                </a:lnTo>
                <a:lnTo>
                  <a:pt x="734" y="412"/>
                </a:lnTo>
                <a:lnTo>
                  <a:pt x="718" y="442"/>
                </a:lnTo>
                <a:lnTo>
                  <a:pt x="704" y="474"/>
                </a:lnTo>
                <a:lnTo>
                  <a:pt x="694" y="508"/>
                </a:lnTo>
                <a:lnTo>
                  <a:pt x="686" y="542"/>
                </a:lnTo>
                <a:lnTo>
                  <a:pt x="682" y="578"/>
                </a:lnTo>
                <a:lnTo>
                  <a:pt x="680" y="614"/>
                </a:lnTo>
                <a:lnTo>
                  <a:pt x="680" y="1316"/>
                </a:lnTo>
                <a:lnTo>
                  <a:pt x="680" y="1316"/>
                </a:lnTo>
                <a:lnTo>
                  <a:pt x="722" y="1314"/>
                </a:lnTo>
                <a:lnTo>
                  <a:pt x="722" y="656"/>
                </a:lnTo>
                <a:lnTo>
                  <a:pt x="722" y="656"/>
                </a:lnTo>
                <a:lnTo>
                  <a:pt x="724" y="642"/>
                </a:lnTo>
                <a:lnTo>
                  <a:pt x="728" y="608"/>
                </a:lnTo>
                <a:lnTo>
                  <a:pt x="732" y="586"/>
                </a:lnTo>
                <a:lnTo>
                  <a:pt x="740" y="560"/>
                </a:lnTo>
                <a:lnTo>
                  <a:pt x="748" y="532"/>
                </a:lnTo>
                <a:lnTo>
                  <a:pt x="760" y="504"/>
                </a:lnTo>
                <a:lnTo>
                  <a:pt x="776" y="476"/>
                </a:lnTo>
                <a:lnTo>
                  <a:pt x="796" y="448"/>
                </a:lnTo>
                <a:lnTo>
                  <a:pt x="808" y="434"/>
                </a:lnTo>
                <a:lnTo>
                  <a:pt x="820" y="420"/>
                </a:lnTo>
                <a:lnTo>
                  <a:pt x="834" y="408"/>
                </a:lnTo>
                <a:lnTo>
                  <a:pt x="850" y="396"/>
                </a:lnTo>
                <a:lnTo>
                  <a:pt x="866" y="386"/>
                </a:lnTo>
                <a:lnTo>
                  <a:pt x="884" y="376"/>
                </a:lnTo>
                <a:lnTo>
                  <a:pt x="902" y="366"/>
                </a:lnTo>
                <a:lnTo>
                  <a:pt x="924" y="358"/>
                </a:lnTo>
                <a:lnTo>
                  <a:pt x="946" y="352"/>
                </a:lnTo>
                <a:lnTo>
                  <a:pt x="970" y="348"/>
                </a:lnTo>
                <a:lnTo>
                  <a:pt x="994" y="344"/>
                </a:lnTo>
                <a:lnTo>
                  <a:pt x="1022" y="3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Rectangle 2"/>
          <p:cNvSpPr txBox="1">
            <a:spLocks/>
          </p:cNvSpPr>
          <p:nvPr/>
        </p:nvSpPr>
        <p:spPr>
          <a:xfrm>
            <a:off x="6422665" y="3710941"/>
            <a:ext cx="2875529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5"/>
                </a:solidFill>
                <a:latin typeface="Arial"/>
                <a:ea typeface="ＭＳ Ｐゴシック" pitchFamily="-72" charset="-128"/>
                <a:cs typeface="Arial"/>
              </a:rPr>
              <a:t>NU SKIN</a:t>
            </a:r>
          </a:p>
          <a:p>
            <a:r>
              <a:rPr lang="zh-TW" altLang="en-US" sz="1800" dirty="0">
                <a:solidFill>
                  <a:schemeClr val="accent5"/>
                </a:solidFill>
                <a:latin typeface="Arial"/>
                <a:ea typeface="ＭＳ Ｐゴシック" pitchFamily="-72" charset="-128"/>
                <a:cs typeface="Arial"/>
              </a:rPr>
              <a:t>抗老科技的方法</a:t>
            </a:r>
            <a:endParaRPr lang="en-US" sz="1800" dirty="0">
              <a:solidFill>
                <a:schemeClr val="accent5"/>
              </a:solidFill>
              <a:latin typeface="Arial"/>
              <a:ea typeface="ＭＳ Ｐゴシック" pitchFamily="-72" charset="-128"/>
              <a:cs typeface="Arial"/>
            </a:endParaRPr>
          </a:p>
        </p:txBody>
      </p:sp>
      <p:sp>
        <p:nvSpPr>
          <p:cNvPr id="35" name="Rectangle 2"/>
          <p:cNvSpPr txBox="1">
            <a:spLocks/>
          </p:cNvSpPr>
          <p:nvPr/>
        </p:nvSpPr>
        <p:spPr>
          <a:xfrm>
            <a:off x="6878949" y="335067"/>
            <a:ext cx="2166275" cy="291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0" dirty="0">
                <a:latin typeface="Arial"/>
                <a:ea typeface="ＭＳ Ｐゴシック" pitchFamily="-72" charset="-128"/>
                <a:cs typeface="Arial"/>
              </a:rPr>
              <a:t>辨識並針對老化因子</a:t>
            </a:r>
            <a:endParaRPr lang="en-US" sz="2000" b="0" dirty="0">
              <a:solidFill>
                <a:schemeClr val="accent5"/>
              </a:solidFill>
              <a:latin typeface="Arial"/>
              <a:ea typeface="ＭＳ Ｐゴシック" pitchFamily="-72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3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5" grpId="0" animBg="1"/>
      <p:bldP spid="65" grpId="1" animBg="1"/>
      <p:bldP spid="66" grpId="0" animBg="1"/>
      <p:bldP spid="67" grpId="0" animBg="1"/>
      <p:bldP spid="86" grpId="0" animBg="1"/>
      <p:bldP spid="86" grpId="1" animBg="1"/>
      <p:bldP spid="87" grpId="0" animBg="1"/>
      <p:bldP spid="87" grpId="1" animBg="1"/>
      <p:bldP spid="88" grpId="0"/>
      <p:bldP spid="88" grpId="1"/>
      <p:bldP spid="89" grpId="0"/>
      <p:bldP spid="89" grpId="1"/>
      <p:bldP spid="90" grpId="0"/>
      <p:bldP spid="91" grpId="0"/>
      <p:bldP spid="92" grpId="0"/>
      <p:bldP spid="94" grpId="0" animBg="1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9726702">
            <a:off x="-308737" y="1602317"/>
            <a:ext cx="7310125" cy="88395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br>
              <a:rPr lang="en-US" altLang="zh-TW" sz="2400" dirty="0">
                <a:solidFill>
                  <a:srgbClr val="3BB0C9"/>
                </a:solidFill>
                <a:latin typeface="Arial"/>
                <a:cs typeface="Arial"/>
              </a:rPr>
            </a:br>
            <a:r>
              <a:rPr lang="zh-TW" altLang="en-US" sz="2400" dirty="0">
                <a:solidFill>
                  <a:srgbClr val="3BB0C9"/>
                </a:solidFill>
                <a:latin typeface="Arial"/>
                <a:cs typeface="Arial"/>
              </a:rPr>
              <a:t>針對老化的來源</a:t>
            </a:r>
            <a:endParaRPr lang="en-US" sz="2400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-99074" y="3558114"/>
            <a:ext cx="2431796" cy="1432252"/>
          </a:xfrm>
          <a:prstGeom prst="straightConnector1">
            <a:avLst/>
          </a:prstGeom>
          <a:ln w="158750">
            <a:solidFill>
              <a:srgbClr val="3BB0C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84138" y="4219570"/>
            <a:ext cx="263047" cy="26304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1821" y="4382833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2008</a:t>
            </a:r>
            <a:r>
              <a:rPr lang="zh-TW" altLang="en-US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：專注於抑制</a:t>
            </a:r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 </a:t>
            </a:r>
            <a:r>
              <a:rPr lang="en-US" altLang="zh-HK" sz="2000" b="1" dirty="0" err="1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arNOX</a:t>
            </a:r>
            <a:endParaRPr lang="zh-HK" altLang="en-US" sz="2000" b="1" dirty="0">
              <a:solidFill>
                <a:srgbClr val="3BB0C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855" y="313260"/>
            <a:ext cx="533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創新的歷史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2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60716989-test-tubes-gettyimag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58"/>
          <a:stretch/>
        </p:blipFill>
        <p:spPr>
          <a:xfrm>
            <a:off x="4840473" y="778933"/>
            <a:ext cx="4303527" cy="4374794"/>
          </a:xfrm>
          <a:prstGeom prst="rect">
            <a:avLst/>
          </a:prstGeom>
        </p:spPr>
      </p:pic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24461" y="251211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none" baseline="0">
                <a:solidFill>
                  <a:schemeClr val="accent4"/>
                </a:solidFill>
                <a:latin typeface="Arial"/>
                <a:ea typeface="ＭＳ Ｐゴシック" charset="-128"/>
                <a:cs typeface="Arial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D4D4D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3BB0C9"/>
                </a:solidFill>
              </a:rPr>
              <a:t>抑制</a:t>
            </a:r>
            <a:r>
              <a:rPr lang="en-US" sz="2800" dirty="0">
                <a:solidFill>
                  <a:srgbClr val="3BB0C9"/>
                </a:solidFill>
              </a:rPr>
              <a:t>ARNOX</a:t>
            </a:r>
            <a:endParaRPr lang="en-US" sz="2800" b="1" dirty="0">
              <a:solidFill>
                <a:srgbClr val="3BB0C9"/>
              </a:solidFill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93" y="1300220"/>
            <a:ext cx="5712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自由基是種不穩定的分子，會造成肌膚老化。我們因為污染、紫外線、壓力，以及許多其他因素而暴露在自由基當中。我們的體內也會自然產生自由基。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許多體內的自由基是透過一種與年齡相關，稱為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NADH Oxidase 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（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arNOX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）的酵素而產生的。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2008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年，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Skin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開始研製配方來抑制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arNOX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及自由基的產生。</a:t>
            </a:r>
          </a:p>
        </p:txBody>
      </p:sp>
    </p:spTree>
    <p:extLst>
      <p:ext uri="{BB962C8B-B14F-4D97-AF65-F5344CB8AC3E}">
        <p14:creationId xmlns:p14="http://schemas.microsoft.com/office/powerpoint/2010/main" val="231237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3083" y="3665648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2009: </a:t>
            </a:r>
            <a:r>
              <a:rPr lang="zh-TW" altLang="en-US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辨識臉部皮膚的</a:t>
            </a:r>
            <a:r>
              <a:rPr lang="en-US" altLang="zh-HK" sz="2000" b="1" dirty="0">
                <a:solidFill>
                  <a:srgbClr val="3BB0C9"/>
                </a:solidFill>
                <a:latin typeface="Arial"/>
                <a:ea typeface="Microsoft YaHei" panose="020B0503020204020204" pitchFamily="34" charset="-122"/>
                <a:cs typeface="Arial"/>
              </a:rPr>
              <a:t>YGCs</a:t>
            </a:r>
            <a:endParaRPr lang="zh-HK" altLang="en-US" sz="2000" b="1" dirty="0">
              <a:solidFill>
                <a:srgbClr val="3BB0C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-99074" y="2783435"/>
            <a:ext cx="3719747" cy="2206931"/>
          </a:xfrm>
          <a:prstGeom prst="straightConnector1">
            <a:avLst/>
          </a:prstGeom>
          <a:ln w="158750">
            <a:solidFill>
              <a:srgbClr val="3BB0C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884138" y="4219570"/>
            <a:ext cx="263047" cy="26304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1821" y="4382833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2008: </a:t>
            </a:r>
            <a:r>
              <a:rPr lang="zh-TW" altLang="en-US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專注抑制</a:t>
            </a:r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 </a:t>
            </a:r>
            <a:r>
              <a:rPr lang="en-US" altLang="zh-HK" sz="2000" dirty="0" err="1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arNOX</a:t>
            </a:r>
            <a:r>
              <a:rPr lang="en-US" altLang="zh-HK" sz="2000" dirty="0">
                <a:solidFill>
                  <a:srgbClr val="595959"/>
                </a:solidFill>
                <a:latin typeface="Arial"/>
                <a:ea typeface="Microsoft YaHei" panose="020B0503020204020204" pitchFamily="34" charset="-122"/>
                <a:cs typeface="Arial"/>
              </a:rPr>
              <a:t> </a:t>
            </a:r>
            <a:endParaRPr lang="zh-HK" altLang="en-US" sz="2000" dirty="0">
              <a:solidFill>
                <a:srgbClr val="595959"/>
              </a:solidFill>
              <a:latin typeface="Arial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968512" y="3558399"/>
            <a:ext cx="263047" cy="26304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3B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9726702">
            <a:off x="-308737" y="1602317"/>
            <a:ext cx="7310125" cy="8839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br>
              <a:rPr lang="en-US" altLang="zh-TW" sz="2400" dirty="0">
                <a:solidFill>
                  <a:srgbClr val="3BB0C9"/>
                </a:solidFill>
                <a:latin typeface="Arial"/>
                <a:cs typeface="Arial"/>
              </a:rPr>
            </a:br>
            <a:r>
              <a:rPr lang="zh-TW" altLang="en-US" sz="2400" dirty="0">
                <a:solidFill>
                  <a:srgbClr val="3BB0C9"/>
                </a:solidFill>
                <a:latin typeface="Arial"/>
                <a:cs typeface="Arial"/>
              </a:rPr>
              <a:t>針對老化的來源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3BB0C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855" y="313260"/>
            <a:ext cx="533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595959"/>
                </a:solidFill>
                <a:latin typeface="Arial"/>
                <a:cs typeface="Arial"/>
              </a:rPr>
              <a:t>創新的歷史</a:t>
            </a:r>
            <a:endParaRPr lang="en-US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2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9750" y="352581"/>
            <a:ext cx="922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zh-TW" altLang="en-US" sz="2800" kern="0" dirty="0">
                <a:solidFill>
                  <a:srgbClr val="3BB0C9"/>
                </a:solidFill>
                <a:latin typeface="Arial"/>
                <a:cs typeface="Arial"/>
              </a:rPr>
              <a:t>我們對基因表達的獨特見解</a:t>
            </a:r>
            <a:endParaRPr lang="en-US" sz="2800" kern="0" cap="all" dirty="0">
              <a:solidFill>
                <a:srgbClr val="3BB0C9"/>
              </a:solidFill>
              <a:latin typeface="Arial"/>
              <a:cs typeface="Arial"/>
            </a:endParaRPr>
          </a:p>
        </p:txBody>
      </p:sp>
      <p:sp>
        <p:nvSpPr>
          <p:cNvPr id="4" name="Trapezoid 3"/>
          <p:cNvSpPr/>
          <p:nvPr/>
        </p:nvSpPr>
        <p:spPr>
          <a:xfrm rot="16200000">
            <a:off x="4453354" y="3223227"/>
            <a:ext cx="1309847" cy="1328040"/>
          </a:xfrm>
          <a:prstGeom prst="trapezoid">
            <a:avLst>
              <a:gd name="adj" fmla="val 48016"/>
            </a:avLst>
          </a:prstGeom>
          <a:gradFill flip="none" rotWithShape="1">
            <a:gsLst>
              <a:gs pos="0">
                <a:srgbClr val="66FF33">
                  <a:alpha val="64000"/>
                </a:srgbClr>
              </a:gs>
              <a:gs pos="50000">
                <a:srgbClr val="66FF33">
                  <a:alpha val="0"/>
                </a:srgbClr>
              </a:gs>
              <a:gs pos="100000">
                <a:srgbClr val="66FF33">
                  <a:alpha val="4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4" tIns="51202" rIns="102404" bIns="51202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93423" y="3001903"/>
            <a:ext cx="1362436" cy="1626417"/>
          </a:xfrm>
          <a:prstGeom prst="round2Diag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47625">
            <a:solidFill>
              <a:schemeClr val="bg1"/>
            </a:solidFill>
          </a:ln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4" tIns="51202" rIns="102404" bIns="51202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855859" y="3077500"/>
            <a:ext cx="3109036" cy="1990630"/>
            <a:chOff x="1874520" y="1066800"/>
            <a:chExt cx="5055214" cy="4316501"/>
          </a:xfrm>
        </p:grpSpPr>
        <p:sp>
          <p:nvSpPr>
            <p:cNvPr id="7" name="Trapezoid 6"/>
            <p:cNvSpPr/>
            <p:nvPr/>
          </p:nvSpPr>
          <p:spPr>
            <a:xfrm rot="16200000">
              <a:off x="807720" y="2133600"/>
              <a:ext cx="3215640" cy="1082040"/>
            </a:xfrm>
            <a:prstGeom prst="trapezoid">
              <a:avLst>
                <a:gd name="adj" fmla="val 115533"/>
              </a:avLst>
            </a:prstGeom>
            <a:gradFill flip="none" rotWithShape="1">
              <a:gsLst>
                <a:gs pos="0">
                  <a:srgbClr val="FF9BE5">
                    <a:alpha val="63000"/>
                  </a:srgbClr>
                </a:gs>
                <a:gs pos="50000">
                  <a:srgbClr val="FF9BE5">
                    <a:alpha val="7000"/>
                  </a:srgbClr>
                </a:gs>
                <a:gs pos="100000">
                  <a:srgbClr val="FF9BE5">
                    <a:alpha val="64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919195"/>
                </a:solidFill>
                <a:latin typeface="Verlag Light" pitchFamily="50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562" y="1090078"/>
              <a:ext cx="3516579" cy="316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2810543" y="4248746"/>
              <a:ext cx="4119191" cy="113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Arial"/>
                  <a:ea typeface="ヒラギノ角ゴ Pro W3"/>
                  <a:cs typeface="Arial"/>
                </a:rPr>
                <a:t>DNA </a:t>
              </a:r>
              <a:r>
                <a:rPr lang="zh-TW" altLang="en-US" sz="1400" dirty="0">
                  <a:solidFill>
                    <a:schemeClr val="accent1">
                      <a:lumMod val="75000"/>
                    </a:schemeClr>
                  </a:solidFill>
                  <a:latin typeface="Arial"/>
                  <a:ea typeface="ヒラギノ角ゴ Pro W3"/>
                  <a:cs typeface="Arial"/>
                </a:rPr>
                <a:t>微陣列基因圖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ea typeface="ヒラギノ角ゴ Pro W3"/>
                <a:cs typeface="Arial"/>
              </a:endParaRPr>
            </a:p>
            <a:p>
              <a:pPr>
                <a:defRPr/>
              </a:pPr>
              <a:r>
                <a:rPr lang="zh-TW" altLang="en-US" sz="1400" dirty="0">
                  <a:solidFill>
                    <a:srgbClr val="747378"/>
                  </a:solidFill>
                  <a:latin typeface="Arial"/>
                  <a:ea typeface="ヒラギノ角ゴ Pro W3"/>
                  <a:cs typeface="Arial"/>
                </a:rPr>
                <a:t>超過</a:t>
              </a:r>
              <a:r>
                <a:rPr lang="en-US" sz="1400" dirty="0">
                  <a:solidFill>
                    <a:srgbClr val="747378"/>
                  </a:solidFill>
                  <a:latin typeface="Arial"/>
                  <a:ea typeface="ヒラギノ角ゴ Pro W3"/>
                  <a:cs typeface="Arial"/>
                </a:rPr>
                <a:t> 20,000 </a:t>
              </a:r>
              <a:r>
                <a:rPr lang="zh-TW" altLang="en-US" sz="1400" dirty="0">
                  <a:solidFill>
                    <a:srgbClr val="747378"/>
                  </a:solidFill>
                  <a:latin typeface="Arial"/>
                  <a:ea typeface="ヒラギノ角ゴ Pro W3"/>
                  <a:cs typeface="Arial"/>
                </a:rPr>
                <a:t>個基因</a:t>
              </a:r>
              <a:endParaRPr lang="en-US" sz="1400" dirty="0">
                <a:solidFill>
                  <a:srgbClr val="747378"/>
                </a:solidFill>
                <a:latin typeface="Arial"/>
                <a:ea typeface="ヒラギノ角ゴ Pro W3"/>
                <a:cs typeface="Arial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772298" y="3086844"/>
            <a:ext cx="3272276" cy="1957329"/>
            <a:chOff x="10295424" y="2816733"/>
            <a:chExt cx="7676347" cy="5197752"/>
          </a:xfrm>
        </p:grpSpPr>
        <p:pic>
          <p:nvPicPr>
            <p:cNvPr id="11" name="Picture 1" descr="C:\Users\Scott Ferguson\Downloads\HeatmapBuilder\15 genes v7 - Standard Green - Red - Bin1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5424" y="2816733"/>
              <a:ext cx="4248007" cy="38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10349708" y="6625057"/>
              <a:ext cx="7622063" cy="1389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400" dirty="0">
                  <a:solidFill>
                    <a:schemeClr val="accent1">
                      <a:lumMod val="75000"/>
                    </a:schemeClr>
                  </a:solidFill>
                  <a:latin typeface="Arial"/>
                  <a:ea typeface="ヒラギノ角ゴ Pro W3"/>
                  <a:cs typeface="Arial"/>
                </a:rPr>
                <a:t>基因熱圖（</a:t>
              </a:r>
              <a:r>
                <a:rPr lang="en-US" sz="140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ea typeface="ヒラギノ角ゴ Pro W3"/>
                  <a:cs typeface="Arial"/>
                </a:rPr>
                <a:t>Heatmap</a:t>
              </a:r>
              <a:r>
                <a:rPr lang="zh-TW" altLang="en-US" sz="1400" dirty="0">
                  <a:solidFill>
                    <a:schemeClr val="accent1">
                      <a:lumMod val="75000"/>
                    </a:schemeClr>
                  </a:solidFill>
                  <a:latin typeface="Arial"/>
                  <a:ea typeface="ヒラギノ角ゴ Pro W3"/>
                  <a:cs typeface="Arial"/>
                </a:rPr>
                <a:t>）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ea typeface="ヒラギノ角ゴ Pro W3"/>
                <a:cs typeface="Arial"/>
              </a:endParaRPr>
            </a:p>
            <a:p>
              <a:pPr>
                <a:defRPr/>
              </a:pPr>
              <a:endParaRPr lang="en-US" sz="1400" dirty="0">
                <a:solidFill>
                  <a:srgbClr val="747378"/>
                </a:solidFill>
                <a:latin typeface="Arial"/>
                <a:ea typeface="ヒラギノ角ゴ Pro W3"/>
                <a:cs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679" y="1433558"/>
            <a:ext cx="3919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1. 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對人類基因組圖譜的研究突破，讓科學家能夠看見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DNA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中的整套基因。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549" y="1425091"/>
            <a:ext cx="419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2.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 Skin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的專利研究，讓我們能針對特定的基因，去解讀並了解其表達。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75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B7E2A-3D0D-4CBC-8B7B-855363482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838B4B-2051-4856-BDE6-07A17B6DA63C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803C07-DD52-41F2-8241-54284C9E7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16656</TotalTime>
  <Words>2951</Words>
  <Application>Microsoft Office PowerPoint</Application>
  <PresentationFormat>On-screen Show (16:9)</PresentationFormat>
  <Paragraphs>188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微软雅黑</vt:lpstr>
      <vt:lpstr>微软雅黑</vt:lpstr>
      <vt:lpstr>ＭＳ Ｐゴシック</vt:lpstr>
      <vt:lpstr>ＭＳ Ｐゴシック</vt:lpstr>
      <vt:lpstr>新細明體</vt:lpstr>
      <vt:lpstr>宋体</vt:lpstr>
      <vt:lpstr>ヒラギノ角ゴ Pro W3</vt:lpstr>
      <vt:lpstr>Arial</vt:lpstr>
      <vt:lpstr>Calibri</vt:lpstr>
      <vt:lpstr>Verlag Bold</vt:lpstr>
      <vt:lpstr>Verlag Light</vt:lpstr>
      <vt:lpstr>Office Theme</vt:lpstr>
      <vt:lpstr>4_Office Theme</vt:lpstr>
      <vt:lpstr>科學報告</vt:lpstr>
      <vt:lpstr>我們世界級的科學</vt:lpstr>
      <vt:lpstr>PowerPoint Presentation</vt:lpstr>
      <vt:lpstr>PowerPoint Presentation</vt:lpstr>
      <vt:lpstr>PowerPoint Presentation</vt:lpstr>
      <vt:lpstr> 針對老化的來源</vt:lpstr>
      <vt:lpstr>PowerPoint Presentation</vt:lpstr>
      <vt:lpstr>PowerPoint Presentation</vt:lpstr>
      <vt:lpstr>我們對基因表達的獨特見解</vt:lpstr>
      <vt:lpstr>PowerPoint Presentation</vt:lpstr>
      <vt:lpstr>我們將結果繪製出來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Ageloc me™ 臨床測試</vt:lpstr>
      <vt:lpstr>Ageloc me™ 研發製作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ageLocMe 科學報告</dc:title>
  <dc:creator>nuskin cn</dc:creator>
  <cp:lastModifiedBy>Yen Zheng</cp:lastModifiedBy>
  <cp:revision>678</cp:revision>
  <cp:lastPrinted>2015-06-23T19:45:24Z</cp:lastPrinted>
  <dcterms:created xsi:type="dcterms:W3CDTF">2015-06-23T20:43:34Z</dcterms:created>
  <dcterms:modified xsi:type="dcterms:W3CDTF">2016-11-30T21:27:59Z</dcterms:modified>
</cp:coreProperties>
</file>