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57" r:id="rId6"/>
    <p:sldId id="258" r:id="rId7"/>
    <p:sldId id="261" r:id="rId8"/>
    <p:sldId id="260" r:id="rId9"/>
    <p:sldId id="264" r:id="rId10"/>
    <p:sldId id="259" r:id="rId11"/>
    <p:sldId id="262" r:id="rId12"/>
    <p:sldId id="263" r:id="rId13"/>
    <p:sldId id="274" r:id="rId14"/>
    <p:sldId id="273" r:id="rId15"/>
    <p:sldId id="272" r:id="rId16"/>
    <p:sldId id="271" r:id="rId17"/>
    <p:sldId id="270" r:id="rId18"/>
    <p:sldId id="269" r:id="rId19"/>
    <p:sldId id="268" r:id="rId20"/>
    <p:sldId id="267" r:id="rId21"/>
    <p:sldId id="266" r:id="rId22"/>
    <p:sldId id="265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</p:sldIdLst>
  <p:sldSz cx="14630400" cy="8229600"/>
  <p:notesSz cx="6858000" cy="9144000"/>
  <p:defaultTextStyle>
    <a:defPPr>
      <a:defRPr lang="en-US"/>
    </a:defPPr>
    <a:lvl1pPr marL="0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077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155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233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311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388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465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543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620" algn="l" defTabSz="653077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72029" autoAdjust="0"/>
  </p:normalViewPr>
  <p:slideViewPr>
    <p:cSldViewPr snapToGrid="0" snapToObjects="1">
      <p:cViewPr varScale="1">
        <p:scale>
          <a:sx n="44" d="100"/>
          <a:sy n="44" d="100"/>
        </p:scale>
        <p:origin x="1056" y="54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0A18E-6D1C-1A42-ABF6-6DC49483C99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D40FB-6F73-914E-8F04-65AE63E34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$405</a:t>
            </a:r>
            <a:r>
              <a:rPr lang="zh-TW" altLang="en-US" dirty="0"/>
              <a:t> </a:t>
            </a:r>
            <a:r>
              <a:rPr lang="en-US" altLang="zh-TW" dirty="0"/>
              <a:t>billion  $</a:t>
            </a:r>
            <a:r>
              <a:rPr lang="zh-TW" altLang="en-US" dirty="0"/>
              <a:t>四千零五十億美元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9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zh-TW" altLang="en-US" dirty="0"/>
              <a:t>日</a:t>
            </a:r>
            <a:br>
              <a:rPr lang="en-US" altLang="zh-TW" dirty="0"/>
            </a:br>
            <a:r>
              <a:rPr lang="zh-TW" altLang="en-US" dirty="0"/>
              <a:t>夜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上方</a:t>
            </a:r>
            <a:endParaRPr lang="en-US" altLang="zh-TW" dirty="0"/>
          </a:p>
          <a:p>
            <a:r>
              <a:rPr lang="zh-TW" altLang="en-US" dirty="0"/>
              <a:t>下方</a:t>
            </a:r>
            <a:endParaRPr lang="en-US" altLang="zh-TW" dirty="0"/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三（</a:t>
            </a:r>
            <a:r>
              <a:rPr lang="en-US" altLang="zh-TW" dirty="0"/>
              <a:t>3</a:t>
            </a:r>
            <a:r>
              <a:rPr lang="zh-TW" altLang="en-US" dirty="0"/>
              <a:t>）個精華液產品匣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精華液產品匣架</a:t>
            </a:r>
            <a:br>
              <a:rPr lang="en-US" altLang="zh-TW" dirty="0"/>
            </a:br>
            <a:r>
              <a:rPr lang="zh-TW" altLang="en-US" dirty="0"/>
              <a:t>上方</a:t>
            </a:r>
            <a:endParaRPr lang="en-US" altLang="zh-TW" dirty="0"/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下方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連接器</a:t>
            </a:r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r>
              <a:rPr lang="zh-TW" altLang="en-US" dirty="0">
                <a:effectLst/>
              </a:rPr>
              <a:t>上</a:t>
            </a:r>
            <a:r>
              <a:rPr lang="zh-TW" altLang="en-US" dirty="0"/>
              <a:t>方</a:t>
            </a:r>
            <a:endParaRPr lang="en-US" altLang="zh-TW" dirty="0"/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effectLst/>
              </a:rPr>
              <a:t>下方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5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zh-TW" altLang="en-US" dirty="0"/>
              <a:t>左鍵</a:t>
            </a:r>
            <a:br>
              <a:rPr lang="en-US" altLang="zh-TW" dirty="0"/>
            </a:br>
            <a:r>
              <a:rPr lang="zh-TW" altLang="en-US" dirty="0"/>
              <a:t>向左瀏覽螢幕選項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右鍵</a:t>
            </a:r>
            <a:br>
              <a:rPr lang="en-US" altLang="zh-TW" dirty="0"/>
            </a:br>
            <a:r>
              <a:rPr lang="zh-TW" altLang="en-US" dirty="0"/>
              <a:t>向右瀏覽螢幕選項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返回鍵</a:t>
            </a:r>
            <a:br>
              <a:rPr lang="en-US" altLang="zh-TW" dirty="0"/>
            </a:br>
            <a:r>
              <a:rPr lang="zh-TW" altLang="en-US" dirty="0"/>
              <a:t>讓使用者回到上一個螢幕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選單鍵</a:t>
            </a:r>
            <a:br>
              <a:rPr lang="en-US" altLang="zh-TW" dirty="0"/>
            </a:br>
            <a:r>
              <a:rPr lang="zh-TW" altLang="en-US" dirty="0"/>
              <a:t>欲至選單螢幕</a:t>
            </a:r>
            <a:br>
              <a:rPr lang="en-US" altLang="zh-TW" dirty="0"/>
            </a:br>
            <a:r>
              <a:rPr lang="zh-TW" altLang="en-US" dirty="0"/>
              <a:t>設定</a:t>
            </a:r>
            <a:br>
              <a:rPr lang="en-US" altLang="zh-TW" dirty="0"/>
            </a:br>
            <a:r>
              <a:rPr lang="zh-TW" altLang="en-US" dirty="0"/>
              <a:t>單一產品傳送</a:t>
            </a:r>
            <a:br>
              <a:rPr lang="en-US" altLang="zh-TW" dirty="0"/>
            </a:br>
            <a:r>
              <a:rPr lang="zh-TW" altLang="en-US" dirty="0"/>
              <a:t>旅行產品傳送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選擇／確認鍵</a:t>
            </a:r>
            <a:br>
              <a:rPr lang="en-US" altLang="zh-TW" dirty="0"/>
            </a:br>
            <a:r>
              <a:rPr lang="zh-TW" altLang="en-US" dirty="0"/>
              <a:t>確認選單上所做的選擇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7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zh-TW" altLang="en-US" dirty="0"/>
              <a:t>安裝電池</a:t>
            </a:r>
            <a:br>
              <a:rPr lang="en-US" altLang="zh-TW" dirty="0"/>
            </a:br>
            <a:r>
              <a:rPr lang="zh-TW" altLang="en-US" dirty="0"/>
              <a:t>移除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zh-TW" altLang="zh-TW" dirty="0"/>
              <a:t>M</a:t>
            </a:r>
            <a:r>
              <a:rPr lang="en-US" altLang="zh-TW" dirty="0"/>
              <a:t>E</a:t>
            </a:r>
            <a:r>
              <a:rPr lang="zh-TW" altLang="en-US" dirty="0"/>
              <a:t>底部的電池蓋</a:t>
            </a:r>
            <a:br>
              <a:rPr lang="en-US" altLang="zh-TW" dirty="0"/>
            </a:br>
            <a:r>
              <a:rPr lang="zh-TW" altLang="en-US" dirty="0"/>
              <a:t>裝入四（</a:t>
            </a:r>
            <a:r>
              <a:rPr lang="en-US" altLang="zh-TW" dirty="0"/>
              <a:t>4</a:t>
            </a:r>
            <a:r>
              <a:rPr lang="zh-TW" altLang="en-US" dirty="0"/>
              <a:t>）顆</a:t>
            </a:r>
            <a:r>
              <a:rPr lang="en-US" altLang="zh-TW" dirty="0"/>
              <a:t>AA</a:t>
            </a:r>
            <a:r>
              <a:rPr lang="zh-TW" altLang="en-US" dirty="0"/>
              <a:t>電池（電池平坦部分對著</a:t>
            </a:r>
            <a:br>
              <a:rPr lang="en-US" altLang="zh-TW" dirty="0"/>
            </a:br>
            <a:r>
              <a:rPr lang="zh-TW" altLang="en-US" dirty="0"/>
              <a:t>彈簧）。</a:t>
            </a:r>
            <a:br>
              <a:rPr lang="en-US" altLang="zh-TW" dirty="0"/>
            </a:br>
            <a:r>
              <a:rPr lang="zh-TW" altLang="en-US" dirty="0"/>
              <a:t>將蓋子重新蓋好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8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/>
              <a:buChar char="•"/>
            </a:pPr>
            <a:r>
              <a:rPr lang="zh-TW" altLang="en-US" dirty="0"/>
              <a:t>自動模式－當您將手置放於拱門處，裝置會自動傳送產品。您的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內定為自動模式。</a:t>
            </a:r>
            <a:endParaRPr lang="en-US" altLang="zh-TW" dirty="0"/>
          </a:p>
          <a:p>
            <a:pPr marL="285750" lvl="0" indent="-285750">
              <a:buFont typeface="Arial"/>
              <a:buChar char="•"/>
            </a:pPr>
            <a:r>
              <a:rPr lang="zh-TW" altLang="en-US" dirty="0"/>
              <a:t>半自動－當您將手置放於拱門處，裝置會問您是否準備好接收產品。您會需要選擇是或否。</a:t>
            </a:r>
            <a:endParaRPr lang="en-US" dirty="0"/>
          </a:p>
          <a:p>
            <a:pPr marL="285750" lvl="0" indent="-285750">
              <a:buFont typeface="Arial"/>
              <a:buChar char="•"/>
            </a:pPr>
            <a:r>
              <a:rPr lang="zh-TW" altLang="en-US" dirty="0"/>
              <a:t>無法自動偵測手－當您將手置放於拱門處時，裝置不會自動偵測到您的手。您會需要按準備好的按鍵，來讓</a:t>
            </a:r>
            <a:r>
              <a:rPr lang="en-US" dirty="0" err="1"/>
              <a:t>ageLOC</a:t>
            </a:r>
            <a:r>
              <a:rPr lang="en-US" dirty="0"/>
              <a:t> Me</a:t>
            </a:r>
            <a:r>
              <a:rPr lang="zh-TW" altLang="en-US" dirty="0"/>
              <a:t>傳送產品。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/>
              <a:t>單一劑量－若有需要，裝置會傳送您的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精華液，以及日間或夜間保濕乳的單一劑量。此選項很適合示範時使用。</a:t>
            </a:r>
            <a:br>
              <a:rPr lang="en-US" altLang="zh-TW" dirty="0"/>
            </a:b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  <a:endParaRPr lang="en-US" altLang="zh-TW" dirty="0"/>
          </a:p>
          <a:p>
            <a:pPr marL="0" lvl="0" indent="0">
              <a:buFont typeface="Arial"/>
              <a:buNone/>
            </a:pPr>
            <a:r>
              <a:rPr lang="en-US" altLang="zh-TW" dirty="0"/>
              <a:t>Top</a:t>
            </a:r>
            <a:br>
              <a:rPr lang="en-US" dirty="0"/>
            </a:br>
            <a:r>
              <a:rPr lang="zh-TW" altLang="en-US" dirty="0"/>
              <a:t>設定語言</a:t>
            </a:r>
            <a:br>
              <a:rPr lang="en-US" altLang="zh-TW" dirty="0"/>
            </a:br>
            <a:r>
              <a:rPr lang="zh-TW" altLang="en-US" dirty="0"/>
              <a:t>若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是關機狀態，請按選單鍵來開機。</a:t>
            </a:r>
            <a:br>
              <a:rPr lang="en-US" altLang="zh-TW" dirty="0"/>
            </a:br>
            <a:r>
              <a:rPr lang="zh-TW" altLang="en-US" dirty="0"/>
              <a:t>使用箭頭鍵來找到您要的語言</a:t>
            </a:r>
            <a:br>
              <a:rPr lang="en-US" altLang="zh-TW" dirty="0"/>
            </a:br>
            <a:r>
              <a:rPr lang="zh-TW" altLang="en-US" dirty="0"/>
              <a:t>按選擇鍵來確認您的選項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Bottom</a:t>
            </a:r>
            <a:br>
              <a:rPr lang="en-US" altLang="zh-TW" dirty="0"/>
            </a:br>
            <a:r>
              <a:rPr lang="zh-TW" altLang="en-US" dirty="0"/>
              <a:t>設定目前時間</a:t>
            </a:r>
            <a:br>
              <a:rPr lang="en-US" altLang="zh-TW" dirty="0"/>
            </a:br>
            <a:r>
              <a:rPr lang="zh-TW" altLang="en-US" dirty="0"/>
              <a:t>使用箭頭鍵來選擇</a:t>
            </a:r>
            <a:r>
              <a:rPr lang="en-US" altLang="zh-TW" dirty="0"/>
              <a:t>12</a:t>
            </a:r>
            <a:r>
              <a:rPr lang="zh-TW" altLang="en-US" dirty="0"/>
              <a:t>或</a:t>
            </a:r>
            <a:r>
              <a:rPr lang="en-US" altLang="zh-TW" dirty="0"/>
              <a:t>24</a:t>
            </a:r>
            <a:r>
              <a:rPr lang="zh-TW" altLang="en-US" dirty="0"/>
              <a:t>個小時的時鐘格式。</a:t>
            </a:r>
            <a:endParaRPr lang="en-US" altLang="zh-TW" dirty="0"/>
          </a:p>
          <a:p>
            <a:r>
              <a:rPr lang="zh-TW" altLang="en-US" dirty="0"/>
              <a:t>按選擇鍵來確認您的選擇。</a:t>
            </a:r>
            <a:br>
              <a:rPr lang="en-US" altLang="zh-TW" dirty="0"/>
            </a:br>
            <a:r>
              <a:rPr lang="zh-TW" altLang="en-US" dirty="0"/>
              <a:t>若您選擇</a:t>
            </a:r>
            <a:r>
              <a:rPr lang="en-US" altLang="zh-TW" dirty="0"/>
              <a:t>12</a:t>
            </a:r>
            <a:r>
              <a:rPr lang="zh-TW" altLang="en-US" dirty="0"/>
              <a:t>小時格式，請選擇上午或是下午。</a:t>
            </a:r>
            <a:br>
              <a:rPr lang="en-US" altLang="zh-TW" dirty="0"/>
            </a:br>
            <a:r>
              <a:rPr lang="zh-TW" altLang="en-US" dirty="0"/>
              <a:t>調整時鐘至當日正確的時間。</a:t>
            </a:r>
            <a:br>
              <a:rPr lang="en-US" altLang="zh-TW" dirty="0"/>
            </a:br>
            <a:r>
              <a:rPr lang="zh-TW" altLang="en-US" dirty="0"/>
              <a:t>若出現「設定完成」顯示在您的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螢幕上，代表已經準備好了。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48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/>
              <a:buChar char="•"/>
            </a:pPr>
            <a:r>
              <a:rPr lang="zh-TW" altLang="en-US" dirty="0"/>
              <a:t>自動模式－當您將手置放於拱門處，裝置會自動傳送產品。您的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內定為自動模式。</a:t>
            </a:r>
            <a:endParaRPr lang="en-US" altLang="zh-TW" dirty="0"/>
          </a:p>
          <a:p>
            <a:pPr marL="285750" lvl="0" indent="-285750">
              <a:buFont typeface="Arial"/>
              <a:buChar char="•"/>
            </a:pPr>
            <a:r>
              <a:rPr lang="zh-TW" altLang="en-US" dirty="0"/>
              <a:t>半自動－當您將手置放於拱門處，裝置會問您是否準備好接收產品。您會需要選擇是或否。</a:t>
            </a:r>
            <a:endParaRPr lang="en-US" dirty="0"/>
          </a:p>
          <a:p>
            <a:pPr marL="285750" lvl="0" indent="-285750">
              <a:buFont typeface="Arial"/>
              <a:buChar char="•"/>
            </a:pPr>
            <a:r>
              <a:rPr lang="zh-TW" altLang="en-US" dirty="0"/>
              <a:t>無法自動偵測手－當您將手置放於拱門處時，裝置不會自動偵測到您的手。您會需要按準備好的按鍵，來讓</a:t>
            </a:r>
            <a:r>
              <a:rPr lang="en-US" dirty="0" err="1"/>
              <a:t>ageLOC</a:t>
            </a:r>
            <a:r>
              <a:rPr lang="en-US" dirty="0"/>
              <a:t> Me</a:t>
            </a:r>
            <a:r>
              <a:rPr lang="zh-TW" altLang="en-US" dirty="0"/>
              <a:t>傳送產品。</a:t>
            </a:r>
            <a:endParaRPr lang="en-US" altLang="zh-TW" dirty="0"/>
          </a:p>
          <a:p>
            <a:pPr marL="285750" lvl="0" indent="-285750">
              <a:buFont typeface="Arial"/>
              <a:buChar char="•"/>
            </a:pPr>
            <a:r>
              <a:rPr lang="zh-TW" altLang="en-US" dirty="0"/>
              <a:t>單一劑量－若有需要，裝置會傳送您的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精華液，以及日間或夜間保濕乳的單一劑量。此選項很適合示範時使用。</a:t>
            </a:r>
            <a:br>
              <a:rPr lang="en-US" altLang="zh-TW" dirty="0"/>
            </a:b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4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開啓</a:t>
            </a:r>
            <a:r>
              <a:rPr lang="en-US" altLang="zh-TW" dirty="0" err="1"/>
              <a:t>aggeLOC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蓋子，將淡藍色日間保濕乳產品匣插入左上方位置。您會聽到喀嚓聲。</a:t>
            </a:r>
            <a:br>
              <a:rPr lang="en-US" altLang="zh-TW" dirty="0"/>
            </a:br>
            <a:r>
              <a:rPr lang="zh-TW" altLang="en-US" dirty="0"/>
              <a:t>*請勿移除保濕乳的塑膠罩。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將重藍色夜間保濕乳產品匣插入右上方位置。您會聽到喀嚓聲。</a:t>
            </a:r>
            <a:br>
              <a:rPr lang="en-US" altLang="zh-TW" dirty="0"/>
            </a:br>
            <a:r>
              <a:rPr lang="zh-TW" altLang="en-US" dirty="0"/>
              <a:t>*請勿移除保濕乳的塑膠罩。</a:t>
            </a:r>
            <a:br>
              <a:rPr lang="en-US" altLang="zh-TW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93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en-US" altLang="zh-TW" dirty="0"/>
              <a:t>Left</a:t>
            </a:r>
            <a:r>
              <a:rPr lang="zh-TW" altLang="en-US" dirty="0"/>
              <a:t> </a:t>
            </a:r>
            <a:r>
              <a:rPr lang="en-US" altLang="zh-TW" dirty="0"/>
              <a:t>top</a:t>
            </a:r>
            <a:br>
              <a:rPr lang="en-US" altLang="zh-TW" dirty="0"/>
            </a:br>
            <a:r>
              <a:rPr lang="zh-TW" altLang="en-US" dirty="0"/>
              <a:t>精華液產品匣架</a:t>
            </a:r>
            <a:br>
              <a:rPr lang="en-US" altLang="zh-TW" dirty="0"/>
            </a:br>
            <a:r>
              <a:rPr lang="zh-TW" altLang="en-US" dirty="0"/>
              <a:t>上方</a:t>
            </a:r>
            <a:br>
              <a:rPr lang="en-US" altLang="zh-TW" dirty="0"/>
            </a:br>
            <a:r>
              <a:rPr lang="zh-TW" altLang="en-US" dirty="0"/>
              <a:t>下方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精華液產品匣</a:t>
            </a:r>
            <a:br>
              <a:rPr lang="en-US" altLang="zh-TW" dirty="0"/>
            </a:br>
            <a:r>
              <a:rPr lang="zh-TW" altLang="en-US" dirty="0"/>
              <a:t>上方</a:t>
            </a:r>
            <a:endParaRPr lang="en-US" altLang="zh-TW" dirty="0"/>
          </a:p>
          <a:p>
            <a:r>
              <a:rPr lang="zh-TW" altLang="en-US" dirty="0"/>
              <a:t>下方</a:t>
            </a:r>
            <a:br>
              <a:rPr lang="en-US" altLang="zh-TW" dirty="0"/>
            </a:br>
            <a:r>
              <a:rPr lang="zh-TW" altLang="en-US" dirty="0"/>
              <a:t>丟棄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zh-TW" altLang="zh-TW" dirty="0"/>
              <a:t>M</a:t>
            </a:r>
            <a:r>
              <a:rPr lang="en-US" altLang="zh-TW" dirty="0"/>
              <a:t>E</a:t>
            </a:r>
            <a:r>
              <a:rPr lang="zh-TW" altLang="en-US" dirty="0"/>
              <a:t>連接器</a:t>
            </a:r>
            <a:br>
              <a:rPr lang="en-US" altLang="zh-TW" dirty="0"/>
            </a:br>
            <a:r>
              <a:rPr lang="zh-TW" altLang="en-US" dirty="0"/>
              <a:t>上方</a:t>
            </a:r>
            <a:endParaRPr lang="en-US" altLang="zh-TW" dirty="0"/>
          </a:p>
          <a:p>
            <a:r>
              <a:rPr lang="zh-TW" altLang="en-US" dirty="0"/>
              <a:t>下方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精華液產品匣組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上方</a:t>
            </a:r>
            <a:endParaRPr lang="en-US" altLang="zh-TW" dirty="0"/>
          </a:p>
          <a:p>
            <a:r>
              <a:rPr lang="zh-TW" altLang="en-US" dirty="0"/>
              <a:t>下方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直立式手持精華液產品匣架，讓三個孔置於下方。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Left</a:t>
            </a:r>
            <a:r>
              <a:rPr lang="zh-TW" altLang="en-US" dirty="0"/>
              <a:t> </a:t>
            </a:r>
            <a:r>
              <a:rPr lang="en-US" altLang="zh-TW" dirty="0"/>
              <a:t>Bottom</a:t>
            </a:r>
            <a:br>
              <a:rPr lang="en-US" altLang="zh-TW" dirty="0"/>
            </a:br>
            <a:r>
              <a:rPr lang="zh-TW" altLang="en-US" dirty="0"/>
              <a:t>上方</a:t>
            </a:r>
            <a:br>
              <a:rPr lang="en-US" altLang="zh-TW" dirty="0"/>
            </a:br>
            <a:r>
              <a:rPr lang="zh-TW" altLang="en-US" dirty="0"/>
              <a:t>喀嚓聲</a:t>
            </a:r>
            <a:br>
              <a:rPr lang="en-US" altLang="zh-TW" dirty="0"/>
            </a:br>
            <a:r>
              <a:rPr lang="zh-TW" altLang="en-US" dirty="0"/>
              <a:t>喀嚓聲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隨機式的將三個精華液產品匣，卡入精華液產品匣架。</a:t>
            </a:r>
            <a:br>
              <a:rPr lang="en-US" altLang="zh-TW" dirty="0"/>
            </a:br>
            <a:r>
              <a:rPr lang="zh-TW" altLang="en-US" dirty="0"/>
              <a:t>將每一個精華液產品匣插入匣架中，底部先進去。再將有顏色蓋子的突出部位放入上方環狀部，直到聽到喀嚓聲。</a:t>
            </a:r>
            <a:br>
              <a:rPr lang="en-US" altLang="zh-TW" dirty="0"/>
            </a:br>
            <a:r>
              <a:rPr lang="zh-TW" altLang="en-US" dirty="0"/>
              <a:t>可能輕微擺動使之更密和。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Right</a:t>
            </a:r>
            <a:br>
              <a:rPr lang="en-US" altLang="zh-TW" dirty="0"/>
            </a:br>
            <a:r>
              <a:rPr lang="zh-TW" altLang="en-US" dirty="0"/>
              <a:t>精華液產品匣架</a:t>
            </a:r>
            <a:br>
              <a:rPr lang="en-US" altLang="zh-TW" dirty="0"/>
            </a:br>
            <a:r>
              <a:rPr lang="zh-TW" altLang="en-US" dirty="0"/>
              <a:t>喀嚓聲</a:t>
            </a:r>
            <a:br>
              <a:rPr lang="en-US" altLang="zh-TW" dirty="0"/>
            </a:br>
            <a:r>
              <a:rPr lang="en-US" altLang="zh-TW" dirty="0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連接器</a:t>
            </a:r>
            <a:br>
              <a:rPr lang="en-US" altLang="zh-TW" dirty="0"/>
            </a:br>
            <a:r>
              <a:rPr lang="zh-TW" altLang="en-US" dirty="0"/>
              <a:t>將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連接器頂端（白色部分），插入精華液產品匣架（也是白色），直到聽到喀嚓聲。</a:t>
            </a:r>
            <a:endParaRPr lang="en-US" altLang="zh-TW" dirty="0"/>
          </a:p>
          <a:p>
            <a:r>
              <a:rPr lang="zh-TW" altLang="en-US" dirty="0"/>
              <a:t>確保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連接器有卡入精華液產品匣架中，在進入第</a:t>
            </a:r>
            <a:r>
              <a:rPr lang="en-US" altLang="zh-TW" dirty="0"/>
              <a:t>6</a:t>
            </a:r>
            <a:r>
              <a:rPr lang="zh-TW" altLang="en-US" dirty="0"/>
              <a:t>步驟前完成您的精華液產品匣組合。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將精華液產品匣組插入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。</a:t>
            </a:r>
            <a:br>
              <a:rPr lang="en-US" altLang="zh-TW" dirty="0"/>
            </a:br>
            <a:r>
              <a:rPr lang="zh-TW" altLang="en-US" dirty="0"/>
              <a:t>將第</a:t>
            </a:r>
            <a:r>
              <a:rPr lang="en-US" altLang="zh-TW" dirty="0"/>
              <a:t>5</a:t>
            </a:r>
            <a:r>
              <a:rPr lang="zh-TW" altLang="en-US" dirty="0"/>
              <a:t>步驟完成的組合插入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zh-TW" altLang="zh-TW" dirty="0"/>
              <a:t>M</a:t>
            </a:r>
            <a:r>
              <a:rPr lang="en-US" altLang="zh-TW" dirty="0"/>
              <a:t>e</a:t>
            </a:r>
            <a:r>
              <a:rPr lang="zh-TW" altLang="en-US" dirty="0"/>
              <a:t>位置。</a:t>
            </a: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連接器的灰色底部置於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內部下方。</a:t>
            </a:r>
            <a:br>
              <a:rPr lang="en-US" altLang="zh-TW" dirty="0"/>
            </a:br>
            <a:r>
              <a:rPr lang="zh-TW" altLang="en-US" dirty="0"/>
              <a:t>當精華液產品匣組插入正確時，您會聽到喀嚓聲。</a:t>
            </a:r>
            <a:endParaRPr lang="en-US" altLang="zh-TW" dirty="0"/>
          </a:p>
          <a:p>
            <a:r>
              <a:rPr lang="zh-TW" altLang="en-US" dirty="0"/>
              <a:t>關上蓋子。</a:t>
            </a:r>
            <a:endParaRPr lang="en-US" altLang="zh-TW" dirty="0"/>
          </a:p>
          <a:p>
            <a:r>
              <a:rPr lang="zh-TW" altLang="en-US" dirty="0"/>
              <a:t>在螢幕上，確認您插入的日間、夜間、及精華液產品匣是新的。確保每樣產品都選取「是」。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新的日間產品匣？</a:t>
            </a:r>
            <a:br>
              <a:rPr lang="en-US" altLang="zh-TW" dirty="0"/>
            </a:br>
            <a:r>
              <a:rPr lang="zh-TW" altLang="en-US" dirty="0"/>
              <a:t>是</a:t>
            </a:r>
            <a:br>
              <a:rPr lang="en-US" altLang="zh-TW" dirty="0"/>
            </a:br>
            <a:r>
              <a:rPr lang="zh-TW" altLang="en-US" dirty="0"/>
              <a:t>否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43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en-US" altLang="zh-TW" dirty="0"/>
              <a:t>Top</a:t>
            </a:r>
            <a:br>
              <a:rPr lang="en-US" altLang="zh-TW" dirty="0"/>
            </a:br>
            <a:r>
              <a:rPr lang="zh-TW" altLang="en-US" dirty="0"/>
              <a:t>產品傳送</a:t>
            </a:r>
            <a:br>
              <a:rPr lang="en-US" altLang="zh-TW" dirty="0"/>
            </a:br>
            <a:r>
              <a:rPr lang="zh-TW" altLang="en-US" dirty="0"/>
              <a:t>兩份劑量、每日兩次</a:t>
            </a:r>
            <a:br>
              <a:rPr lang="en-US" altLang="zh-TW" dirty="0"/>
            </a:br>
            <a:r>
              <a:rPr lang="zh-TW" altLang="en-US" dirty="0"/>
              <a:t>日間方案</a:t>
            </a:r>
            <a:br>
              <a:rPr lang="en-US" altLang="zh-TW" dirty="0"/>
            </a:br>
            <a:r>
              <a:rPr lang="zh-TW" altLang="en-US" dirty="0"/>
              <a:t>兩份產品於每天早上傳送</a:t>
            </a:r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r>
              <a:rPr lang="zh-TW" altLang="en-US" dirty="0"/>
              <a:t>日間保濕乳</a:t>
            </a:r>
            <a:br>
              <a:rPr lang="en-US" altLang="zh-TW" dirty="0"/>
            </a:br>
            <a:r>
              <a:rPr lang="zh-TW" altLang="en-US" dirty="0"/>
              <a:t>夜間方案</a:t>
            </a:r>
            <a:br>
              <a:rPr lang="en-US" altLang="zh-TW" dirty="0"/>
            </a:br>
            <a:r>
              <a:rPr lang="zh-TW" altLang="en-US" dirty="0"/>
              <a:t>兩份產品於每天晚上傳送</a:t>
            </a:r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r>
              <a:rPr lang="zh-TW" altLang="en-US" dirty="0"/>
              <a:t>夜間保濕乳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bottom</a:t>
            </a:r>
            <a:r>
              <a:rPr lang="zh-TW" altLang="en-US" dirty="0"/>
              <a:t> </a:t>
            </a:r>
            <a:r>
              <a:rPr lang="en-US" altLang="zh-TW" dirty="0"/>
              <a:t>left</a:t>
            </a:r>
            <a:br>
              <a:rPr lang="en-US" altLang="zh-TW" dirty="0"/>
            </a:br>
            <a:r>
              <a:rPr lang="zh-TW" altLang="en-US" dirty="0"/>
              <a:t>將手輕放於拱門處並移開，來喚醒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。</a:t>
            </a:r>
            <a:br>
              <a:rPr lang="en-US" altLang="zh-TW" dirty="0"/>
            </a:br>
            <a:r>
              <a:rPr lang="zh-TW" altLang="en-US" dirty="0"/>
              <a:t>依照當天時間，日間、或夜間方案及標識會出現兩秒鐘。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日間方案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準備好了嗎？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確認螢幕顯示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當您準備好接收精華液時觸碰選取鍵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bottom</a:t>
            </a:r>
            <a:r>
              <a:rPr lang="zh-TW" altLang="en-US" dirty="0"/>
              <a:t> </a:t>
            </a:r>
            <a:r>
              <a:rPr lang="en-US" altLang="zh-TW" dirty="0"/>
              <a:t>right</a:t>
            </a:r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r>
              <a:rPr lang="zh-TW" altLang="en-US" dirty="0"/>
              <a:t>當手及精華液顯示在螢幕上，將手置於拱門處。</a:t>
            </a:r>
            <a:endParaRPr lang="en-US" altLang="zh-TW" dirty="0"/>
          </a:p>
          <a:p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r>
              <a:rPr lang="zh-TW" altLang="en-US" dirty="0"/>
              <a:t>精華液會輸出至手上。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精華液完成</a:t>
            </a:r>
            <a:br>
              <a:rPr lang="en-US" altLang="zh-TW" dirty="0"/>
            </a:br>
            <a:r>
              <a:rPr lang="zh-TW" altLang="en-US" dirty="0"/>
              <a:t>等待精華液完成的螢幕顯示。</a:t>
            </a:r>
            <a:br>
              <a:rPr lang="en-US" altLang="zh-TW" dirty="0"/>
            </a:br>
            <a:r>
              <a:rPr lang="zh-TW" altLang="en-US" dirty="0"/>
              <a:t>將手移開、把精華液塗抹在臉上。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9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zh-TW" altLang="en-US" dirty="0"/>
              <a:t>保濕乳</a:t>
            </a:r>
            <a:br>
              <a:rPr lang="en-US" altLang="zh-TW" dirty="0"/>
            </a:br>
            <a:r>
              <a:rPr lang="zh-TW" altLang="en-US" dirty="0"/>
              <a:t>保濕乳及手會出現在螢幕，顯示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準備好傳送保濕乳。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保濕乳</a:t>
            </a:r>
            <a:br>
              <a:rPr lang="en-US" altLang="zh-TW" dirty="0"/>
            </a:br>
            <a:r>
              <a:rPr lang="zh-TW" altLang="en-US" dirty="0"/>
              <a:t>將手放回拱門處來接收保濕乳。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保濕乳完成</a:t>
            </a:r>
            <a:br>
              <a:rPr lang="en-US" altLang="zh-TW" dirty="0"/>
            </a:br>
            <a:r>
              <a:rPr lang="zh-TW" altLang="en-US" dirty="0"/>
              <a:t>等待保濕乳完成螢幕顯示。</a:t>
            </a:r>
            <a:br>
              <a:rPr lang="en-US" altLang="zh-TW" dirty="0"/>
            </a:br>
            <a:r>
              <a:rPr lang="zh-TW" altLang="en-US" dirty="0"/>
              <a:t>將手移開，將保濕乳塗抹於臉上。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最後螢幕顯示總剩餘劑量，以及協助重新訂購。</a:t>
            </a:r>
            <a:br>
              <a:rPr lang="en-US" altLang="zh-TW" dirty="0"/>
            </a:br>
            <a:r>
              <a:rPr lang="zh-TW" altLang="en-US" dirty="0"/>
              <a:t>精華液有多兩倍的劑量，因為它日間及夜間都會傳送。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夜間方案重複每一步驟。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注意事項</a:t>
            </a:r>
            <a:br>
              <a:rPr lang="en-US" altLang="zh-TW" dirty="0"/>
            </a:br>
            <a:r>
              <a:rPr lang="zh-TW" altLang="en-US" dirty="0"/>
              <a:t>當產品準備好要輸出時，拱門處底座的商標會閃爍。</a:t>
            </a:r>
            <a:endParaRPr lang="en-US" altLang="zh-TW" dirty="0"/>
          </a:p>
          <a:p>
            <a:r>
              <a:rPr lang="zh-TW" altLang="en-US" dirty="0"/>
              <a:t>當收到產品時，等到聲音停止就可以將手移開。</a:t>
            </a:r>
            <a:br>
              <a:rPr lang="en-US" altLang="zh-TW" dirty="0"/>
            </a:br>
            <a:r>
              <a:rPr lang="zh-TW" altLang="en-US" dirty="0"/>
              <a:t>第一次裝載產品匣時，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先行啟動產品。在這個過程中，您可能會收到比平常較多、或較少的產品量。但其後的傳送會提供您一個月份的精準劑量。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按鍵標識</a:t>
            </a:r>
            <a:br>
              <a:rPr lang="en-US" altLang="zh-TW" dirty="0"/>
            </a:br>
            <a:r>
              <a:rPr lang="zh-TW" altLang="en-US" dirty="0"/>
              <a:t>左</a:t>
            </a:r>
            <a:br>
              <a:rPr lang="en-US" altLang="zh-TW" dirty="0"/>
            </a:br>
            <a:r>
              <a:rPr lang="zh-TW" altLang="en-US" dirty="0"/>
              <a:t>右</a:t>
            </a:r>
            <a:br>
              <a:rPr lang="en-US" altLang="zh-TW" dirty="0"/>
            </a:br>
            <a:r>
              <a:rPr lang="zh-TW" altLang="en-US" dirty="0"/>
              <a:t>返回</a:t>
            </a:r>
            <a:br>
              <a:rPr lang="en-US" altLang="zh-TW" dirty="0"/>
            </a:br>
            <a:r>
              <a:rPr lang="zh-TW" altLang="en-US" dirty="0"/>
              <a:t>選擇／確認</a:t>
            </a:r>
            <a:br>
              <a:rPr lang="en-US" altLang="zh-TW" dirty="0"/>
            </a:br>
            <a:r>
              <a:rPr lang="zh-TW" altLang="en-US" dirty="0"/>
              <a:t>選單</a:t>
            </a:r>
            <a:br>
              <a:rPr lang="en-US" altLang="zh-TW" dirty="0"/>
            </a:br>
            <a:r>
              <a:rPr lang="zh-TW" altLang="en-US" dirty="0"/>
              <a:t>日間保濕乳</a:t>
            </a:r>
            <a:br>
              <a:rPr lang="en-US" altLang="zh-TW" dirty="0"/>
            </a:br>
            <a:r>
              <a:rPr lang="zh-TW" altLang="en-US" dirty="0"/>
              <a:t>夜間保濕乳</a:t>
            </a:r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r>
              <a:rPr lang="zh-TW" altLang="en-US" dirty="0"/>
              <a:t>輸出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1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ageLOC</a:t>
            </a:r>
            <a:r>
              <a:rPr lang="en-US" dirty="0"/>
              <a:t> Me</a:t>
            </a:r>
            <a:r>
              <a:rPr lang="zh-TW" altLang="en-US" dirty="0"/>
              <a:t>也附上便利的旅行容器。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此容器有三個分開的容器。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dirty="0"/>
              <a:t>一個給精華液</a:t>
            </a:r>
            <a:endParaRPr lang="en-US" altLang="zh-TW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zh-TW" altLang="en-US" dirty="0"/>
              <a:t>一個給日間保濕乳</a:t>
            </a:r>
            <a:endParaRPr lang="en-US" dirty="0"/>
          </a:p>
          <a:p>
            <a:pPr marL="1200150" marR="0" lvl="2" indent="-2857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dirty="0"/>
              <a:t>一個給夜間保濕乳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/>
              <a:t>每個旅行容器都有翻蓋可以打開。</a:t>
            </a:r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/>
            </a:b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altLang="zh-TW" dirty="0"/>
            </a:br>
            <a:r>
              <a:rPr lang="en-US" altLang="zh-TW" dirty="0"/>
              <a:t>Left</a:t>
            </a:r>
            <a:br>
              <a:rPr lang="en-US" altLang="zh-TW" dirty="0"/>
            </a:br>
            <a:r>
              <a:rPr lang="zh-TW" altLang="en-US" dirty="0"/>
              <a:t>由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移除精華液產品匣。</a:t>
            </a:r>
            <a:br>
              <a:rPr lang="en-US" altLang="zh-TW" dirty="0"/>
            </a:br>
            <a:r>
              <a:rPr lang="zh-TW" altLang="en-US" dirty="0"/>
              <a:t>開啓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zh-TW" altLang="zh-TW" dirty="0"/>
              <a:t>M</a:t>
            </a:r>
            <a:r>
              <a:rPr lang="en-US" altLang="zh-TW" dirty="0"/>
              <a:t>e</a:t>
            </a:r>
            <a:r>
              <a:rPr lang="zh-TW" altLang="en-US" dirty="0"/>
              <a:t>蓋子。</a:t>
            </a:r>
            <a:br>
              <a:rPr lang="en-US" altLang="zh-TW" dirty="0"/>
            </a:br>
            <a:r>
              <a:rPr lang="zh-TW" altLang="en-US" dirty="0"/>
              <a:t>使用兩手食指，將精華液突出部往下壓，來解開精華液產品匣組，並丟棄整組（您每個月都會收到一組新的）。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Right</a:t>
            </a:r>
            <a:br>
              <a:rPr lang="en-US" altLang="zh-TW" dirty="0"/>
            </a:br>
            <a:r>
              <a:rPr lang="zh-TW" altLang="en-US" dirty="0"/>
              <a:t>首先由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移除日間保濕乳產品匣，再來移除夜間保濕乳產品匣。</a:t>
            </a:r>
            <a:br>
              <a:rPr lang="en-US" altLang="zh-TW" dirty="0"/>
            </a:br>
            <a:r>
              <a:rPr lang="zh-TW" altLang="en-US" dirty="0"/>
              <a:t>按壓對應的突出部，直到每一個產品匣都解開，丟棄該產品匣。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每次您插入產品匣時，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螢幕都會問您是否為新的。若是，請選是。若某部分是用過的產品匣，請按否。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</a:rPr>
              <a:t>Features several</a:t>
            </a:r>
            <a:r>
              <a:rPr lang="en-US" sz="1200" b="0" baseline="0" dirty="0">
                <a:solidFill>
                  <a:schemeClr val="tx1"/>
                </a:solidFill>
              </a:rPr>
              <a:t> </a:t>
            </a:r>
            <a:r>
              <a:rPr lang="en-US" sz="1200" b="0" dirty="0">
                <a:solidFill>
                  <a:schemeClr val="tx1"/>
                </a:solidFill>
              </a:rPr>
              <a:t>product delivery</a:t>
            </a:r>
            <a:r>
              <a:rPr lang="en-US" sz="1200" b="0" baseline="0" dirty="0">
                <a:solidFill>
                  <a:schemeClr val="tx1"/>
                </a:solidFill>
              </a:rPr>
              <a:t> options including</a:t>
            </a:r>
            <a:r>
              <a:rPr lang="en-US" sz="1200" b="0" dirty="0">
                <a:solidFill>
                  <a:schemeClr val="tx1"/>
                </a:solidFill>
              </a:rPr>
              <a:t> semi-automatic, fully automatic, non-delivery demo, travel, and single use mode.</a:t>
            </a:r>
          </a:p>
          <a:p>
            <a:r>
              <a:rPr lang="zh-TW" altLang="en-US" dirty="0"/>
              <a:t>特別介紹</a:t>
            </a:r>
            <a:r>
              <a:rPr lang="en-US" altLang="zh-TW" dirty="0"/>
              <a:t>7</a:t>
            </a:r>
            <a:r>
              <a:rPr lang="zh-TW" altLang="en-US" dirty="0"/>
              <a:t>種產品輸出功能包括半自動，全自動，不輸送展示，旅遊及單次使用功能。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00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zh-TW" altLang="en-US" dirty="0"/>
              <a:t>精華液容器</a:t>
            </a:r>
            <a:br>
              <a:rPr lang="en-US" altLang="zh-TW" dirty="0"/>
            </a:br>
            <a:r>
              <a:rPr lang="zh-TW" altLang="en-US" dirty="0"/>
              <a:t>日間容器</a:t>
            </a:r>
            <a:br>
              <a:rPr lang="en-US" altLang="zh-TW" dirty="0"/>
            </a:br>
            <a:r>
              <a:rPr lang="zh-TW" altLang="en-US" dirty="0"/>
              <a:t>夜間容器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05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en-US" altLang="zh-TW" dirty="0"/>
              <a:t>1</a:t>
            </a:r>
            <a:br>
              <a:rPr lang="en-US" altLang="zh-TW" dirty="0"/>
            </a:br>
            <a:r>
              <a:rPr lang="zh-TW" altLang="en-US" dirty="0"/>
              <a:t>旅行</a:t>
            </a:r>
            <a:br>
              <a:rPr lang="en-US" altLang="zh-TW" dirty="0"/>
            </a:br>
            <a:r>
              <a:rPr lang="zh-TW" altLang="en-US" dirty="0"/>
              <a:t>選擇旅行模式</a:t>
            </a:r>
            <a:br>
              <a:rPr lang="en-US" altLang="zh-TW" dirty="0"/>
            </a:br>
            <a:r>
              <a:rPr lang="zh-TW" altLang="en-US" dirty="0"/>
              <a:t>按選單鍵來看選單</a:t>
            </a:r>
            <a:br>
              <a:rPr lang="en-US" altLang="zh-TW" dirty="0"/>
            </a:br>
            <a:r>
              <a:rPr lang="zh-TW" altLang="en-US" dirty="0"/>
              <a:t>按箭頭鍵直到飛機標識出現，來選擇旅行選項。</a:t>
            </a:r>
            <a:br>
              <a:rPr lang="en-US" altLang="zh-TW" dirty="0"/>
            </a:br>
            <a:r>
              <a:rPr lang="zh-TW" altLang="en-US" dirty="0"/>
              <a:t>按選擇鍵來確認您的選擇。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2</a:t>
            </a:r>
            <a:br>
              <a:rPr lang="en-US" altLang="zh-TW" dirty="0"/>
            </a:br>
            <a:r>
              <a:rPr lang="zh-TW" altLang="en-US" dirty="0"/>
              <a:t>日間旅行天數</a:t>
            </a:r>
            <a:br>
              <a:rPr lang="en-US" altLang="zh-TW" dirty="0"/>
            </a:br>
            <a:r>
              <a:rPr lang="zh-TW" altLang="en-US" dirty="0"/>
              <a:t>設定天數</a:t>
            </a:r>
            <a:br>
              <a:rPr lang="en-US" altLang="zh-TW" dirty="0"/>
            </a:br>
            <a:r>
              <a:rPr lang="zh-TW" altLang="en-US" dirty="0"/>
              <a:t>按向右或向左箭頭按鍵來顯示正確的日間旅行天數。</a:t>
            </a:r>
            <a:br>
              <a:rPr lang="en-US" altLang="zh-TW" dirty="0"/>
            </a:br>
            <a:r>
              <a:rPr lang="zh-TW" altLang="en-US" dirty="0"/>
              <a:t>按選擇鍵來確認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3</a:t>
            </a:r>
            <a:br>
              <a:rPr lang="en-US" altLang="zh-TW" dirty="0"/>
            </a:br>
            <a:r>
              <a:rPr lang="zh-TW" altLang="en-US" dirty="0"/>
              <a:t>夜間旅行天數</a:t>
            </a:r>
            <a:br>
              <a:rPr lang="en-US" altLang="zh-TW" dirty="0"/>
            </a:br>
            <a:r>
              <a:rPr lang="zh-TW" altLang="en-US" dirty="0"/>
              <a:t>按向右或向左箭頭按鍵來顯示正確的夜間旅行天數。</a:t>
            </a:r>
            <a:br>
              <a:rPr lang="en-US" altLang="zh-TW" dirty="0"/>
            </a:br>
            <a:r>
              <a:rPr lang="zh-TW" altLang="en-US" dirty="0"/>
              <a:t>按選擇按鍵來確認。</a:t>
            </a: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現在準備好傳送您旅行時的正確產品量。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5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en-US" altLang="zh-TW" dirty="0"/>
              <a:t>4</a:t>
            </a:r>
            <a:br>
              <a:rPr lang="en-US" altLang="zh-TW" dirty="0"/>
            </a:br>
            <a:r>
              <a:rPr lang="zh-TW" altLang="en-US" dirty="0"/>
              <a:t>準備好了嗎？</a:t>
            </a:r>
            <a:br>
              <a:rPr lang="en-US" altLang="zh-TW" dirty="0"/>
            </a:br>
            <a:r>
              <a:rPr lang="zh-TW" altLang="en-US" dirty="0"/>
              <a:t>精華液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傳送精華液</a:t>
            </a:r>
            <a:br>
              <a:rPr lang="en-US" altLang="zh-TW" dirty="0"/>
            </a:br>
            <a:r>
              <a:rPr lang="zh-TW" altLang="en-US" dirty="0"/>
              <a:t>打開旅行容器。移除最上面容器的蓋子（精華液）。</a:t>
            </a:r>
            <a:br>
              <a:rPr lang="en-US" altLang="zh-TW" dirty="0"/>
            </a:br>
            <a:r>
              <a:rPr lang="zh-TW" altLang="en-US" dirty="0"/>
              <a:t>確認螢幕顯示。</a:t>
            </a:r>
            <a:br>
              <a:rPr lang="en-US" altLang="zh-TW" dirty="0"/>
            </a:br>
            <a:r>
              <a:rPr lang="zh-TW" altLang="en-US" dirty="0"/>
              <a:t>當您準備好要輸出精華液時請按選擇鍵。</a:t>
            </a:r>
            <a:br>
              <a:rPr lang="en-US" altLang="zh-TW" dirty="0"/>
            </a:br>
            <a:r>
              <a:rPr lang="zh-TW" altLang="en-US" dirty="0"/>
              <a:t>將最上面的容器完全放在噴頭下。</a:t>
            </a: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en-US" altLang="zh-TW" dirty="0"/>
              <a:t> Me</a:t>
            </a:r>
            <a:r>
              <a:rPr lang="zh-TW" altLang="en-US" dirty="0"/>
              <a:t>會傳送您旅程中所需之日間、及夜間適量的精華液。</a:t>
            </a:r>
            <a:br>
              <a:rPr lang="en-US" altLang="zh-TW" dirty="0"/>
            </a:br>
            <a:r>
              <a:rPr lang="zh-TW" altLang="en-US" dirty="0"/>
              <a:t>等到聲音停止即可移除容器。</a:t>
            </a:r>
            <a:br>
              <a:rPr lang="en-US" altLang="zh-TW" dirty="0"/>
            </a:br>
            <a:r>
              <a:rPr lang="zh-TW" altLang="en-US" dirty="0"/>
              <a:t>若</a:t>
            </a:r>
            <a:r>
              <a:rPr lang="en-US" altLang="zh-TW" dirty="0" err="1"/>
              <a:t>ageLOC</a:t>
            </a:r>
            <a:r>
              <a:rPr lang="zh-TW" altLang="en-US" dirty="0"/>
              <a:t> </a:t>
            </a:r>
            <a:r>
              <a:rPr lang="en-US" altLang="zh-TW" dirty="0"/>
              <a:t>Me</a:t>
            </a:r>
            <a:r>
              <a:rPr lang="zh-TW" altLang="en-US" dirty="0"/>
              <a:t>沒有啟動，請將旅行容器由拱門處往上提，使之更接近感應器。</a:t>
            </a: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5</a:t>
            </a:r>
            <a:br>
              <a:rPr lang="en-US" altLang="zh-TW" dirty="0"/>
            </a:br>
            <a:r>
              <a:rPr lang="zh-TW" altLang="en-US" dirty="0"/>
              <a:t>傳送日間保濕乳</a:t>
            </a:r>
            <a:br>
              <a:rPr lang="en-US" altLang="zh-TW" dirty="0"/>
            </a:br>
            <a:r>
              <a:rPr lang="zh-TW" altLang="en-US" dirty="0"/>
              <a:t>移除中間容器的蓋子（日間保濕乳）。</a:t>
            </a:r>
            <a:br>
              <a:rPr lang="en-US" altLang="zh-TW" dirty="0"/>
            </a:br>
            <a:r>
              <a:rPr lang="zh-TW" altLang="en-US" dirty="0"/>
              <a:t>確認螢幕顯示</a:t>
            </a:r>
            <a:br>
              <a:rPr lang="en-US" altLang="zh-TW" dirty="0"/>
            </a:br>
            <a:r>
              <a:rPr lang="zh-TW" altLang="en-US" dirty="0"/>
              <a:t>當您準備好要輸出日間保濕乳時請按選擇鍵。</a:t>
            </a:r>
            <a:br>
              <a:rPr lang="en-US" altLang="zh-TW" dirty="0"/>
            </a:br>
            <a:r>
              <a:rPr lang="zh-TW" altLang="en-US" dirty="0"/>
              <a:t>將中間的容器完全放在噴頭下。</a:t>
            </a: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en-US" altLang="zh-TW" dirty="0"/>
              <a:t> Me</a:t>
            </a:r>
            <a:r>
              <a:rPr lang="zh-TW" altLang="en-US" dirty="0"/>
              <a:t>會傳送您旅程時所需之日間保濕乳。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6</a:t>
            </a:r>
            <a:br>
              <a:rPr lang="en-US" altLang="zh-TW" dirty="0"/>
            </a:br>
            <a:r>
              <a:rPr lang="zh-TW" altLang="en-US" dirty="0"/>
              <a:t>傳送夜間保濕乳</a:t>
            </a:r>
            <a:br>
              <a:rPr lang="en-US" altLang="zh-TW" dirty="0"/>
            </a:br>
            <a:r>
              <a:rPr lang="zh-TW" altLang="en-US" dirty="0"/>
              <a:t>移除下面容器的蓋子（夜間保濕乳）。</a:t>
            </a:r>
            <a:br>
              <a:rPr lang="en-US" altLang="zh-TW" dirty="0"/>
            </a:br>
            <a:r>
              <a:rPr lang="zh-TW" altLang="en-US" dirty="0"/>
              <a:t>確認螢幕顯示</a:t>
            </a:r>
            <a:br>
              <a:rPr lang="en-US" altLang="zh-TW" dirty="0"/>
            </a:br>
            <a:r>
              <a:rPr lang="zh-TW" altLang="en-US" dirty="0"/>
              <a:t>當您準備好要輸出夜間保濕乳時請按選擇鍵。</a:t>
            </a:r>
            <a:br>
              <a:rPr lang="en-US" altLang="zh-TW" dirty="0"/>
            </a:br>
            <a:r>
              <a:rPr lang="zh-TW" altLang="en-US" dirty="0"/>
              <a:t>將下面的容器完全放在噴頭下。</a:t>
            </a:r>
            <a:br>
              <a:rPr lang="en-US" altLang="zh-TW" dirty="0"/>
            </a:br>
            <a:r>
              <a:rPr lang="en-US" altLang="zh-TW" dirty="0" err="1"/>
              <a:t>ageLOC</a:t>
            </a:r>
            <a:r>
              <a:rPr lang="en-US" altLang="zh-TW" dirty="0"/>
              <a:t> Me</a:t>
            </a:r>
            <a:r>
              <a:rPr lang="zh-TW" altLang="en-US" dirty="0"/>
              <a:t>會傳送您旅程時所需之夜間保濕乳。</a:t>
            </a:r>
            <a:br>
              <a:rPr lang="en-US" altLang="zh-TW" dirty="0"/>
            </a:br>
            <a:br>
              <a:rPr lang="en-US" altLang="zh-TW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9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0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zh-TW" altLang="en-US" sz="1200" dirty="0">
                <a:latin typeface="Arial"/>
                <a:cs typeface="Arial"/>
              </a:rPr>
              <a:t>從網上或直銷商訂購您的啟動套裝，馬上使用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ageLOC</a:t>
            </a:r>
            <a:r>
              <a:rPr lang="en-US" sz="1200" dirty="0">
                <a:latin typeface="Arial"/>
                <a:cs typeface="Arial"/>
              </a:rPr>
              <a:t> Me</a:t>
            </a:r>
            <a:r>
              <a:rPr lang="zh-TW" altLang="en-US" sz="1200" dirty="0">
                <a:latin typeface="Arial"/>
                <a:cs typeface="Arial"/>
              </a:rPr>
              <a:t>。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zh-TW" altLang="en-US" sz="1200" dirty="0">
                <a:latin typeface="Arial"/>
                <a:cs typeface="Arial"/>
              </a:rPr>
              <a:t>入門套裝包含基礎組合，此五種產品是為大多數使用者所設計的特別配方，使之得到完整的抗老化益處。</a:t>
            </a:r>
            <a:r>
              <a:rPr lang="en-US" sz="1200" dirty="0">
                <a:latin typeface="Arial"/>
                <a:cs typeface="Arial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zh-TW" altLang="en-US" sz="1200" dirty="0">
                <a:latin typeface="Arial"/>
                <a:cs typeface="Arial"/>
              </a:rPr>
              <a:t>有了基礎組合，您可以馬上使用產品並體驗其效果和他們如何對您的肌膚有益。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zh-TW" altLang="en-US" sz="1200" dirty="0">
                <a:latin typeface="Arial"/>
                <a:cs typeface="Arial"/>
              </a:rPr>
              <a:t>基礎組合可以幫助您輕鬆地使用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ageLOC</a:t>
            </a:r>
            <a:r>
              <a:rPr lang="en-US" sz="1200" dirty="0">
                <a:latin typeface="Arial"/>
                <a:cs typeface="Arial"/>
              </a:rPr>
              <a:t> Me</a:t>
            </a:r>
            <a:r>
              <a:rPr lang="zh-TW" altLang="en-US" sz="1200" dirty="0">
                <a:latin typeface="Arial"/>
                <a:cs typeface="Arial"/>
              </a:rPr>
              <a:t>，您應該將它當作</a:t>
            </a:r>
            <a:r>
              <a:rPr lang="en-US" sz="1200" dirty="0" err="1">
                <a:latin typeface="Arial"/>
                <a:cs typeface="Arial"/>
              </a:rPr>
              <a:t>ageLOC</a:t>
            </a:r>
            <a:r>
              <a:rPr lang="en-US" sz="1200" dirty="0">
                <a:latin typeface="Arial"/>
                <a:cs typeface="Arial"/>
              </a:rPr>
              <a:t> Me</a:t>
            </a:r>
            <a:r>
              <a:rPr lang="zh-TW" altLang="en-US" sz="1200" dirty="0">
                <a:latin typeface="Arial"/>
                <a:cs typeface="Arial"/>
              </a:rPr>
              <a:t>皮膚評估的參考，幫助您定製未來的產品。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0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When you first purchase your </a:t>
            </a:r>
            <a:r>
              <a:rPr lang="en-US" sz="1200" b="0" dirty="0" err="1"/>
              <a:t>ageLOC</a:t>
            </a:r>
            <a:r>
              <a:rPr lang="en-US" sz="1200" b="0" dirty="0"/>
              <a:t> Me system, you will receive your Starter Kit, which includes: 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delivery system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Getting Started Guide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User Manual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/>
              <a:t>Travel container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/>
              <a:t>Four AA batteries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/>
              <a:t>Fragrance sample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/>
              <a:t>Serum Cartridge Holder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Connector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/>
              <a:t>Five-Cartridge</a:t>
            </a:r>
            <a:r>
              <a:rPr lang="en-US" sz="1200" b="0" baseline="0" dirty="0"/>
              <a:t> Product </a:t>
            </a:r>
            <a:r>
              <a:rPr lang="en-US" sz="1200" b="0" dirty="0"/>
              <a:t>Calibration 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/>
              <a:t>當您第一次購買</a:t>
            </a:r>
            <a:r>
              <a:rPr lang="en-US" sz="1200" b="0" dirty="0"/>
              <a:t> </a:t>
            </a:r>
            <a:r>
              <a:rPr lang="en-US" sz="1200" b="0" dirty="0" err="1"/>
              <a:t>ageLOC</a:t>
            </a:r>
            <a:r>
              <a:rPr lang="en-US" sz="1200" b="0" dirty="0"/>
              <a:t> Me </a:t>
            </a:r>
            <a:r>
              <a:rPr lang="zh-TW" altLang="en-US" sz="1200" b="0" dirty="0"/>
              <a:t>系統，您將收到您的起始套裝，包含</a:t>
            </a:r>
            <a:r>
              <a:rPr lang="en-US" sz="1200" b="0" dirty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</a:t>
            </a:r>
            <a:r>
              <a:rPr lang="zh-TW" altLang="en-US" sz="1200" b="0" dirty="0"/>
              <a:t>輸送系統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</a:t>
            </a:r>
            <a:r>
              <a:rPr lang="zh-TW" altLang="en-US" sz="1200" b="0" dirty="0"/>
              <a:t>入門指南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</a:t>
            </a:r>
            <a:r>
              <a:rPr lang="zh-TW" altLang="en-US" sz="1200" b="0" dirty="0"/>
              <a:t>使用手冊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zh-TW" altLang="en-US" sz="1200" b="0" dirty="0"/>
              <a:t>旅遊容器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zh-TW" altLang="en-US" sz="1200" b="0" dirty="0"/>
              <a:t>四個</a:t>
            </a:r>
            <a:r>
              <a:rPr lang="en-US" sz="1200" b="0" dirty="0"/>
              <a:t> AA </a:t>
            </a:r>
            <a:r>
              <a:rPr lang="zh-TW" altLang="en-US" sz="1200" b="0" dirty="0"/>
              <a:t>電池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zh-TW" altLang="en-US" sz="1200" b="0" dirty="0"/>
              <a:t>香味樣本</a:t>
            </a:r>
            <a:endParaRPr lang="en-US" altLang="zh-TW" sz="1200" b="0" dirty="0"/>
          </a:p>
          <a:p>
            <a:pPr marL="285750" indent="-285750">
              <a:buFont typeface="Arial"/>
              <a:buChar char="•"/>
            </a:pPr>
            <a:r>
              <a:rPr lang="zh-TW" altLang="en-US" sz="1200" b="0" dirty="0"/>
              <a:t>精華液匣架</a:t>
            </a:r>
            <a:endParaRPr lang="en-US" sz="1200" b="0" dirty="0"/>
          </a:p>
          <a:p>
            <a:pPr marL="285750" indent="-285750">
              <a:buFont typeface="Arial"/>
              <a:buChar char="•"/>
            </a:pPr>
            <a:r>
              <a:rPr lang="en-US" sz="1200" b="0" dirty="0" err="1"/>
              <a:t>ageLOC</a:t>
            </a:r>
            <a:r>
              <a:rPr lang="en-US" sz="1200" b="0" dirty="0"/>
              <a:t> Me </a:t>
            </a:r>
            <a:r>
              <a:rPr lang="zh-TW" altLang="en-US" sz="1200" b="0" dirty="0"/>
              <a:t>連接器</a:t>
            </a:r>
            <a:endParaRPr lang="en-US" sz="1200" b="0" dirty="0"/>
          </a:p>
          <a:p>
            <a:pPr marL="164592" indent="-164592">
              <a:buFont typeface="Arial"/>
              <a:buChar char="•"/>
            </a:pP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  五支產品匣參考組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8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Helps you determine your skin care needs through a series of questions concerning your environment, individual skin attributes, personal aging concerns, and product preferences. 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You can choose to include fragrance in your moisturizers. You can also include or remove SPF from your Day Moisturizer. 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You can dial in targeted benefits with the serums to meet your individual needs. 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At the end of the assessment, you’ll receive your skin care code, which you use to order your customized set.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altLang="zh-TW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透過一系列的問題幫助您找出您的護膚需要及喜好，這些問題包括環境、個人皮膚屬性、個人老化疑慮、及產品偏好。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您可以選擇是否要在保濕品中加入香味。您也可以選擇在日霜中加入或移除</a:t>
            </a:r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SPF</a:t>
            </a: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防曬成分。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TW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幫助您用精華液達到個人想要的特定益處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zh-TW" altLang="en-US" sz="1200" dirty="0">
                <a:latin typeface="Arial"/>
                <a:cs typeface="Arial"/>
              </a:rPr>
              <a:t>在評估的最後，您會收到專屬護膚代碼，用來訂購您的定製組合。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ageLOC</a:t>
            </a:r>
            <a:r>
              <a:rPr lang="en-US" sz="1200" dirty="0"/>
              <a:t> Me </a:t>
            </a:r>
            <a:r>
              <a:rPr lang="zh-TW" altLang="en-US" sz="1200" dirty="0"/>
              <a:t>消除了猜測，讓護膚品選擇更簡化及精準。</a:t>
            </a:r>
            <a:endParaRPr lang="en-US" altLang="zh-TW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在您使用最初的基礎組合</a:t>
            </a:r>
            <a:r>
              <a:rPr lang="en-US" altLang="zh-TW" sz="1200" dirty="0"/>
              <a:t>15</a:t>
            </a:r>
            <a:r>
              <a:rPr lang="zh-TW" altLang="en-US" sz="1200" dirty="0"/>
              <a:t>天後，進行詳細的肌膚評估，我們需要年齡，肌膚型態，種族，和老化疑慮等特定資料。我們也得到您的產品偏好訊息，如膠狀或乳狀，香料或無香料。</a:t>
            </a:r>
            <a:endParaRPr lang="en-US" altLang="zh-TW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 dirty="0"/>
              <a:t>透過此精密的算法，此評估決定一套新的五種定製產品，您將可在評估後訂購。</a:t>
            </a:r>
            <a:endParaRPr lang="en-US" altLang="zh-TW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/>
              <a:t>Left-You: </a:t>
            </a:r>
            <a:r>
              <a:rPr lang="zh-TW" altLang="en-US" sz="1200" baseline="0" dirty="0"/>
              <a:t>您  </a:t>
            </a:r>
            <a:r>
              <a:rPr lang="en-US" altLang="zh-TW" sz="1200" baseline="0" dirty="0"/>
              <a:t>your skin: </a:t>
            </a:r>
            <a:r>
              <a:rPr lang="zh-TW" altLang="en-US" sz="1200" baseline="0" dirty="0"/>
              <a:t>您的肌膚  </a:t>
            </a:r>
            <a:r>
              <a:rPr lang="en-US" altLang="zh-TW" sz="1200" baseline="0" dirty="0"/>
              <a:t>your preferences: </a:t>
            </a:r>
            <a:r>
              <a:rPr lang="zh-TW" altLang="en-US" sz="1200" baseline="0" dirty="0"/>
              <a:t>您的喜好</a:t>
            </a:r>
            <a:endParaRPr lang="en-US" altLang="zh-TW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baseline="0" dirty="0"/>
              <a:t>Right- Welcome to your fully customized </a:t>
            </a:r>
            <a:r>
              <a:rPr lang="en-US" altLang="zh-TW" sz="1200" baseline="0" dirty="0" err="1"/>
              <a:t>ageloc</a:t>
            </a:r>
            <a:r>
              <a:rPr lang="en-US" altLang="zh-TW" sz="1200" baseline="0" dirty="0"/>
              <a:t> me regimen: </a:t>
            </a:r>
            <a:r>
              <a:rPr lang="zh-TW" altLang="en-US" sz="1200" baseline="0" dirty="0"/>
              <a:t>歡迎使用完全定製的</a:t>
            </a:r>
            <a:r>
              <a:rPr lang="en-US" altLang="zh-TW" sz="1200" baseline="0" dirty="0" err="1"/>
              <a:t>ageLOC</a:t>
            </a:r>
            <a:r>
              <a:rPr lang="en-US" altLang="zh-TW" sz="1200" baseline="0" dirty="0"/>
              <a:t> Me</a:t>
            </a:r>
            <a:r>
              <a:rPr lang="zh-TW" altLang="en-US" sz="1200" baseline="0" dirty="0"/>
              <a:t>方案</a:t>
            </a:r>
            <a:endParaRPr lang="en-US" altLang="zh-TW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baseline="0" dirty="0"/>
              <a:t>            </a:t>
            </a:r>
            <a:r>
              <a:rPr lang="en-US" altLang="zh-TW" sz="1200" baseline="0" dirty="0"/>
              <a:t>your unique code is </a:t>
            </a:r>
            <a:r>
              <a:rPr lang="zh-TW" altLang="en-US" sz="1200" baseline="0" dirty="0"/>
              <a:t>您的獨特代碼為</a:t>
            </a:r>
            <a:endParaRPr lang="en-US" altLang="zh-TW" sz="12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200" baseline="0" dirty="0"/>
              <a:t>            </a:t>
            </a:r>
            <a:r>
              <a:rPr lang="en-US" altLang="zh-TW" sz="1200" baseline="0" dirty="0"/>
              <a:t>save:</a:t>
            </a:r>
            <a:r>
              <a:rPr lang="zh-TW" altLang="en-US" sz="1200" baseline="0" dirty="0"/>
              <a:t> 儲存  </a:t>
            </a:r>
            <a:r>
              <a:rPr lang="en-US" altLang="zh-TW" sz="1200" baseline="0" dirty="0"/>
              <a:t>continue: </a:t>
            </a:r>
            <a:r>
              <a:rPr lang="zh-TW" altLang="en-US" sz="1200" baseline="0" dirty="0"/>
              <a:t>繼續</a:t>
            </a:r>
            <a:endParaRPr lang="en-US" altLang="zh-TW" sz="12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Translation for this slide</a:t>
            </a:r>
          </a:p>
          <a:p>
            <a:r>
              <a:rPr lang="en-US" altLang="zh-TW" dirty="0"/>
              <a:t>Your twice</a:t>
            </a:r>
            <a:r>
              <a:rPr lang="en-US" altLang="zh-TW" baseline="0" dirty="0"/>
              <a:t>-daily </a:t>
            </a:r>
            <a:r>
              <a:rPr lang="en-US" altLang="zh-TW" baseline="0" dirty="0" err="1"/>
              <a:t>ageloc</a:t>
            </a:r>
            <a:r>
              <a:rPr lang="en-US" altLang="zh-TW" baseline="0" dirty="0"/>
              <a:t> me regimen : </a:t>
            </a:r>
            <a:r>
              <a:rPr lang="zh-TW" altLang="en-US" baseline="0" dirty="0"/>
              <a:t>您一天兩次的</a:t>
            </a:r>
            <a:r>
              <a:rPr lang="en-US" altLang="zh-TW" baseline="0" dirty="0" err="1"/>
              <a:t>ageLOC</a:t>
            </a:r>
            <a:r>
              <a:rPr lang="zh-TW" altLang="en-US" baseline="0" dirty="0"/>
              <a:t> </a:t>
            </a:r>
            <a:r>
              <a:rPr lang="en-US" altLang="zh-TW" baseline="0" dirty="0"/>
              <a:t>Me </a:t>
            </a:r>
            <a:r>
              <a:rPr lang="zh-TW" altLang="en-US" baseline="0" dirty="0"/>
              <a:t>方案</a:t>
            </a:r>
            <a:endParaRPr lang="en-US" altLang="zh-TW" baseline="0" dirty="0"/>
          </a:p>
          <a:p>
            <a:r>
              <a:rPr lang="en-US" baseline="0" dirty="0"/>
              <a:t>Apply </a:t>
            </a:r>
            <a:r>
              <a:rPr lang="en-US" baseline="0" dirty="0" err="1"/>
              <a:t>ageLOC</a:t>
            </a:r>
            <a:r>
              <a:rPr lang="en-US" baseline="0" dirty="0"/>
              <a:t> Me serum: </a:t>
            </a:r>
            <a:r>
              <a:rPr lang="zh-TW" altLang="en-US" baseline="0" dirty="0"/>
              <a:t>塗抹</a:t>
            </a:r>
            <a:r>
              <a:rPr lang="en-US" baseline="0" dirty="0" err="1"/>
              <a:t>ageLOC</a:t>
            </a:r>
            <a:r>
              <a:rPr lang="en-US" baseline="0" dirty="0"/>
              <a:t> Me</a:t>
            </a:r>
            <a:r>
              <a:rPr lang="zh-TW" altLang="en-US" baseline="0" dirty="0"/>
              <a:t>精華液</a:t>
            </a:r>
            <a:endParaRPr lang="en-US" altLang="zh-TW" baseline="0" dirty="0"/>
          </a:p>
          <a:p>
            <a:r>
              <a:rPr lang="en-US" baseline="0" dirty="0"/>
              <a:t>Cleanse with </a:t>
            </a:r>
            <a:r>
              <a:rPr lang="en-US" baseline="0" dirty="0" err="1"/>
              <a:t>agelOC</a:t>
            </a:r>
            <a:r>
              <a:rPr lang="en-US" baseline="0" dirty="0"/>
              <a:t> </a:t>
            </a:r>
            <a:r>
              <a:rPr lang="en-US" baseline="0" dirty="0" err="1"/>
              <a:t>Gentale</a:t>
            </a:r>
            <a:r>
              <a:rPr lang="en-US" baseline="0" dirty="0"/>
              <a:t> Cleanse &amp;Tone: </a:t>
            </a:r>
            <a:r>
              <a:rPr lang="zh-TW" altLang="en-US" baseline="0" dirty="0"/>
              <a:t>用</a:t>
            </a:r>
            <a:r>
              <a:rPr lang="en-US" altLang="zh-TW" baseline="0" dirty="0" err="1"/>
              <a:t>ageLOC</a:t>
            </a:r>
            <a:r>
              <a:rPr lang="zh-TW" altLang="en-US" baseline="0" dirty="0"/>
              <a:t>洗面乳清潔</a:t>
            </a:r>
            <a:endParaRPr lang="en-US" altLang="zh-TW" baseline="0" dirty="0"/>
          </a:p>
          <a:p>
            <a:r>
              <a:rPr lang="en-US" baseline="0" dirty="0"/>
              <a:t>Choose one or all of your favorite treatment products:</a:t>
            </a:r>
            <a:r>
              <a:rPr lang="zh-TW" altLang="en-US" baseline="0" dirty="0"/>
              <a:t> 選擇一項或全部您喜愛的調理產品</a:t>
            </a:r>
            <a:endParaRPr lang="en-US" altLang="zh-TW" baseline="0" dirty="0"/>
          </a:p>
          <a:p>
            <a:r>
              <a:rPr lang="en-US" dirty="0" err="1"/>
              <a:t>Finishe</a:t>
            </a:r>
            <a:r>
              <a:rPr lang="en-US" dirty="0"/>
              <a:t> with </a:t>
            </a:r>
            <a:r>
              <a:rPr lang="en-US" dirty="0" err="1"/>
              <a:t>ageloc</a:t>
            </a:r>
            <a:r>
              <a:rPr lang="en-US" baseline="0" dirty="0"/>
              <a:t> me day moisturizer…….: </a:t>
            </a:r>
            <a:r>
              <a:rPr lang="zh-TW" altLang="en-US" baseline="0" dirty="0"/>
              <a:t>以</a:t>
            </a:r>
            <a:r>
              <a:rPr lang="en-US" altLang="zh-TW" baseline="0" dirty="0" err="1"/>
              <a:t>ageLOC</a:t>
            </a:r>
            <a:r>
              <a:rPr lang="en-US" altLang="zh-TW" baseline="0" dirty="0"/>
              <a:t> Me</a:t>
            </a:r>
            <a:r>
              <a:rPr lang="zh-TW" altLang="en-US" baseline="0" dirty="0"/>
              <a:t>日間保濕或夜間保濕作結束</a:t>
            </a:r>
            <a:endParaRPr lang="en-US" altLang="zh-TW" baseline="0" dirty="0"/>
          </a:p>
          <a:p>
            <a:r>
              <a:rPr lang="en-US" dirty="0" err="1"/>
              <a:t>Cleansers&amp;tone</a:t>
            </a:r>
            <a:r>
              <a:rPr lang="en-US" dirty="0"/>
              <a:t>: </a:t>
            </a:r>
            <a:r>
              <a:rPr lang="zh-TW" altLang="en-US" dirty="0"/>
              <a:t>清潔調節</a:t>
            </a:r>
            <a:endParaRPr lang="en-US" altLang="zh-TW" dirty="0"/>
          </a:p>
          <a:p>
            <a:r>
              <a:rPr lang="en-US" dirty="0"/>
              <a:t>Serum: </a:t>
            </a:r>
            <a:r>
              <a:rPr lang="zh-TW" altLang="en-US" dirty="0"/>
              <a:t>精華液</a:t>
            </a:r>
            <a:endParaRPr lang="en-US" altLang="zh-TW" dirty="0"/>
          </a:p>
          <a:p>
            <a:r>
              <a:rPr lang="en-US" dirty="0"/>
              <a:t>Targeted</a:t>
            </a:r>
            <a:r>
              <a:rPr lang="en-US" baseline="0" dirty="0"/>
              <a:t> treatment ( optional) </a:t>
            </a:r>
            <a:r>
              <a:rPr lang="zh-TW" altLang="en-US" baseline="0" dirty="0"/>
              <a:t>特別調理</a:t>
            </a:r>
            <a:r>
              <a:rPr lang="en-US" altLang="zh-TW" baseline="0" dirty="0"/>
              <a:t>(</a:t>
            </a:r>
            <a:r>
              <a:rPr lang="zh-TW" altLang="en-US" baseline="0" dirty="0"/>
              <a:t>選擇性</a:t>
            </a:r>
            <a:r>
              <a:rPr lang="en-US" altLang="zh-TW" baseline="0" dirty="0"/>
              <a:t>)</a:t>
            </a:r>
          </a:p>
          <a:p>
            <a:r>
              <a:rPr lang="en-US" dirty="0"/>
              <a:t>Moisturizer: </a:t>
            </a:r>
            <a:r>
              <a:rPr lang="zh-TW" altLang="en-US" dirty="0"/>
              <a:t>保濕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D40FB-6F73-914E-8F04-65AE63E344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Translation</a:t>
            </a:r>
            <a:r>
              <a:rPr lang="en-US" sz="1200" baseline="0" dirty="0"/>
              <a:t> on the picture above:</a:t>
            </a:r>
          </a:p>
          <a:p>
            <a:r>
              <a:rPr lang="en-US" altLang="zh-TW" dirty="0"/>
              <a:t>Left</a:t>
            </a:r>
            <a:r>
              <a:rPr lang="zh-TW" altLang="en-US" dirty="0"/>
              <a:t> </a:t>
            </a:r>
            <a:r>
              <a:rPr lang="en-US" altLang="zh-TW" dirty="0"/>
              <a:t>Picture</a:t>
            </a:r>
            <a:br>
              <a:rPr lang="en-US" altLang="zh-TW" dirty="0"/>
            </a:br>
            <a:r>
              <a:rPr lang="zh-TW" altLang="en-US" dirty="0"/>
              <a:t>螢幕</a:t>
            </a:r>
            <a:br>
              <a:rPr lang="en-US" altLang="zh-TW" dirty="0"/>
            </a:br>
            <a:r>
              <a:rPr lang="zh-TW" altLang="en-US" dirty="0"/>
              <a:t>蓋子</a:t>
            </a:r>
            <a:br>
              <a:rPr lang="en-US" altLang="zh-TW" dirty="0"/>
            </a:br>
            <a:r>
              <a:rPr lang="zh-TW" altLang="en-US" dirty="0"/>
              <a:t>拱門</a:t>
            </a:r>
            <a:br>
              <a:rPr lang="en-US" altLang="zh-TW" dirty="0"/>
            </a:br>
            <a:r>
              <a:rPr lang="zh-TW" altLang="en-US" dirty="0"/>
              <a:t>產品由此傳送</a:t>
            </a:r>
            <a:br>
              <a:rPr lang="en-US" altLang="zh-TW" dirty="0"/>
            </a:br>
            <a:r>
              <a:rPr lang="zh-TW" altLang="en-US" dirty="0"/>
              <a:t>準備好傳送指示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Batteries</a:t>
            </a:r>
            <a:br>
              <a:rPr lang="en-US" altLang="zh-TW" dirty="0"/>
            </a:br>
            <a:r>
              <a:rPr lang="zh-TW" altLang="en-US" dirty="0"/>
              <a:t>四（</a:t>
            </a:r>
            <a:r>
              <a:rPr lang="en-US" altLang="zh-TW" dirty="0"/>
              <a:t>4</a:t>
            </a:r>
            <a:r>
              <a:rPr lang="zh-TW" altLang="en-US" dirty="0"/>
              <a:t>）顆</a:t>
            </a:r>
            <a:r>
              <a:rPr lang="en-US" altLang="zh-TW" dirty="0"/>
              <a:t>AA</a:t>
            </a:r>
            <a:r>
              <a:rPr lang="zh-TW" altLang="en-US" dirty="0"/>
              <a:t>電池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right</a:t>
            </a:r>
            <a:br>
              <a:rPr lang="en-US" altLang="zh-TW" dirty="0"/>
            </a:br>
            <a:r>
              <a:rPr lang="zh-TW" altLang="en-US" dirty="0"/>
              <a:t>旅行用容器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9C3D-F299-C740-8770-00C713A911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2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4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0" y="396240"/>
            <a:ext cx="5265421" cy="842581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3" y="396240"/>
            <a:ext cx="15557499" cy="84258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3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2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7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15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2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3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4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5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1" y="2305050"/>
            <a:ext cx="10411459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2" y="2305050"/>
            <a:ext cx="10411461" cy="651700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5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77" indent="0">
              <a:buNone/>
              <a:defRPr sz="2900" b="1"/>
            </a:lvl2pPr>
            <a:lvl3pPr marL="1306155" indent="0">
              <a:buNone/>
              <a:defRPr sz="2600" b="1"/>
            </a:lvl3pPr>
            <a:lvl4pPr marL="1959233" indent="0">
              <a:buNone/>
              <a:defRPr sz="2300" b="1"/>
            </a:lvl4pPr>
            <a:lvl5pPr marL="2612311" indent="0">
              <a:buNone/>
              <a:defRPr sz="2300" b="1"/>
            </a:lvl5pPr>
            <a:lvl6pPr marL="3265388" indent="0">
              <a:buNone/>
              <a:defRPr sz="2300" b="1"/>
            </a:lvl6pPr>
            <a:lvl7pPr marL="3918465" indent="0">
              <a:buNone/>
              <a:defRPr sz="2300" b="1"/>
            </a:lvl7pPr>
            <a:lvl8pPr marL="4571543" indent="0">
              <a:buNone/>
              <a:defRPr sz="2300" b="1"/>
            </a:lvl8pPr>
            <a:lvl9pPr marL="522462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77" indent="0">
              <a:buNone/>
              <a:defRPr sz="2900" b="1"/>
            </a:lvl2pPr>
            <a:lvl3pPr marL="1306155" indent="0">
              <a:buNone/>
              <a:defRPr sz="2600" b="1"/>
            </a:lvl3pPr>
            <a:lvl4pPr marL="1959233" indent="0">
              <a:buNone/>
              <a:defRPr sz="2300" b="1"/>
            </a:lvl4pPr>
            <a:lvl5pPr marL="2612311" indent="0">
              <a:buNone/>
              <a:defRPr sz="2300" b="1"/>
            </a:lvl5pPr>
            <a:lvl6pPr marL="3265388" indent="0">
              <a:buNone/>
              <a:defRPr sz="2300" b="1"/>
            </a:lvl6pPr>
            <a:lvl7pPr marL="3918465" indent="0">
              <a:buNone/>
              <a:defRPr sz="2300" b="1"/>
            </a:lvl7pPr>
            <a:lvl8pPr marL="4571543" indent="0">
              <a:buNone/>
              <a:defRPr sz="2300" b="1"/>
            </a:lvl8pPr>
            <a:lvl9pPr marL="522462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5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7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8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77" indent="0">
              <a:buNone/>
              <a:defRPr sz="1700"/>
            </a:lvl2pPr>
            <a:lvl3pPr marL="1306155" indent="0">
              <a:buNone/>
              <a:defRPr sz="1400"/>
            </a:lvl3pPr>
            <a:lvl4pPr marL="1959233" indent="0">
              <a:buNone/>
              <a:defRPr sz="1300"/>
            </a:lvl4pPr>
            <a:lvl5pPr marL="2612311" indent="0">
              <a:buNone/>
              <a:defRPr sz="1300"/>
            </a:lvl5pPr>
            <a:lvl6pPr marL="3265388" indent="0">
              <a:buNone/>
              <a:defRPr sz="1300"/>
            </a:lvl6pPr>
            <a:lvl7pPr marL="3918465" indent="0">
              <a:buNone/>
              <a:defRPr sz="1300"/>
            </a:lvl7pPr>
            <a:lvl8pPr marL="4571543" indent="0">
              <a:buNone/>
              <a:defRPr sz="1300"/>
            </a:lvl8pPr>
            <a:lvl9pPr marL="522462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77" indent="0">
              <a:buNone/>
              <a:defRPr sz="4000"/>
            </a:lvl2pPr>
            <a:lvl3pPr marL="1306155" indent="0">
              <a:buNone/>
              <a:defRPr sz="3400"/>
            </a:lvl3pPr>
            <a:lvl4pPr marL="1959233" indent="0">
              <a:buNone/>
              <a:defRPr sz="2900"/>
            </a:lvl4pPr>
            <a:lvl5pPr marL="2612311" indent="0">
              <a:buNone/>
              <a:defRPr sz="2900"/>
            </a:lvl5pPr>
            <a:lvl6pPr marL="3265388" indent="0">
              <a:buNone/>
              <a:defRPr sz="2900"/>
            </a:lvl6pPr>
            <a:lvl7pPr marL="3918465" indent="0">
              <a:buNone/>
              <a:defRPr sz="2900"/>
            </a:lvl7pPr>
            <a:lvl8pPr marL="4571543" indent="0">
              <a:buNone/>
              <a:defRPr sz="2900"/>
            </a:lvl8pPr>
            <a:lvl9pPr marL="5224620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77" indent="0">
              <a:buNone/>
              <a:defRPr sz="1700"/>
            </a:lvl2pPr>
            <a:lvl3pPr marL="1306155" indent="0">
              <a:buNone/>
              <a:defRPr sz="1400"/>
            </a:lvl3pPr>
            <a:lvl4pPr marL="1959233" indent="0">
              <a:buNone/>
              <a:defRPr sz="1300"/>
            </a:lvl4pPr>
            <a:lvl5pPr marL="2612311" indent="0">
              <a:buNone/>
              <a:defRPr sz="1300"/>
            </a:lvl5pPr>
            <a:lvl6pPr marL="3265388" indent="0">
              <a:buNone/>
              <a:defRPr sz="1300"/>
            </a:lvl6pPr>
            <a:lvl7pPr marL="3918465" indent="0">
              <a:buNone/>
              <a:defRPr sz="1300"/>
            </a:lvl7pPr>
            <a:lvl8pPr marL="4571543" indent="0">
              <a:buNone/>
              <a:defRPr sz="1300"/>
            </a:lvl8pPr>
            <a:lvl9pPr marL="522462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15" tIns="65308" rIns="130615" bIns="653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F76C5-6936-C345-ADBA-24813B529A4A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vert="horz" lIns="130615" tIns="65308" rIns="130615" bIns="653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41B30-1472-BC40-BECB-602EB516C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1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53077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08" indent="-489808" algn="l" defTabSz="653077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251" indent="-408174" algn="l" defTabSz="653077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694" indent="-326539" algn="l" defTabSz="65307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indent="-326539" algn="l" defTabSz="653077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849" indent="-326539" algn="l" defTabSz="653077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926" indent="-326539" algn="l" defTabSz="65307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003" indent="-326539" algn="l" defTabSz="65307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082" indent="-326539" algn="l" defTabSz="65307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160" indent="-326539" algn="l" defTabSz="653077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77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155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233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311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388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465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620" algn="l" defTabSz="653077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ski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eloc bespoke ring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9" r="18704"/>
          <a:stretch/>
        </p:blipFill>
        <p:spPr>
          <a:xfrm>
            <a:off x="7086601" y="-1"/>
            <a:ext cx="7543800" cy="73654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26960" y="6696892"/>
            <a:ext cx="8229600" cy="11430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</a:rPr>
              <a:t>每一天都是自信，</a:t>
            </a:r>
            <a:r>
              <a:rPr lang="en-US" sz="2600" dirty="0">
                <a:solidFill>
                  <a:schemeClr val="accent5"/>
                </a:solidFill>
              </a:rPr>
              <a:t> </a:t>
            </a:r>
            <a:br>
              <a:rPr lang="en-US" sz="2600" dirty="0">
                <a:solidFill>
                  <a:schemeClr val="accent5"/>
                </a:solidFill>
              </a:rPr>
            </a:br>
            <a:r>
              <a:rPr lang="zh-TW" altLang="en-US" sz="2600" dirty="0">
                <a:solidFill>
                  <a:schemeClr val="accent5"/>
                </a:solidFill>
              </a:rPr>
              <a:t>擁有美麗肌膚的一天。</a:t>
            </a:r>
            <a:endParaRPr lang="en-US" sz="2600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806" y="7128693"/>
            <a:ext cx="889000" cy="711200"/>
          </a:xfrm>
          <a:prstGeom prst="rect">
            <a:avLst/>
          </a:prstGeom>
        </p:spPr>
      </p:pic>
      <p:pic>
        <p:nvPicPr>
          <p:cNvPr id="7" name="Picture 6" descr="ageloc me logo xheight f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0" y="3525970"/>
            <a:ext cx="4387091" cy="6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150200010_158-PRODUC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26813" b="12978"/>
          <a:stretch/>
        </p:blipFill>
        <p:spPr>
          <a:xfrm>
            <a:off x="6774539" y="411399"/>
            <a:ext cx="7619998" cy="78182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740" y="1485900"/>
            <a:ext cx="5738213" cy="3000817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lvl="0"/>
            <a:r>
              <a:rPr lang="zh-TW" alt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將您的第一步邁向定製。</a:t>
            </a:r>
            <a:endParaRPr lang="en-US" sz="21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定購您的入門套裝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入門套裝包含標準組合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基礎組合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800060" lvl="1" indent="-342883">
              <a:buFont typeface="Courier New"/>
              <a:buChar char="o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讓您立即可獲得產品及抗老化的益處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800060" lvl="1" indent="-342883">
              <a:buFont typeface="Courier New"/>
              <a:buChar char="o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是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皮膚評估的參考，幫助您定製未來的產品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800060" lvl="1" indent="-342883">
              <a:buFont typeface="Courier New"/>
              <a:buChar char="o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幫助您輕鬆地使用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儀器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 </a:t>
            </a:r>
          </a:p>
          <a:p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741" y="495299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3BB0C9"/>
                </a:solidFill>
                <a:latin typeface="Arial"/>
              </a:rPr>
              <a:t>您的 </a:t>
            </a:r>
            <a:r>
              <a:rPr lang="en-US" sz="2600" dirty="0">
                <a:solidFill>
                  <a:srgbClr val="3BB0C9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rgbClr val="3BB0C9"/>
                </a:solidFill>
                <a:latin typeface="Arial"/>
                <a:cs typeface="Arial"/>
              </a:rPr>
              <a:t>經驗－</a:t>
            </a:r>
            <a:r>
              <a:rPr lang="zh-TW" altLang="en-US" sz="2600" dirty="0">
                <a:solidFill>
                  <a:srgbClr val="3BB0C9"/>
                </a:solidFill>
                <a:latin typeface="Arial"/>
              </a:rPr>
              <a:t>步驟</a:t>
            </a:r>
            <a:r>
              <a:rPr lang="en-US" sz="2600" dirty="0">
                <a:solidFill>
                  <a:srgbClr val="3BB0C9"/>
                </a:solidFill>
                <a:latin typeface="Arial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6" name="Picture 5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150200010_239+++clo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5" t="29156" r="5746" b="9541"/>
          <a:stretch/>
        </p:blipFill>
        <p:spPr>
          <a:xfrm>
            <a:off x="23090" y="0"/>
            <a:ext cx="14630402" cy="822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1360" y="1717610"/>
            <a:ext cx="7772400" cy="2354487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marL="164583" indent="-164583"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儀器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五個智芯基礎組合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使用手冊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旅遊容器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4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個鹼性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AA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電池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精華液匣架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連接器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70979" y="4364489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47720" y="251708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1360" y="72701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入門套裝包含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8" name="Picture 7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M150200010_19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35356" r="9404" b="6446"/>
          <a:stretch/>
        </p:blipFill>
        <p:spPr>
          <a:xfrm>
            <a:off x="7656019" y="736636"/>
            <a:ext cx="6974381" cy="7526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010" y="1555180"/>
            <a:ext cx="6477000" cy="3323983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藉由</a:t>
            </a:r>
            <a:r>
              <a:rPr lang="en-US" sz="21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肌膚評估來告訴我們關於您、您的肌膚、以及您的喜好</a:t>
            </a:r>
            <a:endParaRPr lang="en-US" sz="21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透過一系列的問題幫助自己決定您的護膚需求及喜好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自己選擇您保濕品的強度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自己選擇是否要在保濕品中加入香味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自己選擇是否要在日霜中加入防曬成分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幫助您用精華液達到特定益處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給您個人的護膚代碼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讓您能訂購定製組合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5010" y="56458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您的</a:t>
            </a:r>
            <a:r>
              <a:rPr lang="en-US" sz="2600" dirty="0">
                <a:solidFill>
                  <a:schemeClr val="accent5"/>
                </a:solidFill>
                <a:latin typeface="Arial"/>
              </a:rPr>
              <a:t> </a:t>
            </a:r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經驗－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步驟</a:t>
            </a:r>
            <a:r>
              <a:rPr lang="en-US" sz="2600" dirty="0">
                <a:solidFill>
                  <a:schemeClr val="accent5"/>
                </a:solidFill>
                <a:latin typeface="Arial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6" name="Picture 5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1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4210" y="1392840"/>
            <a:ext cx="12496802" cy="1431157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en-US" sz="2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 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消除了猜測</a:t>
            </a:r>
            <a:endParaRPr lang="en-US" altLang="zh-TW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使用基礎組合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15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天，再進行肌膚評估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342883" indent="-342883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肌膚評估決定您的五種產品定製組合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2010" y="5059875"/>
            <a:ext cx="7239000" cy="584771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1600" i="1" dirty="0">
                <a:solidFill>
                  <a:srgbClr val="7F7F7F"/>
                </a:solidFill>
                <a:latin typeface="Arial"/>
              </a:rPr>
              <a:t>您可以下載</a:t>
            </a:r>
            <a:r>
              <a:rPr lang="en-US" altLang="zh-TW" sz="1600" i="1" dirty="0" err="1">
                <a:solidFill>
                  <a:srgbClr val="7F7F7F"/>
                </a:solidFill>
                <a:latin typeface="Arial"/>
              </a:rPr>
              <a:t>ageLOC</a:t>
            </a:r>
            <a:r>
              <a:rPr lang="zh-TW" altLang="en-US" sz="1600" i="1" dirty="0">
                <a:solidFill>
                  <a:srgbClr val="7F7F7F"/>
                </a:solidFill>
                <a:latin typeface="Arial"/>
              </a:rPr>
              <a:t> </a:t>
            </a:r>
            <a:r>
              <a:rPr lang="en-US" altLang="zh-TW" sz="1600" i="1" dirty="0">
                <a:solidFill>
                  <a:srgbClr val="7F7F7F"/>
                </a:solidFill>
                <a:latin typeface="Arial"/>
              </a:rPr>
              <a:t>Me</a:t>
            </a:r>
            <a:r>
              <a:rPr lang="zh-TW" altLang="en-US" sz="1600" i="1" dirty="0">
                <a:solidFill>
                  <a:srgbClr val="7F7F7F"/>
                </a:solidFill>
                <a:latin typeface="Arial"/>
              </a:rPr>
              <a:t>應用程式來進行肌膚評估，它在</a:t>
            </a:r>
            <a:r>
              <a:rPr lang="en-US" sz="1600" i="1" dirty="0">
                <a:solidFill>
                  <a:srgbClr val="7F7F7F"/>
                </a:solidFill>
                <a:latin typeface="Arial"/>
              </a:rPr>
              <a:t> iTunes </a:t>
            </a:r>
            <a:r>
              <a:rPr lang="zh-TW" altLang="en-US" sz="1600" i="1" dirty="0">
                <a:solidFill>
                  <a:srgbClr val="7F7F7F"/>
                </a:solidFill>
                <a:latin typeface="Arial"/>
              </a:rPr>
              <a:t>和</a:t>
            </a:r>
            <a:r>
              <a:rPr lang="en-US" sz="1600" i="1" dirty="0">
                <a:solidFill>
                  <a:srgbClr val="7F7F7F"/>
                </a:solidFill>
                <a:latin typeface="Arial"/>
              </a:rPr>
              <a:t> Google play</a:t>
            </a:r>
            <a:r>
              <a:rPr lang="zh-TW" altLang="en-US" sz="1600" i="1" dirty="0">
                <a:solidFill>
                  <a:srgbClr val="7F7F7F"/>
                </a:solidFill>
                <a:latin typeface="Arial"/>
              </a:rPr>
              <a:t>商店都可找到，或登入</a:t>
            </a:r>
            <a:r>
              <a:rPr lang="en-US" sz="1600" i="1" dirty="0">
                <a:solidFill>
                  <a:srgbClr val="7F7F7F"/>
                </a:solidFill>
                <a:latin typeface="Arial"/>
              </a:rPr>
              <a:t> </a:t>
            </a:r>
            <a:r>
              <a:rPr lang="en-US" sz="1600" i="1" dirty="0">
                <a:solidFill>
                  <a:srgbClr val="7F7F7F"/>
                </a:solidFill>
                <a:latin typeface="Arial"/>
                <a:hlinkClick r:id="rId3"/>
              </a:rPr>
              <a:t>www.nuskin.com</a:t>
            </a:r>
            <a:r>
              <a:rPr lang="en-US" sz="1600" i="1" dirty="0">
                <a:solidFill>
                  <a:srgbClr val="7F7F7F"/>
                </a:solidFill>
                <a:latin typeface="Arial"/>
              </a:rPr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7" y="3162751"/>
            <a:ext cx="2529141" cy="423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41" y="3141561"/>
            <a:ext cx="2590070" cy="426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74210" y="525976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肌膚評估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8" name="Picture 7" descr="ageloc bespoke rings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3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034505 clo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r="30843"/>
          <a:stretch/>
        </p:blipFill>
        <p:spPr>
          <a:xfrm flipH="1">
            <a:off x="1" y="-1"/>
            <a:ext cx="14630398" cy="81511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524002"/>
            <a:ext cx="5486400" cy="300081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/>
            <a:r>
              <a:rPr lang="zh-TW" alt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體驗您定製的護膚方案。</a:t>
            </a:r>
            <a:endParaRPr lang="en-US" sz="21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使用您的個人護膚代碼來訂購您的定製組合。您告訴我們關於您及您的肌膚，和您的喜好，再結合我們抗老化科學創新的專業，我們為您創造了獨一無二的方案。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您的定製組合包括三個精華液，一個日間保濕霜及一個夜間保濕霜。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42883" indent="-342883"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精華液和保濕霜是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Nu Skin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至今最精密的抗老化護膚配方。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3381" y="254023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您的 </a:t>
            </a:r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經驗</a:t>
            </a:r>
            <a:r>
              <a:rPr lang="en-US" sz="2600" dirty="0">
                <a:solidFill>
                  <a:schemeClr val="accent5"/>
                </a:solidFill>
                <a:latin typeface="Arial"/>
              </a:rPr>
              <a:t>—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步驟</a:t>
            </a:r>
            <a:r>
              <a:rPr lang="en-US" sz="2600" dirty="0">
                <a:solidFill>
                  <a:schemeClr val="accent5"/>
                </a:solidFill>
                <a:latin typeface="Arial"/>
              </a:rPr>
              <a:t> 3</a:t>
            </a:r>
          </a:p>
        </p:txBody>
      </p:sp>
      <p:sp>
        <p:nvSpPr>
          <p:cNvPr id="5" name="Rectangle 4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6" name="Picture 5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1127531"/>
            <a:ext cx="13513234" cy="289309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透過超過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30 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年抗老化科學的啟發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代表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Nu Skin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至今最先進的抗老化配方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依照您的需求及喜好而定製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特殊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sz="2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科技針對老化源頭及保留青春外在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6089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產品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7" name="Picture 6" descr="ageloc bespoke ring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" y="3321762"/>
            <a:ext cx="3733800" cy="452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899" y="4692649"/>
            <a:ext cx="5801310" cy="32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0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48" y="3968683"/>
            <a:ext cx="7091656" cy="39190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199" y="1242240"/>
            <a:ext cx="10162888" cy="378564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164583" indent="-164583">
              <a:buFont typeface="Arial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減少細紋及皺紋的出現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平滑顯現的中度及深度皺紋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增加肌膚亮度光澤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減少皮膚異色，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老年班，及不均勻的膚色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美化肌膚輪廓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緊實下巴周圍及頸部肌膚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平滑粗糙肌膚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縮小毛孔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07834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精華液益處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8257" b="3885"/>
          <a:stretch/>
        </p:blipFill>
        <p:spPr>
          <a:xfrm>
            <a:off x="5086290" y="1371600"/>
            <a:ext cx="6815794" cy="5588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0923" y="3355320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0"/>
            <a:ext cx="8153400" cy="14478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精華液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5410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細胞更新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34946" lvl="1" indent="0">
              <a:buNone/>
            </a:pP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特殊的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精華液幫助促進細胞更新來細緻肌膚質地，縮小毛孔，及展現更平滑，柔軟的肌膚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—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讓您明顯有更年輕的外表。</a:t>
            </a:r>
            <a:endParaRPr lang="en-US" altLang="zh-TW" sz="1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色素沉澱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38122" lvl="1" indent="-3176">
              <a:buNone/>
            </a:pP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特殊的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精華液幫助防止色素沉澱的明顯跡象及老人斑，展現更均勻亮麗的肌膚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—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讓您明顯有更年輕的外表。</a:t>
            </a:r>
            <a:endParaRPr lang="en-US" sz="1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細紋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皺紋，緊實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334946" lvl="1" indent="0">
              <a:buNone/>
            </a:pP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特殊的 </a:t>
            </a:r>
            <a:r>
              <a:rPr lang="en-US" sz="1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ageLOC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Me 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精華液幫助改善明顯的細紋，皺紋及皮膚鬆弛</a:t>
            </a: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—</a:t>
            </a:r>
            <a:r>
              <a:rPr lang="zh-TW" altLang="en-US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讓您明顯有更年輕的外表。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7" name="Picture 6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251" y="2608877"/>
            <a:ext cx="4203949" cy="5096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70181" y="4670242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44620"/>
            <a:ext cx="9194538" cy="4555089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marL="164583" indent="-164583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提供水分強化並維持肌膚的自然保濕防禦</a:t>
            </a:r>
            <a:endParaRPr lang="en-US" altLang="zh-TW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日間保濕提供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SPF20/25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的選擇來達到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UVA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及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UVB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紫外線保護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夜間保濕在自然夜間修復過程中鎮靜，紓緩及恢復肌膚活力</a:t>
            </a:r>
            <a:endParaRPr lang="en-US" altLang="zh-TW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配方混合適合各種肌膚型態，包括乾性，中性，混合性，及油性肌膚</a:t>
            </a:r>
            <a:endParaRPr lang="en-US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依照氣候，肌膚型態，和個人偏好來提供不同質地及觸感的產品選擇</a:t>
            </a:r>
            <a:endParaRPr lang="en-US" altLang="zh-TW" sz="29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客製化的元素包括香味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/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無香味以及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SPF/</a:t>
            </a:r>
            <a:r>
              <a:rPr lang="zh-TW" altLang="en-US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無添加</a:t>
            </a:r>
            <a:r>
              <a:rPr lang="en-US" altLang="zh-TW" sz="2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SPF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5402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保濕霜益處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6" name="Picture 5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9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57" b="12469"/>
          <a:stretch/>
        </p:blipFill>
        <p:spPr>
          <a:xfrm>
            <a:off x="3067785" y="1066801"/>
            <a:ext cx="6704082" cy="6131886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620492" y="2125015"/>
            <a:ext cx="4268789" cy="533400"/>
          </a:xfrm>
          <a:prstGeom prst="rect">
            <a:avLst/>
          </a:prstGeom>
        </p:spPr>
        <p:txBody>
          <a:bodyPr vert="horz" lIns="0" tIns="65308" rIns="130615" bIns="65308" rtlCol="0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日間保濕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620491" y="2658414"/>
            <a:ext cx="4040189" cy="2895600"/>
          </a:xfrm>
          <a:prstGeom prst="rect">
            <a:avLst/>
          </a:prstGeom>
        </p:spPr>
        <p:txBody>
          <a:bodyPr lIns="0">
            <a:normAutofit/>
          </a:bodyPr>
          <a:lstStyle/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膠狀霜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超輕柔乳液</a:t>
            </a:r>
            <a:endParaRPr lang="en-US" sz="2100" dirty="0">
              <a:solidFill>
                <a:srgbClr val="7F7F7F"/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輕柔乳液</a:t>
            </a:r>
            <a:r>
              <a:rPr lang="en-US" sz="2100" dirty="0">
                <a:solidFill>
                  <a:srgbClr val="7F7F7F"/>
                </a:solidFill>
                <a:cs typeface="Arial"/>
              </a:rPr>
              <a:t> SPF 25</a:t>
            </a: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中濃度乳液</a:t>
            </a:r>
            <a:r>
              <a:rPr lang="en-US" sz="2100" dirty="0">
                <a:solidFill>
                  <a:srgbClr val="7F7F7F"/>
                </a:solidFill>
                <a:cs typeface="Arial"/>
              </a:rPr>
              <a:t> SPF 25</a:t>
            </a: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中濃度乳霜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無機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中濃度乳霜</a:t>
            </a:r>
            <a:r>
              <a:rPr lang="en-US" sz="2100" dirty="0">
                <a:solidFill>
                  <a:srgbClr val="7F7F7F"/>
                </a:solidFill>
                <a:cs typeface="Arial"/>
              </a:rPr>
              <a:t>SPF 20</a:t>
            </a: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高濃度乳霜</a:t>
            </a:r>
            <a:r>
              <a:rPr lang="en-US" sz="210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SPF 25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9201796" y="1777355"/>
            <a:ext cx="4041774" cy="979488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marL="489833" indent="-489833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653110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653110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653110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>
              <a:solidFill>
                <a:srgbClr val="7F7F7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zh-TW" altLang="en-US" sz="2100" dirty="0">
                <a:solidFill>
                  <a:srgbClr val="7F7F7F"/>
                </a:solidFill>
                <a:latin typeface="Arial"/>
                <a:cs typeface="Arial"/>
              </a:rPr>
              <a:t>夜間保濕</a:t>
            </a:r>
            <a:endParaRPr lang="en-US" sz="21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9277996" y="2731672"/>
            <a:ext cx="4041774" cy="25796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膠狀霜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rgbClr val="7F7F7F"/>
                </a:solidFill>
                <a:cs typeface="Arial"/>
              </a:rPr>
              <a:t>超輕柔乳液</a:t>
            </a:r>
            <a:endParaRPr lang="en-US" sz="2100" dirty="0">
              <a:solidFill>
                <a:srgbClr val="7F7F7F"/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中濃度乳霜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>
              <a:lnSpc>
                <a:spcPts val="2400"/>
              </a:lnSpc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濃度乳霜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日間保濕及夜間保濕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2" name="Picture 11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7474433_full.blu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2" b="7390"/>
          <a:stretch/>
        </p:blipFill>
        <p:spPr>
          <a:xfrm>
            <a:off x="-1" y="1"/>
            <a:ext cx="14630402" cy="82295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2664" y="-101596"/>
            <a:ext cx="9658704" cy="1188719"/>
          </a:xfrm>
          <a:prstGeom prst="rect">
            <a:avLst/>
          </a:prstGeom>
        </p:spPr>
        <p:txBody>
          <a:bodyPr vert="horz" lIns="0" tIns="65308" rIns="130615" bIns="65308" rtlCol="0" anchor="ctr">
            <a:norm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</a:rPr>
              <a:t>我們對個人化的渴望</a:t>
            </a:r>
            <a:endParaRPr lang="en-US" sz="2600" dirty="0">
              <a:solidFill>
                <a:srgbClr val="4BACC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665" y="736603"/>
            <a:ext cx="10058398" cy="6555638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在這個世界上，人們正在挑戰及改變對老化的刻板印象和概括，</a:t>
            </a:r>
            <a:b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</a:b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重新定義理想中的青春。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人們追求並鼓吹個人化，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專注於成為最佳的自我，並以自我形式表達青春。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人們有自主表現生活的能力，來幫助他們達到最佳的自我。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pic>
        <p:nvPicPr>
          <p:cNvPr id="7" name="Picture 6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6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dated ageLOC Me complementary products 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85" y="236809"/>
            <a:ext cx="11227213" cy="7832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51573" y="127830"/>
            <a:ext cx="9483254" cy="747184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00"/>
              </a:lnSpc>
            </a:pPr>
            <a:r>
              <a:rPr lang="zh-TW" altLang="en-US" sz="2900" dirty="0">
                <a:solidFill>
                  <a:srgbClr val="3BB0C9"/>
                </a:solidFill>
                <a:latin typeface="Arial"/>
                <a:cs typeface="Arial"/>
              </a:rPr>
              <a:t>和</a:t>
            </a:r>
            <a:r>
              <a:rPr lang="en-US" sz="2900" dirty="0">
                <a:solidFill>
                  <a:srgbClr val="3BB0C9"/>
                </a:solidFill>
                <a:latin typeface="Arial"/>
                <a:cs typeface="Arial"/>
              </a:rPr>
              <a:t> ageLOC</a:t>
            </a:r>
            <a:r>
              <a:rPr lang="en-US" sz="2900" baseline="22000" dirty="0">
                <a:solidFill>
                  <a:srgbClr val="3BB0C9"/>
                </a:solidFill>
                <a:latin typeface="Arial"/>
                <a:cs typeface="Arial"/>
              </a:rPr>
              <a:t>®</a:t>
            </a:r>
            <a:r>
              <a:rPr lang="en-US" sz="2900" dirty="0">
                <a:solidFill>
                  <a:srgbClr val="3BB0C9"/>
                </a:solidFill>
                <a:latin typeface="Arial"/>
                <a:cs typeface="Arial"/>
              </a:rPr>
              <a:t> Me </a:t>
            </a:r>
            <a:r>
              <a:rPr lang="zh-TW" altLang="en-US" sz="2900" dirty="0">
                <a:solidFill>
                  <a:srgbClr val="3BB0C9"/>
                </a:solidFill>
                <a:latin typeface="Arial"/>
                <a:cs typeface="Arial"/>
              </a:rPr>
              <a:t>共用的產品及建議使用</a:t>
            </a:r>
            <a:endParaRPr lang="en-US" sz="2900" dirty="0">
              <a:solidFill>
                <a:srgbClr val="3BB0C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7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333" y="2131081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>
              <a:latin typeface="新細明體"/>
              <a:ea typeface="新細明體"/>
              <a:cs typeface="新細明體"/>
            </a:endParaRPr>
          </a:p>
        </p:txBody>
      </p:sp>
      <p:pic>
        <p:nvPicPr>
          <p:cNvPr id="11" name="Picture 10" descr="RM15020007_V3-PRODUC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4" t="31923" r="22016" b="28042"/>
          <a:stretch/>
        </p:blipFill>
        <p:spPr>
          <a:xfrm>
            <a:off x="6558687" y="1295400"/>
            <a:ext cx="5984997" cy="6147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" y="1219201"/>
            <a:ext cx="6219578" cy="1708156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維持或更改</a:t>
            </a:r>
            <a:endParaRPr lang="en-US" sz="2100" b="1" dirty="0">
              <a:solidFill>
                <a:schemeClr val="tx1">
                  <a:lumMod val="50000"/>
                  <a:lumOff val="50000"/>
                </a:schemeClr>
              </a:solidFill>
              <a:latin typeface="新細明體"/>
              <a:ea typeface="新細明體"/>
              <a:cs typeface="新細明體"/>
            </a:endParaRPr>
          </a:p>
          <a:p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當您的偏好、或肌膚疑慮有變更時，重做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肌膚評估。您可以找到最適合春季和夏季的組合，再於秋季和冬季時進行調整。肌膚評估的次數沒有限制。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 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60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您的</a:t>
            </a:r>
            <a:r>
              <a:rPr lang="en-US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AGELOC ME</a:t>
            </a:r>
            <a:r>
              <a:rPr lang="zh-TW" altLang="en-US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體驗－第</a:t>
            </a:r>
            <a:r>
              <a:rPr lang="en-US" altLang="zh-TW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4</a:t>
            </a:r>
            <a:r>
              <a:rPr lang="zh-TW" altLang="en-US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步驟</a:t>
            </a:r>
            <a:endParaRPr lang="en-US" sz="2600" dirty="0">
              <a:solidFill>
                <a:schemeClr val="accent5"/>
              </a:solidFill>
              <a:latin typeface="新細明體"/>
              <a:ea typeface="新細明體"/>
              <a:cs typeface="新細明體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新細明體"/>
                <a:ea typeface="新細明體"/>
                <a:cs typeface="新細明體"/>
              </a:rPr>
              <a:t> </a:t>
            </a:r>
          </a:p>
        </p:txBody>
      </p:sp>
      <p:pic>
        <p:nvPicPr>
          <p:cNvPr id="15" name="Picture 1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1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3048001"/>
            <a:ext cx="7772400" cy="1470025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附錄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858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150200010_224-FULL clon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27330" r="1023" b="8740"/>
          <a:stretch/>
        </p:blipFill>
        <p:spPr>
          <a:xfrm>
            <a:off x="0" y="23094"/>
            <a:ext cx="14630400" cy="8229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990600"/>
            <a:ext cx="6019800" cy="3647148"/>
          </a:xfrm>
          <a:prstGeom prst="rect">
            <a:avLst/>
          </a:prstGeom>
          <a:noFill/>
        </p:spPr>
        <p:txBody>
          <a:bodyPr wrap="square" lIns="0" tIns="45718" rIns="91435" bIns="45718" rtlCol="0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欲啟動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來傳送產品，將手置於拱門處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使用蓋子上的按鈕，來選取想要的傳送模式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單一產品傳送：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  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精華液或保濕乳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742913" lvl="1" indent="-285736">
              <a:buFont typeface="Courier New"/>
              <a:buChar char="o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同一天傳送多種日間、或夜間方案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742913" lvl="1" indent="-285736">
              <a:buFont typeface="Courier New"/>
              <a:buChar char="o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追蹤剩餘劑量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742913" lvl="1" indent="-285736">
              <a:buFont typeface="Courier New"/>
              <a:buChar char="o"/>
            </a:pP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每天兩次，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30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天使用產品</a:t>
            </a:r>
            <a:endParaRPr lang="en-US" altLang="zh-TW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此產品組包含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30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天的供應量，簡便地將它們加至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ADR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中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使用技巧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24459" y="581931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59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NG ageLOC Me Getting Started Guid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70489" r="30717" b="10156"/>
          <a:stretch/>
        </p:blipFill>
        <p:spPr>
          <a:xfrm>
            <a:off x="7745757" y="3136540"/>
            <a:ext cx="4470650" cy="2736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10" name="Picture 9" descr="ENG ageLOC Me Getting Started Guid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9363" r="9049" b="33532"/>
          <a:stretch/>
        </p:blipFill>
        <p:spPr>
          <a:xfrm>
            <a:off x="2054338" y="1501014"/>
            <a:ext cx="5644194" cy="600793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52772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組件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12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23501" r="10897" b="11412"/>
          <a:stretch/>
        </p:blipFill>
        <p:spPr>
          <a:xfrm>
            <a:off x="5869340" y="23094"/>
            <a:ext cx="5295966" cy="77636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9278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智芯組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608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6569" r="4793" b="21484"/>
          <a:stretch/>
        </p:blipFill>
        <p:spPr>
          <a:xfrm>
            <a:off x="5069973" y="254940"/>
            <a:ext cx="6082834" cy="75808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按鍵標識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24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t="10224" r="9874" b="59736"/>
          <a:stretch/>
        </p:blipFill>
        <p:spPr>
          <a:xfrm>
            <a:off x="704260" y="1360028"/>
            <a:ext cx="8531739" cy="5903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9560" y="18469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安裝電池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07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43984" r="9338" b="41959"/>
          <a:stretch/>
        </p:blipFill>
        <p:spPr>
          <a:xfrm>
            <a:off x="955339" y="1207292"/>
            <a:ext cx="6095086" cy="19530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9278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  <a:latin typeface="Arial"/>
              </a:rPr>
              <a:t>選擇語言及設定時間</a:t>
            </a:r>
            <a:endParaRPr lang="en-US" altLang="zh-TW" sz="2600" dirty="0">
              <a:solidFill>
                <a:srgbClr val="4BACC6"/>
              </a:solidFill>
              <a:latin typeface="Arial"/>
            </a:endParaRPr>
          </a:p>
        </p:txBody>
      </p:sp>
      <p:pic>
        <p:nvPicPr>
          <p:cNvPr id="8" name="Picture 7" descr="ENG ageLOC Me Getting Started Guide hires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t="61979" r="9473" b="10140"/>
          <a:stretch/>
        </p:blipFill>
        <p:spPr>
          <a:xfrm>
            <a:off x="955338" y="3794080"/>
            <a:ext cx="5819261" cy="37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83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830" y="1221524"/>
            <a:ext cx="9979480" cy="4478145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模式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>
              <a:lnSpc>
                <a:spcPct val="50000"/>
              </a:lnSpc>
            </a:pP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 </a:t>
            </a:r>
          </a:p>
          <a:p>
            <a:pPr marL="285736" indent="-285736">
              <a:buFont typeface="Arial"/>
              <a:buChar char="•"/>
            </a:pPr>
            <a:r>
              <a:rPr lang="zh-TW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自動模式－</a:t>
            </a: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裝置自動偵測手；自動傳送產品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85736" indent="-285736">
              <a:buFont typeface="Arial"/>
              <a:buChar char="•"/>
            </a:pPr>
            <a:r>
              <a:rPr lang="zh-TW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半自動</a:t>
            </a: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－裝置自動偵測手；詢問您是否準備好接收產品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  </a:t>
            </a:r>
          </a:p>
          <a:p>
            <a:r>
              <a:rPr lang="zh-TW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傳送選項</a:t>
            </a:r>
            <a:endParaRPr lang="en-US" sz="30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完整方案－裝置傳送準確劑量的精華液及保濕乳，日間及夜間</a:t>
            </a:r>
            <a:endParaRPr lang="en-US" altLang="zh-TW" sz="30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342883" indent="-342883">
              <a:buFont typeface="Arial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單一劑量</a:t>
            </a:r>
            <a:r>
              <a:rPr lang="en-US" altLang="zh-TW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—</a:t>
            </a: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您可以選擇要裝置只傳送單一劑量的精華液、或保濕乳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8830" y="27711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模式以及傳送選項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74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1299" y="152402"/>
            <a:ext cx="9644742" cy="1229231"/>
          </a:xfrm>
          <a:prstGeom prst="rect">
            <a:avLst/>
          </a:prstGeom>
        </p:spPr>
        <p:txBody>
          <a:bodyPr vert="horz" lIns="0" tIns="65308" rIns="0" bIns="65308" rtlCol="0" anchor="ctr">
            <a:norm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</a:rPr>
              <a:t>我們對客製化的渴望</a:t>
            </a:r>
            <a:endParaRPr lang="en-US" sz="2600" dirty="0"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297" y="1066798"/>
            <a:ext cx="9328426" cy="1061825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marL="164583" indent="-16458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30%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的顧客因客製化而被品牌所吸引。</a:t>
            </a:r>
            <a:r>
              <a:rPr lang="en-US" sz="21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1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46%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的消費者從有定製消費經驗的品牌購買更多的產品。</a:t>
            </a:r>
            <a:r>
              <a:rPr lang="en-US" sz="21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2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rgbClr val="3BB0C9"/>
                </a:solidFill>
                <a:latin typeface="Arial"/>
                <a:cs typeface="Arial"/>
              </a:rPr>
              <a:t>顧客尋求定製的產品來滿足他們特定的需求，並更積極參與產品的創造。</a:t>
            </a:r>
            <a:r>
              <a:rPr lang="en-US" sz="2100" baseline="30000" dirty="0">
                <a:solidFill>
                  <a:srgbClr val="3BB0C9"/>
                </a:solidFill>
                <a:latin typeface="Arial"/>
                <a:cs typeface="Arial"/>
              </a:rPr>
              <a:t>3</a:t>
            </a:r>
            <a:r>
              <a:rPr lang="en-US" sz="2100" dirty="0">
                <a:solidFill>
                  <a:srgbClr val="3BB0C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1299" y="6869180"/>
            <a:ext cx="10022966" cy="646327"/>
          </a:xfrm>
          <a:prstGeom prst="rect">
            <a:avLst/>
          </a:prstGeom>
          <a:noFill/>
        </p:spPr>
        <p:txBody>
          <a:bodyPr wrap="square" lIns="0" tIns="45718" rIns="91435" bIns="45718" rtlCol="0">
            <a:spAutoFit/>
          </a:bodyPr>
          <a:lstStyle/>
          <a:p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來源</a:t>
            </a:r>
            <a:endParaRPr lang="en-US" sz="900" dirty="0">
              <a:solidFill>
                <a:srgbClr val="7F7F7F"/>
              </a:solidFill>
              <a:latin typeface="Arial"/>
            </a:endParaRP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1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“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預測市場成功：客戶忠誠度測量新方法，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” Robert </a:t>
            </a:r>
            <a:r>
              <a:rPr lang="en-US" sz="900" dirty="0" err="1">
                <a:solidFill>
                  <a:srgbClr val="7F7F7F"/>
                </a:solidFill>
                <a:latin typeface="Arial"/>
              </a:rPr>
              <a:t>Passikoff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, 2006</a:t>
            </a: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2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Medallion 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零售研究 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E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營銷研究</a:t>
            </a:r>
            <a:endParaRPr lang="en-US" sz="900" dirty="0">
              <a:solidFill>
                <a:srgbClr val="7F7F7F"/>
              </a:solidFill>
              <a:latin typeface="Arial"/>
            </a:endParaRP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3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“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五種改變遊戲規則的消費者趨勢，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” 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加拿大銀行，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66" t="18343" r="36760" b="17681"/>
          <a:stretch/>
        </p:blipFill>
        <p:spPr>
          <a:xfrm>
            <a:off x="0" y="2971801"/>
            <a:ext cx="8709997" cy="3745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6945" t="28856"/>
          <a:stretch/>
        </p:blipFill>
        <p:spPr>
          <a:xfrm>
            <a:off x="9372600" y="2971801"/>
            <a:ext cx="5303981" cy="47251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7897812"/>
            <a:ext cx="14630402" cy="331788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0" name="Picture 9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5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1295400"/>
            <a:ext cx="7086600" cy="738660"/>
          </a:xfrm>
          <a:prstGeom prst="rect">
            <a:avLst/>
          </a:prstGeom>
          <a:noFill/>
        </p:spPr>
        <p:txBody>
          <a:bodyPr wrap="square" lIns="0" tIns="45718" rIns="91435" bIns="45718" rtlCol="0">
            <a:spAutoFit/>
          </a:bodyPr>
          <a:lstStyle/>
          <a:p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Product cartridges include a Day Moisturizer, a Night Moisturizer, and three Serums.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7772400" cy="1371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裝置您的智芯－</a:t>
            </a:r>
            <a:br>
              <a:rPr lang="en-US" altLang="zh-TW" sz="2600" dirty="0">
                <a:solidFill>
                  <a:schemeClr val="accent5"/>
                </a:solidFill>
                <a:latin typeface="Arial"/>
              </a:rPr>
            </a:br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保濕乳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8" name="Picture 7" descr="ENG ageLOC Me Getting Started Guide hires8 EDI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4616"/>
          <a:stretch/>
        </p:blipFill>
        <p:spPr>
          <a:xfrm>
            <a:off x="314451" y="1926958"/>
            <a:ext cx="9740715" cy="55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5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8830" y="161652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裝置您的智芯－</a:t>
            </a:r>
            <a:br>
              <a:rPr lang="en-US" altLang="zh-TW" sz="2600" dirty="0">
                <a:solidFill>
                  <a:schemeClr val="accent5"/>
                </a:solidFill>
                <a:latin typeface="Arial"/>
              </a:rPr>
            </a:br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精華液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11" name="Picture 10" descr="ENG ageLOC Me Getting Started Guide hires8 part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18357" b="13098"/>
          <a:stretch/>
        </p:blipFill>
        <p:spPr>
          <a:xfrm>
            <a:off x="530686" y="1013132"/>
            <a:ext cx="5819658" cy="3659734"/>
          </a:xfrm>
          <a:prstGeom prst="rect">
            <a:avLst/>
          </a:prstGeom>
        </p:spPr>
      </p:pic>
      <p:pic>
        <p:nvPicPr>
          <p:cNvPr id="12" name="Picture 11" descr="ENG ageLOC Me Getting Started Guide hires9ED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t="5185" r="6291" b="65802"/>
          <a:stretch/>
        </p:blipFill>
        <p:spPr>
          <a:xfrm>
            <a:off x="534241" y="4428998"/>
            <a:ext cx="5816104" cy="3495613"/>
          </a:xfrm>
          <a:prstGeom prst="rect">
            <a:avLst/>
          </a:prstGeom>
        </p:spPr>
      </p:pic>
      <p:pic>
        <p:nvPicPr>
          <p:cNvPr id="13" name="Picture 12" descr="ENG ageLOC Me Getting Started Guide hires9ED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34444" r="5622" b="4444"/>
          <a:stretch/>
        </p:blipFill>
        <p:spPr>
          <a:xfrm>
            <a:off x="6527048" y="294187"/>
            <a:ext cx="6040906" cy="73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26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2707" r="15285" b="76933"/>
          <a:stretch/>
        </p:blipFill>
        <p:spPr>
          <a:xfrm>
            <a:off x="1891470" y="961007"/>
            <a:ext cx="6523978" cy="2845918"/>
          </a:xfrm>
          <a:prstGeom prst="rect">
            <a:avLst/>
          </a:prstGeom>
        </p:spPr>
      </p:pic>
      <p:pic>
        <p:nvPicPr>
          <p:cNvPr id="7" name="Picture 6" descr="ENG ageLOC Me Getting Started Guide hires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28698" r="4793" b="37621"/>
          <a:stretch/>
        </p:blipFill>
        <p:spPr>
          <a:xfrm>
            <a:off x="1130638" y="3806926"/>
            <a:ext cx="5142296" cy="3360005"/>
          </a:xfrm>
          <a:prstGeom prst="rect">
            <a:avLst/>
          </a:prstGeom>
        </p:spPr>
      </p:pic>
      <p:pic>
        <p:nvPicPr>
          <p:cNvPr id="8" name="Picture 7" descr="ENG ageLOC Me Getting Started Guide hires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62705" r="4221" b="4806"/>
          <a:stretch/>
        </p:blipFill>
        <p:spPr>
          <a:xfrm>
            <a:off x="6597605" y="3806925"/>
            <a:ext cx="5364448" cy="336000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2379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產品傳送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727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 hires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4981" r="4793" b="46284"/>
          <a:stretch/>
        </p:blipFill>
        <p:spPr>
          <a:xfrm>
            <a:off x="618831" y="1758991"/>
            <a:ext cx="5947510" cy="5623028"/>
          </a:xfrm>
          <a:prstGeom prst="rect">
            <a:avLst/>
          </a:prstGeom>
        </p:spPr>
      </p:pic>
      <p:pic>
        <p:nvPicPr>
          <p:cNvPr id="7" name="Picture 6" descr="ENG ageLOC Me Getting Started Guide hires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53283" r="4816" b="4697"/>
          <a:stretch/>
        </p:blipFill>
        <p:spPr>
          <a:xfrm>
            <a:off x="7019218" y="1924663"/>
            <a:ext cx="6156162" cy="499739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8830" y="25402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產品傳送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355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1514" y="113086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  <a:latin typeface="Arial"/>
              </a:rPr>
              <a:t>移除智芯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10" name="Picture 9" descr="ENG ageLOC Me Getting Started Guide hires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10572" r="8941" b="58367"/>
          <a:stretch/>
        </p:blipFill>
        <p:spPr>
          <a:xfrm>
            <a:off x="1214400" y="2849443"/>
            <a:ext cx="5996240" cy="4276387"/>
          </a:xfrm>
          <a:prstGeom prst="rect">
            <a:avLst/>
          </a:prstGeom>
        </p:spPr>
      </p:pic>
      <p:pic>
        <p:nvPicPr>
          <p:cNvPr id="11" name="Picture 10" descr="ENG ageLOC Me Getting Started Guide hires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46028" r="8982" b="28887"/>
          <a:stretch/>
        </p:blipFill>
        <p:spPr>
          <a:xfrm>
            <a:off x="7725031" y="3763449"/>
            <a:ext cx="6067765" cy="343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 ageLOC Me Getting Started Guide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18844" r="22724" b="60904"/>
          <a:stretch/>
        </p:blipFill>
        <p:spPr>
          <a:xfrm>
            <a:off x="7652350" y="3018835"/>
            <a:ext cx="6400800" cy="3937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1302681"/>
            <a:ext cx="7543800" cy="4247313"/>
          </a:xfrm>
          <a:prstGeom prst="rect">
            <a:avLst/>
          </a:prstGeom>
          <a:noFill/>
        </p:spPr>
        <p:txBody>
          <a:bodyPr wrap="square" lIns="0" tIns="45718" rIns="91435" bIns="45718" rtlCol="0">
            <a:spAutoFit/>
          </a:bodyPr>
          <a:lstStyle/>
          <a:p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需要旅行嗎？此智能裝置有方便旅行模式、及旅行容器，讓您每天都能使用。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28589" indent="-228589">
              <a:buFont typeface="Arial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此旅遊容器有三個分開的容器：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200090" lvl="2" indent="-285736">
              <a:buFont typeface="Courier New"/>
              <a:buChar char="o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一個給精華液</a:t>
            </a:r>
            <a:endParaRPr lang="en-US" altLang="zh-TW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200090" lvl="2" indent="-285736">
              <a:buFont typeface="Courier New"/>
              <a:buChar char="o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一個給日間保濕乳</a:t>
            </a:r>
            <a:endParaRPr lang="en-US" altLang="zh-TW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200090" lvl="2" indent="-285736">
              <a:buFont typeface="Courier New"/>
              <a:buChar char="o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一個給夜間保濕乳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200090" lvl="2" indent="-285736">
              <a:buFont typeface="Courier New"/>
              <a:buChar char="o"/>
            </a:pP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每個容器可以裝載最高七天的產品量</a:t>
            </a:r>
            <a:endParaRPr lang="en-US" altLang="zh-TW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228589" indent="-228589">
              <a:buFont typeface="Arial" panose="020B0604020202020204" pitchFamily="34" charset="0"/>
              <a:buChar char="•"/>
            </a:pPr>
            <a:r>
              <a:rPr lang="zh-TW" alt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每個旅行容器都有翻蓋可以打開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00203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  <a:latin typeface="Arial"/>
              </a:rPr>
              <a:t>旅行容器及旅行模式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475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 descr="ENG ageLOC Me Getting Started Guide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38987" r="4793" b="40893"/>
          <a:stretch/>
        </p:blipFill>
        <p:spPr>
          <a:xfrm>
            <a:off x="724390" y="3363078"/>
            <a:ext cx="6133290" cy="23690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23296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  <a:latin typeface="Arial"/>
              </a:rPr>
              <a:t>旅行容器及旅行模式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8" name="Picture 7" descr="ENG ageLOC Me Getting Started Guide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59107" r="4793" b="9462"/>
          <a:stretch/>
        </p:blipFill>
        <p:spPr>
          <a:xfrm>
            <a:off x="7011276" y="2414341"/>
            <a:ext cx="5498434" cy="33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92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9560" y="228546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rgbClr val="4BACC6"/>
                </a:solidFill>
                <a:latin typeface="Arial"/>
              </a:rPr>
              <a:t>旅行容器及旅行模式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8" name="Picture 7" descr="ENG ageLOC Me Getting Started Guide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3790" r="5747" b="59497"/>
          <a:stretch/>
        </p:blipFill>
        <p:spPr>
          <a:xfrm>
            <a:off x="107732" y="2370200"/>
            <a:ext cx="6232667" cy="4524660"/>
          </a:xfrm>
          <a:prstGeom prst="rect">
            <a:avLst/>
          </a:prstGeom>
        </p:spPr>
      </p:pic>
      <p:pic>
        <p:nvPicPr>
          <p:cNvPr id="10" name="Picture 9" descr="ENG ageLOC Me Getting Started Guide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40504" r="5365" b="10979"/>
          <a:stretch/>
        </p:blipFill>
        <p:spPr>
          <a:xfrm>
            <a:off x="6340399" y="1384898"/>
            <a:ext cx="6750482" cy="63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26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LOC Cleanse T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65" y="943373"/>
            <a:ext cx="1693605" cy="3528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598" y="5795875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>
              <a:latin typeface="新細明體"/>
              <a:ea typeface="新細明體"/>
              <a:cs typeface="新細明體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新細明體"/>
                <a:ea typeface="新細明體"/>
                <a:cs typeface="新細明體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271" y="1273942"/>
            <a:ext cx="622835" cy="2623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236" y="4150908"/>
            <a:ext cx="3447400" cy="21852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3BB0C9"/>
                </a:solidFill>
                <a:latin typeface="新細明體"/>
                <a:ea typeface="新細明體"/>
                <a:cs typeface="新細明體"/>
              </a:rPr>
              <a:t>AGELOC GENTLE CLEANSE &amp; TONE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新細明體"/>
              <a:ea typeface="新細明體"/>
              <a:cs typeface="新細明體"/>
            </a:endParaRPr>
          </a:p>
          <a:p>
            <a:r>
              <a:rPr lang="zh-CHT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維持肌膚自然健康的</a:t>
            </a:r>
            <a:r>
              <a:rPr lang="en-US" altLang="zh-CH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pH</a:t>
            </a:r>
            <a:r>
              <a:rPr lang="zh-CHT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值，將</a:t>
            </a:r>
            <a:r>
              <a:rPr lang="en-US" altLang="zh-CH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ageLOC</a:t>
            </a:r>
            <a:r>
              <a:rPr lang="zh-CHT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傳導、注入到肌膚之中。主攻老化根源，同時讓您擁有清新又年輕的肌膚。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新細明體"/>
              <a:ea typeface="新細明體"/>
              <a:cs typeface="新細明體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6381" y="4150908"/>
            <a:ext cx="4131254" cy="144654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3BB0C9"/>
                </a:solidFill>
                <a:latin typeface="新細明體"/>
                <a:ea typeface="新細明體"/>
                <a:cs typeface="新細明體"/>
              </a:rPr>
              <a:t>TRU FACE IDEALEYES</a:t>
            </a:r>
          </a:p>
          <a:p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專為嬌嫩的眼周設計，來減少眼袋的出現，並增加肌膚光澤及平滑度。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新細明體"/>
              <a:ea typeface="新細明體"/>
              <a:cs typeface="新細明體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3733" y="4303471"/>
            <a:ext cx="4734646" cy="10772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3BB0C9"/>
                </a:solidFill>
                <a:latin typeface="新細明體"/>
                <a:ea typeface="新細明體"/>
                <a:cs typeface="新細明體"/>
              </a:rPr>
              <a:t>TRU FACE LINE CORRECTOR</a:t>
            </a:r>
          </a:p>
          <a:p>
            <a:pPr>
              <a:spcAft>
                <a:spcPts val="900"/>
              </a:spcAft>
            </a:pP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協助軟</a:t>
            </a:r>
            <a:r>
              <a:rPr lang="zh-CHT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化嘴</a:t>
            </a: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周</a:t>
            </a:r>
            <a:r>
              <a:rPr lang="zh-CHT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新細明體"/>
                <a:ea typeface="新細明體"/>
                <a:cs typeface="新細明體"/>
              </a:rPr>
              <a:t>、眼周，與額頭上的細紋。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新細明體"/>
              <a:ea typeface="新細明體"/>
              <a:cs typeface="新細明體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678" y="1330823"/>
            <a:ext cx="649514" cy="287015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75235" y="218924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新細明體"/>
                <a:ea typeface="新細明體"/>
                <a:cs typeface="新細明體"/>
              </a:rPr>
              <a:t>輔助產品</a:t>
            </a:r>
            <a:endParaRPr lang="en-US" altLang="zh-TW" sz="2600" dirty="0">
              <a:solidFill>
                <a:schemeClr val="accent5"/>
              </a:solidFill>
              <a:latin typeface="新細明體"/>
              <a:ea typeface="新細明體"/>
              <a:cs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84412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52" y="3016967"/>
            <a:ext cx="1763869" cy="2562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0410" y="5634182"/>
            <a:ext cx="4477752" cy="10772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3BB0C9"/>
                </a:solidFill>
                <a:latin typeface="Arial"/>
                <a:cs typeface="Arial"/>
              </a:rPr>
              <a:t>AGELOC TRU FACE ESSENCE ULTRA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協助眼周、頸部、下巴、下頜等輪廓變得更加緊緻。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5021" y="270390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輔助產品</a:t>
            </a:r>
            <a:endParaRPr lang="en-US" altLang="zh-TW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24" y="-288026"/>
            <a:ext cx="3983930" cy="6672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66437" y="5684494"/>
            <a:ext cx="5043906" cy="10772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1600" dirty="0">
                <a:solidFill>
                  <a:srgbClr val="3BB0C9"/>
                </a:solidFill>
                <a:latin typeface="Arial"/>
                <a:cs typeface="Arial"/>
              </a:rPr>
              <a:t>NU SKIN</a:t>
            </a:r>
            <a:r>
              <a:rPr lang="zh-TW" altLang="en-US" sz="1600" dirty="0">
                <a:solidFill>
                  <a:srgbClr val="3BB0C9"/>
                </a:solidFill>
                <a:latin typeface="Arial"/>
                <a:cs typeface="Arial"/>
              </a:rPr>
              <a:t>臉部</a:t>
            </a:r>
            <a:r>
              <a:rPr lang="en-US" sz="1600" dirty="0">
                <a:solidFill>
                  <a:srgbClr val="3BB0C9"/>
                </a:solidFill>
                <a:latin typeface="Arial"/>
                <a:cs typeface="Arial"/>
              </a:rPr>
              <a:t>SPA</a:t>
            </a:r>
            <a:r>
              <a:rPr lang="zh-TW" altLang="en-US" sz="1600" dirty="0">
                <a:solidFill>
                  <a:srgbClr val="3BB0C9"/>
                </a:solidFill>
                <a:latin typeface="Arial"/>
                <a:cs typeface="Arial"/>
              </a:rPr>
              <a:t>以及</a:t>
            </a:r>
            <a:r>
              <a:rPr lang="en-US" sz="1600" dirty="0">
                <a:solidFill>
                  <a:srgbClr val="3BB0C9"/>
                </a:solidFill>
                <a:latin typeface="Arial"/>
                <a:cs typeface="Arial"/>
              </a:rPr>
              <a:t>CONDUCTIVE GEL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設有微電流技術來刺激及調整肌膚，讓您擁有更好的外表。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54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1" y="1"/>
            <a:ext cx="12168898" cy="1550938"/>
          </a:xfrm>
          <a:prstGeom prst="rect">
            <a:avLst/>
          </a:prstGeom>
        </p:spPr>
        <p:txBody>
          <a:bodyPr vert="horz" lIns="0" tIns="65308" rIns="130615" bIns="65308" rtlCol="0" anchor="ctr">
            <a:norm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定製的護膚品</a:t>
            </a:r>
            <a:endParaRPr lang="en-US" sz="2600" dirty="0">
              <a:solidFill>
                <a:schemeClr val="accent5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100613"/>
            <a:ext cx="8709114" cy="2092877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定製護膚品擁有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$122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億美元市場。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22%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全球護膚品的使用，是由消費者對個人化產品的訴求所驅動。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越來越多消費者願意付高價，等候數月來得到為他們量身訂做的個人化配方產品。</a:t>
            </a:r>
            <a:endParaRPr lang="en-US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6666131"/>
            <a:ext cx="12646104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來源</a:t>
            </a:r>
            <a:endParaRPr lang="en-US" altLang="zh-TW" sz="900" dirty="0">
              <a:solidFill>
                <a:srgbClr val="7F7F7F"/>
              </a:solidFill>
              <a:latin typeface="Arial"/>
            </a:endParaRP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1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加拿大研究公司，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2014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九月</a:t>
            </a:r>
            <a:endParaRPr lang="en-US" sz="900" dirty="0">
              <a:solidFill>
                <a:srgbClr val="7F7F7F"/>
              </a:solidFill>
              <a:latin typeface="Arial"/>
            </a:endParaRP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2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Medallion 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零售研究 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E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營銷研究</a:t>
            </a:r>
            <a:endParaRPr lang="en-US" sz="900" dirty="0">
              <a:solidFill>
                <a:srgbClr val="7F7F7F"/>
              </a:solidFill>
              <a:latin typeface="Arial"/>
            </a:endParaRPr>
          </a:p>
          <a:p>
            <a:r>
              <a:rPr lang="en-US" sz="900" baseline="30000" dirty="0">
                <a:solidFill>
                  <a:srgbClr val="7F7F7F"/>
                </a:solidFill>
                <a:latin typeface="Arial"/>
              </a:rPr>
              <a:t>3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BDC 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研究</a:t>
            </a:r>
            <a:r>
              <a:rPr lang="en-US" sz="900" dirty="0">
                <a:solidFill>
                  <a:srgbClr val="7F7F7F"/>
                </a:solidFill>
                <a:latin typeface="Arial"/>
              </a:rPr>
              <a:t> 2014, 26</a:t>
            </a:r>
            <a:r>
              <a:rPr lang="zh-TW" altLang="en-US" sz="900" dirty="0">
                <a:solidFill>
                  <a:srgbClr val="7F7F7F"/>
                </a:solidFill>
                <a:latin typeface="Arial"/>
              </a:rPr>
              <a:t>頁</a:t>
            </a:r>
            <a:endParaRPr lang="en-US" sz="900" dirty="0">
              <a:solidFill>
                <a:srgbClr val="7F7F7F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45" y="2729569"/>
            <a:ext cx="6951445" cy="49720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7901518"/>
            <a:ext cx="14630402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1" y="3922932"/>
            <a:ext cx="7158174" cy="492438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lvl="0"/>
            <a:r>
              <a:rPr lang="zh-TW" altLang="en-US" dirty="0">
                <a:solidFill>
                  <a:srgbClr val="3BB0C9"/>
                </a:solidFill>
                <a:latin typeface="Arial"/>
                <a:cs typeface="Arial"/>
              </a:rPr>
              <a:t>客製化護膚品將在未來五年內快速增長</a:t>
            </a:r>
            <a:r>
              <a:rPr lang="en-US" baseline="30000" dirty="0">
                <a:solidFill>
                  <a:srgbClr val="3BB0C9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srgbClr val="3BB0C9"/>
              </a:solidFill>
              <a:latin typeface="Arial"/>
              <a:cs typeface="Arial"/>
            </a:endParaRPr>
          </a:p>
        </p:txBody>
      </p:sp>
      <p:pic>
        <p:nvPicPr>
          <p:cNvPr id="11" name="Picture 10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93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150200010_255 clo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11" t="16335" r="29803" b="15304"/>
          <a:stretch/>
        </p:blipFill>
        <p:spPr>
          <a:xfrm>
            <a:off x="1" y="1"/>
            <a:ext cx="14676581" cy="7924610"/>
          </a:xfrm>
          <a:prstGeom prst="rect">
            <a:avLst/>
          </a:prstGeom>
        </p:spPr>
      </p:pic>
      <p:pic>
        <p:nvPicPr>
          <p:cNvPr id="12" name="Picture 11" descr="RM150200010_255 clo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16335" r="64372" b="15304"/>
          <a:stretch/>
        </p:blipFill>
        <p:spPr>
          <a:xfrm>
            <a:off x="0" y="1"/>
            <a:ext cx="5698970" cy="7924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8763" y="4987637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7924611"/>
            <a:ext cx="14676581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5" name="Picture 4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23093"/>
            <a:ext cx="3031067" cy="234710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58081" y="1773208"/>
            <a:ext cx="5437755" cy="2666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7F7F7F"/>
                </a:solidFill>
                <a:latin typeface="Arial"/>
              </a:rPr>
              <a:t>1</a:t>
            </a:r>
            <a:r>
              <a:rPr lang="zh-TW" altLang="en-US" sz="3100" dirty="0">
                <a:solidFill>
                  <a:srgbClr val="7F7F7F"/>
                </a:solidFill>
                <a:latin typeface="Arial"/>
              </a:rPr>
              <a:t>個智能裝置</a:t>
            </a:r>
            <a:endParaRPr lang="en-US" sz="3100" dirty="0">
              <a:solidFill>
                <a:srgbClr val="7F7F7F"/>
              </a:solidFill>
              <a:latin typeface="Arial"/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7F7F7F"/>
                </a:solidFill>
                <a:latin typeface="Arial"/>
              </a:rPr>
              <a:t>5</a:t>
            </a:r>
            <a:r>
              <a:rPr lang="zh-TW" altLang="en-US" sz="3100" dirty="0">
                <a:solidFill>
                  <a:srgbClr val="7F7F7F"/>
                </a:solidFill>
                <a:latin typeface="Arial"/>
              </a:rPr>
              <a:t>項強效產品</a:t>
            </a:r>
            <a:endParaRPr lang="en-US" sz="3100" dirty="0">
              <a:solidFill>
                <a:srgbClr val="7F7F7F"/>
              </a:solidFill>
              <a:latin typeface="Arial"/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7F7F7F"/>
                </a:solidFill>
                <a:latin typeface="Arial"/>
              </a:rPr>
              <a:t>1</a:t>
            </a:r>
            <a:r>
              <a:rPr lang="zh-TW" altLang="en-US" sz="3100" dirty="0">
                <a:solidFill>
                  <a:srgbClr val="7F7F7F"/>
                </a:solidFill>
                <a:latin typeface="Arial"/>
              </a:rPr>
              <a:t>份肌膚評估</a:t>
            </a:r>
            <a:endParaRPr lang="en-US" altLang="zh-TW" sz="3100" dirty="0">
              <a:solidFill>
                <a:srgbClr val="7F7F7F"/>
              </a:solidFill>
              <a:latin typeface="Arial"/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7F7F7F"/>
                </a:solidFill>
                <a:latin typeface="Arial"/>
              </a:rPr>
              <a:t>1</a:t>
            </a:r>
            <a:r>
              <a:rPr lang="zh-TW" altLang="en-US" sz="3100" dirty="0">
                <a:solidFill>
                  <a:srgbClr val="7F7F7F"/>
                </a:solidFill>
                <a:latin typeface="Arial"/>
              </a:rPr>
              <a:t>組個人肌膚護理代碼</a:t>
            </a:r>
            <a:endParaRPr lang="en-US" sz="3100" dirty="0">
              <a:solidFill>
                <a:srgbClr val="7F7F7F"/>
              </a:solidFill>
              <a:latin typeface="Arial"/>
            </a:endParaRPr>
          </a:p>
          <a:p>
            <a:pPr marL="0" indent="0">
              <a:buNone/>
            </a:pPr>
            <a:r>
              <a:rPr lang="zh-TW" altLang="en-US" sz="3100" dirty="0">
                <a:solidFill>
                  <a:srgbClr val="7F7F7F"/>
                </a:solidFill>
                <a:latin typeface="Arial"/>
              </a:rPr>
              <a:t>持續的量身定製</a:t>
            </a:r>
            <a:endParaRPr lang="en-US" sz="3100" dirty="0">
              <a:solidFill>
                <a:srgbClr val="7F7F7F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050" y="6961996"/>
            <a:ext cx="889000" cy="71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1" y="685090"/>
            <a:ext cx="4170888" cy="6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8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032540 clone 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4538" r="851" b="492"/>
          <a:stretch/>
        </p:blipFill>
        <p:spPr>
          <a:xfrm>
            <a:off x="-33865" y="1"/>
            <a:ext cx="14664267" cy="7933968"/>
          </a:xfrm>
          <a:prstGeom prst="rect">
            <a:avLst/>
          </a:prstGeom>
        </p:spPr>
      </p:pic>
      <p:pic>
        <p:nvPicPr>
          <p:cNvPr id="10" name="Picture 9" descr="RM032540 clone 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-492" r="58848" b="492"/>
          <a:stretch/>
        </p:blipFill>
        <p:spPr>
          <a:xfrm>
            <a:off x="-33865" y="-152749"/>
            <a:ext cx="5147734" cy="79678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198" y="990601"/>
            <a:ext cx="7543584" cy="5681136"/>
          </a:xfrm>
          <a:prstGeom prst="rect">
            <a:avLst/>
          </a:prstGeom>
        </p:spPr>
        <p:txBody>
          <a:bodyPr vert="horz" lIns="0" tIns="65308" rIns="130615" bIns="65308" rtlCol="0" anchor="t" anchorCtr="0">
            <a:no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「定製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的護膚品是一個不斷增長的市場，因為企業採用的技術，使他們能夠根據個人特點和感受來定製產品。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消費者的迴響、渴望產品可以針對他們個人肌膚的問題，並有別於他人的護膚方案。」</a:t>
            </a:r>
            <a:b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b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因科技進步而被引燃的個人化護膚品，需求增加－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ROSE SHEET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，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年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TW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"/>
            <a:ext cx="7779597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護膚品定製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7901518"/>
            <a:ext cx="14630402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1" name="Picture 10" descr="ageloc bespoke ring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3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15020004-PRODUCT CLON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t="11208" b="13136"/>
          <a:stretch/>
        </p:blipFill>
        <p:spPr>
          <a:xfrm>
            <a:off x="0" y="0"/>
            <a:ext cx="14693846" cy="822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1" y="2514601"/>
            <a:ext cx="4729480" cy="1708156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想像抗老化護膚品如您一樣獨一無二。現在可以有最先進的科技和突破性的抗老化配方。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Nu Skin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以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重新定義了護膚品。這是您從未見過、感受過、及想像過的抗老護膚品。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1"/>
            <a:ext cx="7657253" cy="975924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1" y="1"/>
            <a:ext cx="7657253" cy="975924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介紹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914401"/>
            <a:ext cx="4038613" cy="600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2" name="Picture 11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8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15020006-PRODUCT clon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317" b="18678"/>
          <a:stretch/>
        </p:blipFill>
        <p:spPr>
          <a:xfrm>
            <a:off x="23090" y="2"/>
            <a:ext cx="14630400" cy="8229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1" y="2514601"/>
            <a:ext cx="5105400" cy="1708156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介紹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，一個全新的抗老化護膚方案。特殊的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5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項功能強大，尖端的產品及一台智能儀器，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是為您，及由您量身定做的。有了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，每天都是自信、及擁有美麗肌膚的一天。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介紹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914400"/>
            <a:ext cx="4099342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" y="7901518"/>
            <a:ext cx="14630402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20" name="Picture 19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4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15020003_12_display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13787" r="8572" b="18187"/>
          <a:stretch/>
        </p:blipFill>
        <p:spPr>
          <a:xfrm>
            <a:off x="0" y="-235821"/>
            <a:ext cx="14630400" cy="82621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0895" y="3539006"/>
            <a:ext cx="6934200" cy="2862318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益處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9854" indent="-169854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五個功能強大，尖端產品特色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9854" indent="-169854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讓每天堅持使用護膚品成為容易、及好玩的程序。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rgbClr val="3BB0C9"/>
                </a:solidFill>
                <a:latin typeface="Arial"/>
                <a:cs typeface="Arial"/>
              </a:rPr>
              <a:t>定製並簡易每天的護膚過程</a:t>
            </a:r>
            <a:r>
              <a:rPr lang="en-US" sz="2000" dirty="0">
                <a:solidFill>
                  <a:srgbClr val="3BB0C9"/>
                </a:solidFill>
                <a:latin typeface="Arial"/>
                <a:cs typeface="Arial"/>
              </a:rPr>
              <a:t> </a:t>
            </a: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讓您每日使用更加便利及衛生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每天兩次提供精準劑量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</a:t>
            </a: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特殊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5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種定製產品輸送模式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包含剩餘劑量提醒、及加入自動送貨選項來得到您的補充品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容許持續定製產品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"/>
            <a:ext cx="7772400" cy="990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系統功能及益處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0895" y="1288823"/>
            <a:ext cx="8009506" cy="1384990"/>
          </a:xfrm>
          <a:prstGeom prst="rect">
            <a:avLst/>
          </a:prstGeom>
        </p:spPr>
        <p:txBody>
          <a:bodyPr wrap="square" lIns="0" tIns="45718" rIns="91435" bIns="45718">
            <a:spAutoFit/>
          </a:bodyPr>
          <a:lstStyle/>
          <a:p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ageLOC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 Me </a:t>
            </a: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是一個創新及精密的產品系列，其特色有</a:t>
            </a:r>
            <a:r>
              <a:rPr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: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定製產品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智慧型儀器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164583" indent="-164583">
              <a:buFont typeface="Arial"/>
              <a:buChar char="•"/>
            </a:pPr>
            <a:r>
              <a:rPr lang="zh-TW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持續性的定製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41341" y="3355320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70125" y="7572139"/>
            <a:ext cx="184656" cy="49243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1" y="7901518"/>
            <a:ext cx="14630402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3" name="Picture 12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7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M034562 clo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2" t="1" r="15905" b="10744"/>
          <a:stretch/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75034" y="4120468"/>
            <a:ext cx="7848600" cy="1828800"/>
          </a:xfrm>
          <a:prstGeom prst="rect">
            <a:avLst/>
          </a:prstGeom>
        </p:spPr>
        <p:txBody>
          <a:bodyPr vert="horz" lIns="0" tIns="65308" rIns="130615" bIns="65308" rtlCol="0" anchor="ctr">
            <a:noAutofit/>
          </a:bodyPr>
          <a:lstStyle>
            <a:lvl1pPr algn="ctr" defTabSz="65311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步驟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1: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將您的第一步邁向定製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步驟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2: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告訴我們關於您的資料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步驟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3: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體驗您為自己定製的護膚方案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步驟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4: 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維持或更改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75034" y="1834468"/>
            <a:ext cx="7772400" cy="1371600"/>
          </a:xfrm>
          <a:prstGeom prst="rect">
            <a:avLst/>
          </a:prstGeom>
        </p:spPr>
        <p:txBody>
          <a:bodyPr vert="horz" lIns="0" tIns="45718" rIns="91435" bIns="4571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lag Ligh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600" dirty="0">
                <a:solidFill>
                  <a:schemeClr val="accent5"/>
                </a:solidFill>
                <a:latin typeface="Arial"/>
              </a:rPr>
              <a:t>您的 </a:t>
            </a:r>
            <a:r>
              <a:rPr lang="en-US" sz="2600" dirty="0">
                <a:solidFill>
                  <a:schemeClr val="accent5"/>
                </a:solidFill>
                <a:latin typeface="Arial"/>
                <a:cs typeface="Arial"/>
              </a:rPr>
              <a:t>AGELOC ME </a:t>
            </a:r>
            <a:r>
              <a:rPr lang="zh-TW" altLang="en-US" sz="2600" dirty="0">
                <a:solidFill>
                  <a:schemeClr val="accent5"/>
                </a:solidFill>
                <a:latin typeface="Arial"/>
                <a:cs typeface="Arial"/>
              </a:rPr>
              <a:t>經驗是簡單的四個步驟</a:t>
            </a:r>
            <a:endParaRPr lang="en-US" sz="2600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7935383"/>
            <a:ext cx="14670018" cy="328084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US" dirty="0">
                <a:solidFill>
                  <a:srgbClr val="3BB0C9"/>
                </a:solidFill>
                <a:latin typeface="Arial"/>
              </a:rPr>
              <a:t> </a:t>
            </a:r>
          </a:p>
        </p:txBody>
      </p:sp>
      <p:pic>
        <p:nvPicPr>
          <p:cNvPr id="12" name="Picture 11" descr="ageloc bespoke ring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671" r="18704"/>
          <a:stretch/>
        </p:blipFill>
        <p:spPr>
          <a:xfrm>
            <a:off x="11599334" y="0"/>
            <a:ext cx="3031067" cy="234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1074C-6CA9-4E69-A98F-567A9758AC5D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7FDF014-2ABC-4E68-8AF2-4D9340A78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BBE7A6-0658-48F7-A6B7-9091BF5E90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3951</Words>
  <Application>Microsoft Office PowerPoint</Application>
  <PresentationFormat>Custom</PresentationFormat>
  <Paragraphs>373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新細明體</vt:lpstr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Nu Skin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ageLocMe 產品培訓</dc:title>
  <dc:creator>Marco A SantaMaria V</dc:creator>
  <cp:lastModifiedBy>Yen Zheng</cp:lastModifiedBy>
  <cp:revision>180</cp:revision>
  <dcterms:created xsi:type="dcterms:W3CDTF">2015-03-18T19:11:43Z</dcterms:created>
  <dcterms:modified xsi:type="dcterms:W3CDTF">2016-11-30T21:25:52Z</dcterms:modified>
</cp:coreProperties>
</file>