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22"/>
  </p:notesMasterIdLst>
  <p:handoutMasterIdLst>
    <p:handoutMasterId r:id="rId23"/>
  </p:handoutMasterIdLst>
  <p:sldIdLst>
    <p:sldId id="314" r:id="rId5"/>
    <p:sldId id="272" r:id="rId6"/>
    <p:sldId id="320" r:id="rId7"/>
    <p:sldId id="303" r:id="rId8"/>
    <p:sldId id="291" r:id="rId9"/>
    <p:sldId id="312" r:id="rId10"/>
    <p:sldId id="301" r:id="rId11"/>
    <p:sldId id="310" r:id="rId12"/>
    <p:sldId id="294" r:id="rId13"/>
    <p:sldId id="318" r:id="rId14"/>
    <p:sldId id="307" r:id="rId15"/>
    <p:sldId id="308" r:id="rId16"/>
    <p:sldId id="309" r:id="rId17"/>
    <p:sldId id="321" r:id="rId18"/>
    <p:sldId id="322" r:id="rId19"/>
    <p:sldId id="323" r:id="rId20"/>
    <p:sldId id="276" r:id="rId21"/>
  </p:sldIdLst>
  <p:sldSz cx="9144000" cy="5143500" type="screen16x9"/>
  <p:notesSz cx="7010400" cy="9223375"/>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a" initials="D" lastIdx="5" clrIdx="0"/>
  <p:cmAuthor id="1" name="k.c. holley" initials="KC" lastIdx="6"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46569"/>
    <a:srgbClr val="77777A"/>
    <a:srgbClr val="ADD9C9"/>
    <a:srgbClr val="96BDDC"/>
    <a:srgbClr val="0082BC"/>
    <a:srgbClr val="007EB1"/>
    <a:srgbClr val="00C3C6"/>
    <a:srgbClr val="000830"/>
    <a:srgbClr val="0008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1" autoAdjust="0"/>
    <p:restoredTop sz="77558" autoAdjust="0"/>
  </p:normalViewPr>
  <p:slideViewPr>
    <p:cSldViewPr snapToGrid="0" snapToObjects="1">
      <p:cViewPr varScale="1">
        <p:scale>
          <a:sx n="126" d="100"/>
          <a:sy n="126" d="100"/>
        </p:scale>
        <p:origin x="-1194"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F5063E54-3693-674C-9B83-A92C42DCBACA}" type="datetimeFigureOut">
              <a:rPr lang="en-US" smtClean="0"/>
              <a:t>7/12/2016</a:t>
            </a:fld>
            <a:endParaRPr lang="en-US" dirty="0"/>
          </a:p>
        </p:txBody>
      </p:sp>
      <p:sp>
        <p:nvSpPr>
          <p:cNvPr id="4" name="Footer Placeholder 3"/>
          <p:cNvSpPr>
            <a:spLocks noGrp="1"/>
          </p:cNvSpPr>
          <p:nvPr>
            <p:ph type="ftr" sz="quarter" idx="2"/>
          </p:nvPr>
        </p:nvSpPr>
        <p:spPr>
          <a:xfrm>
            <a:off x="0" y="87598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59825"/>
            <a:ext cx="3038475" cy="461963"/>
          </a:xfrm>
          <a:prstGeom prst="rect">
            <a:avLst/>
          </a:prstGeom>
        </p:spPr>
        <p:txBody>
          <a:bodyPr vert="horz" lIns="91440" tIns="45720" rIns="91440" bIns="45720" rtlCol="0" anchor="b"/>
          <a:lstStyle>
            <a:lvl1pPr algn="r">
              <a:defRPr sz="1200"/>
            </a:lvl1pPr>
          </a:lstStyle>
          <a:p>
            <a:fld id="{CEE800E6-57F7-4846-81AF-35C0C5651A33}" type="slidenum">
              <a:rPr lang="en-US" smtClean="0"/>
              <a:t>‹#›</a:t>
            </a:fld>
            <a:endParaRPr lang="en-US" dirty="0"/>
          </a:p>
        </p:txBody>
      </p:sp>
    </p:spTree>
    <p:extLst>
      <p:ext uri="{BB962C8B-B14F-4D97-AF65-F5344CB8AC3E}">
        <p14:creationId xmlns:p14="http://schemas.microsoft.com/office/powerpoint/2010/main" val="3767102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431800" y="692150"/>
            <a:ext cx="6146800" cy="3459163"/>
          </a:xfrm>
          <a:prstGeom prst="rect">
            <a:avLst/>
          </a:prstGeom>
        </p:spPr>
        <p:txBody>
          <a:bodyPr lIns="92757" tIns="46378" rIns="92757" bIns="46378"/>
          <a:lstStyle/>
          <a:p>
            <a:pPr lvl="0"/>
            <a:endParaRPr/>
          </a:p>
        </p:txBody>
      </p:sp>
      <p:sp>
        <p:nvSpPr>
          <p:cNvPr id="18" name="Shape 18"/>
          <p:cNvSpPr>
            <a:spLocks noGrp="1"/>
          </p:cNvSpPr>
          <p:nvPr>
            <p:ph type="body" sz="quarter" idx="1"/>
          </p:nvPr>
        </p:nvSpPr>
        <p:spPr>
          <a:xfrm>
            <a:off x="934720" y="4381103"/>
            <a:ext cx="5140960" cy="4150519"/>
          </a:xfrm>
          <a:prstGeom prst="rect">
            <a:avLst/>
          </a:prstGeom>
        </p:spPr>
        <p:txBody>
          <a:bodyPr lIns="92757" tIns="46378" rIns="92757" bIns="46378"/>
          <a:lstStyle/>
          <a:p>
            <a:pPr lvl="0"/>
            <a:endParaRPr/>
          </a:p>
        </p:txBody>
      </p:sp>
    </p:spTree>
    <p:extLst>
      <p:ext uri="{BB962C8B-B14F-4D97-AF65-F5344CB8AC3E}">
        <p14:creationId xmlns:p14="http://schemas.microsoft.com/office/powerpoint/2010/main" val="2820528855"/>
      </p:ext>
    </p:extLst>
  </p:cSld>
  <p:clrMap bg1="lt1" tx1="dk1" bg2="lt2" tx2="dk2" accent1="accent1" accent2="accent2" accent3="accent3" accent4="accent4" accent5="accent5" accent6="accent6" hlink="hlink" folHlink="folHlink"/>
  <p:hf hdr="0" ftr="0" dt="0"/>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7892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vi-VN" dirty="0" smtClean="0"/>
              <a:t>Chuẩn bị cho Nu Skin (2015). [12 tuần nghiên cứu lâm </a:t>
            </a:r>
            <a:r>
              <a:rPr lang="vi-VN" dirty="0" smtClean="0"/>
              <a:t>sàn </a:t>
            </a:r>
            <a:r>
              <a:rPr lang="vi-VN" dirty="0" smtClean="0"/>
              <a:t>để đánh giá </a:t>
            </a:r>
            <a:r>
              <a:rPr lang="vi-VN" dirty="0" smtClean="0"/>
              <a:t>hiệu </a:t>
            </a:r>
            <a:r>
              <a:rPr lang="vi-VN" dirty="0" smtClean="0"/>
              <a:t>quả chống lão hóa của ageLOC</a:t>
            </a:r>
            <a:r>
              <a:rPr lang="en-US" baseline="0" dirty="0" smtClean="0"/>
              <a:t> Me </a:t>
            </a:r>
            <a:r>
              <a:rPr lang="vi-VN" dirty="0" smtClean="0"/>
              <a:t>Serum]</a:t>
            </a:r>
            <a:r>
              <a:rPr lang="en-US" dirty="0" smtClean="0"/>
              <a:t>.</a:t>
            </a:r>
            <a:r>
              <a:rPr lang="en-US" baseline="0" dirty="0" smtClean="0"/>
              <a:t> D</a:t>
            </a:r>
            <a:r>
              <a:rPr lang="vi-VN" dirty="0" smtClean="0"/>
              <a:t>ữ liệu thô chưa được công bố</a:t>
            </a:r>
            <a:r>
              <a:rPr lang="en-US" dirty="0" smtClean="0"/>
              <a:t>.</a:t>
            </a:r>
            <a:r>
              <a:rPr lang="en-US" baseline="0" dirty="0" smtClean="0"/>
              <a:t> </a:t>
            </a:r>
            <a:endParaRPr lang="en-US" dirty="0" smtClean="0">
              <a:solidFill>
                <a:srgbClr val="FF0000"/>
              </a:solidFill>
            </a:endParaRPr>
          </a:p>
          <a:p>
            <a:pPr marL="0" marR="0" indent="0" defTabSz="457200" eaLnBrk="1" fontAlgn="auto" latinLnBrk="0" hangingPunct="1">
              <a:lnSpc>
                <a:spcPct val="117999"/>
              </a:lnSpc>
              <a:spcBef>
                <a:spcPts val="0"/>
              </a:spcBef>
              <a:spcAft>
                <a:spcPts val="0"/>
              </a:spcAft>
              <a:buClrTx/>
              <a:buSzTx/>
              <a:buFontTx/>
              <a:buNone/>
              <a:tabLst/>
              <a:defRPr/>
            </a:pPr>
            <a:endParaRPr lang="en-US" sz="2200" dirty="0" smtClean="0">
              <a:effectLst/>
              <a:latin typeface="+mj-lt"/>
              <a:ea typeface="+mj-ea"/>
              <a:cs typeface="+mj-cs"/>
              <a:sym typeface="Helvetica Neue"/>
            </a:endParaRPr>
          </a:p>
          <a:p>
            <a:r>
              <a:rPr lang="vi-VN" dirty="0" smtClean="0"/>
              <a:t>Những bức ảnh thể hiện được thực hiện tại cơ sở và tại kết luận của một nghiên cứu lâm sàng 12 tuần Nu Skin ký hợp đồng </a:t>
            </a:r>
            <a:r>
              <a:rPr lang="en-US" dirty="0" err="1" smtClean="0"/>
              <a:t>với</a:t>
            </a:r>
            <a:r>
              <a:rPr lang="vi-VN" dirty="0" smtClean="0"/>
              <a:t> một tổ chức nghiên cứu bên thứ 3 ở Trung Quốc. 60 người tham gia được tuyển chọn và được chia thành hai nhóm. Mỗi người tham gia được phân ngẫu nhiên vào một trong hai </a:t>
            </a:r>
            <a:r>
              <a:rPr lang="en-US" dirty="0" err="1" smtClean="0"/>
              <a:t>nhóm</a:t>
            </a:r>
            <a:r>
              <a:rPr lang="en-US" baseline="0" dirty="0" smtClean="0"/>
              <a:t> </a:t>
            </a:r>
            <a:r>
              <a:rPr lang="vi-VN" dirty="0" smtClean="0"/>
              <a:t>chủ yếu kết hợp </a:t>
            </a:r>
            <a:r>
              <a:rPr lang="en-US" dirty="0" smtClean="0"/>
              <a:t>serum</a:t>
            </a:r>
            <a:r>
              <a:rPr lang="vi-VN" dirty="0" smtClean="0"/>
              <a:t> ageLOC </a:t>
            </a:r>
            <a:r>
              <a:rPr lang="en-US" dirty="0" smtClean="0"/>
              <a:t>Me</a:t>
            </a:r>
            <a:r>
              <a:rPr lang="vi-VN" dirty="0" smtClean="0"/>
              <a:t>. </a:t>
            </a:r>
            <a:r>
              <a:rPr lang="en-US" dirty="0" smtClean="0"/>
              <a:t>C</a:t>
            </a:r>
            <a:r>
              <a:rPr lang="vi-VN" dirty="0" smtClean="0"/>
              <a:t>hấm điểm lâm </a:t>
            </a:r>
            <a:r>
              <a:rPr lang="vi-VN" dirty="0" smtClean="0"/>
              <a:t>sàn, </a:t>
            </a:r>
            <a:r>
              <a:rPr lang="vi-VN" dirty="0" smtClean="0"/>
              <a:t>tự đánh giá, thiết bị đo đạc và hình ảnh đã được hoàn thành tại cơ bản, tuần 1, 2, 4, 8 và 12. Tháng 10 năm 2015</a:t>
            </a:r>
            <a:r>
              <a:rPr lang="en-US" dirty="0" smtClean="0"/>
              <a:t>.</a:t>
            </a:r>
            <a:endParaRPr lang="vi-VN"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200" dirty="0" smtClean="0">
              <a:effectLst/>
              <a:latin typeface="+mj-lt"/>
              <a:ea typeface="+mj-ea"/>
              <a:cs typeface="+mj-cs"/>
              <a:sym typeface="Helvetica Neue"/>
            </a:endParaRPr>
          </a:p>
          <a:p>
            <a:endParaRPr lang="en-US" dirty="0"/>
          </a:p>
        </p:txBody>
      </p:sp>
    </p:spTree>
    <p:extLst>
      <p:ext uri="{BB962C8B-B14F-4D97-AF65-F5344CB8AC3E}">
        <p14:creationId xmlns:p14="http://schemas.microsoft.com/office/powerpoint/2010/main" val="122998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vi-VN" dirty="0" smtClean="0"/>
              <a:t>Chuẩn bị cho Nu Skin (2015). [12 tuần nghiên cứu lâm </a:t>
            </a:r>
            <a:r>
              <a:rPr lang="vi-VN" dirty="0" smtClean="0"/>
              <a:t>sàn </a:t>
            </a:r>
            <a:r>
              <a:rPr lang="vi-VN" dirty="0" smtClean="0"/>
              <a:t>để đánh </a:t>
            </a:r>
            <a:r>
              <a:rPr lang="vi-VN" dirty="0" smtClean="0"/>
              <a:t>giá hiệu </a:t>
            </a:r>
            <a:r>
              <a:rPr lang="vi-VN" dirty="0" smtClean="0"/>
              <a:t>quả chống lão hóa của ageLOC</a:t>
            </a:r>
            <a:r>
              <a:rPr lang="en-US" baseline="0" dirty="0" smtClean="0"/>
              <a:t> Me </a:t>
            </a:r>
            <a:r>
              <a:rPr lang="vi-VN" dirty="0" smtClean="0"/>
              <a:t>Serum]</a:t>
            </a:r>
            <a:r>
              <a:rPr lang="en-US" dirty="0" smtClean="0"/>
              <a:t>.</a:t>
            </a:r>
            <a:r>
              <a:rPr lang="en-US" baseline="0" dirty="0" smtClean="0"/>
              <a:t> D</a:t>
            </a:r>
            <a:r>
              <a:rPr lang="vi-VN" dirty="0" smtClean="0"/>
              <a:t>ữ liệu thô chưa được công bố</a:t>
            </a:r>
            <a:r>
              <a:rPr lang="en-US" dirty="0" smtClean="0"/>
              <a:t>.</a:t>
            </a:r>
            <a:r>
              <a:rPr lang="en-US" baseline="0" dirty="0" smtClean="0"/>
              <a:t> </a:t>
            </a:r>
            <a:endParaRPr lang="en-US" dirty="0" smtClean="0">
              <a:solidFill>
                <a:srgbClr val="FF0000"/>
              </a:solidFill>
            </a:endParaRPr>
          </a:p>
          <a:p>
            <a:pPr marL="0" marR="0" indent="0" defTabSz="457200" eaLnBrk="1" fontAlgn="auto" latinLnBrk="0" hangingPunct="1">
              <a:lnSpc>
                <a:spcPct val="117999"/>
              </a:lnSpc>
              <a:spcBef>
                <a:spcPts val="0"/>
              </a:spcBef>
              <a:spcAft>
                <a:spcPts val="0"/>
              </a:spcAft>
              <a:buClrTx/>
              <a:buSzTx/>
              <a:buFontTx/>
              <a:buNone/>
              <a:tabLst/>
              <a:defRPr/>
            </a:pPr>
            <a:endParaRPr lang="en-US" sz="2200" dirty="0" smtClean="0">
              <a:effectLst/>
              <a:latin typeface="+mj-lt"/>
              <a:ea typeface="+mj-ea"/>
              <a:cs typeface="+mj-cs"/>
              <a:sym typeface="Helvetica Neue"/>
            </a:endParaRPr>
          </a:p>
          <a:p>
            <a:r>
              <a:rPr lang="vi-VN" dirty="0" smtClean="0"/>
              <a:t>Những bức ảnh thể hiện được thực hiện tại cơ sở và tại kết luận của một nghiên cứu lâm sàng 12 tuần Nu Skin ký hợp đồng </a:t>
            </a:r>
            <a:r>
              <a:rPr lang="en-US" dirty="0" err="1" smtClean="0"/>
              <a:t>với</a:t>
            </a:r>
            <a:r>
              <a:rPr lang="vi-VN" dirty="0" smtClean="0"/>
              <a:t> một tổ chức nghiên cứu bên thứ 3 ở Trung Quốc. 60 người tham gia được tuyển chọn và được chia thành hai nhóm. Mỗi người tham gia được phân ngẫu nhiên vào một trong hai </a:t>
            </a:r>
            <a:r>
              <a:rPr lang="en-US" dirty="0" err="1" smtClean="0"/>
              <a:t>nhóm</a:t>
            </a:r>
            <a:r>
              <a:rPr lang="en-US" baseline="0" dirty="0" smtClean="0"/>
              <a:t> </a:t>
            </a:r>
            <a:r>
              <a:rPr lang="vi-VN" dirty="0" smtClean="0"/>
              <a:t>chủ yếu kết hợp </a:t>
            </a:r>
            <a:r>
              <a:rPr lang="en-US" dirty="0" smtClean="0"/>
              <a:t>serum</a:t>
            </a:r>
            <a:r>
              <a:rPr lang="vi-VN" dirty="0" smtClean="0"/>
              <a:t> ageLOC </a:t>
            </a:r>
            <a:r>
              <a:rPr lang="en-US" dirty="0" smtClean="0"/>
              <a:t>Me</a:t>
            </a:r>
            <a:r>
              <a:rPr lang="vi-VN" dirty="0" smtClean="0"/>
              <a:t>. </a:t>
            </a:r>
            <a:r>
              <a:rPr lang="en-US" dirty="0" smtClean="0"/>
              <a:t>C</a:t>
            </a:r>
            <a:r>
              <a:rPr lang="vi-VN" dirty="0" smtClean="0"/>
              <a:t>hấm điểm lâm </a:t>
            </a:r>
            <a:r>
              <a:rPr lang="vi-VN" dirty="0" smtClean="0"/>
              <a:t>sàn, </a:t>
            </a:r>
            <a:r>
              <a:rPr lang="vi-VN" dirty="0" smtClean="0"/>
              <a:t>tự đánh giá, thiết bị đo đạc và hình ảnh đã được hoàn thành tại cơ bản, tuần 1, 2, 4, 8 và 12. Tháng 10 năm 2015</a:t>
            </a:r>
            <a:r>
              <a:rPr lang="en-US" dirty="0" smtClean="0"/>
              <a:t>.</a:t>
            </a:r>
            <a:endParaRPr lang="vi-VN"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200" dirty="0" smtClean="0">
              <a:effectLst/>
              <a:latin typeface="+mj-lt"/>
              <a:ea typeface="+mj-ea"/>
              <a:cs typeface="+mj-cs"/>
              <a:sym typeface="Helvetica Neue"/>
            </a:endParaRPr>
          </a:p>
          <a:p>
            <a:endParaRPr lang="en-US" dirty="0"/>
          </a:p>
        </p:txBody>
      </p:sp>
    </p:spTree>
    <p:extLst>
      <p:ext uri="{BB962C8B-B14F-4D97-AF65-F5344CB8AC3E}">
        <p14:creationId xmlns:p14="http://schemas.microsoft.com/office/powerpoint/2010/main" val="184905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vi-VN" dirty="0" smtClean="0"/>
              <a:t>Chuẩn bị cho Nu Skin (2015). [12 tuần nghiên cứu lâm </a:t>
            </a:r>
            <a:r>
              <a:rPr lang="vi-VN" dirty="0" smtClean="0"/>
              <a:t>sàn </a:t>
            </a:r>
            <a:r>
              <a:rPr lang="vi-VN" dirty="0" smtClean="0"/>
              <a:t>để đánh giá </a:t>
            </a:r>
            <a:r>
              <a:rPr lang="vi-VN" dirty="0" smtClean="0"/>
              <a:t>hiệu </a:t>
            </a:r>
            <a:r>
              <a:rPr lang="vi-VN" dirty="0" smtClean="0"/>
              <a:t>quả chống lão hóa của ageLOC</a:t>
            </a:r>
            <a:r>
              <a:rPr lang="en-US" baseline="0" dirty="0" smtClean="0"/>
              <a:t> Me </a:t>
            </a:r>
            <a:r>
              <a:rPr lang="vi-VN" dirty="0" smtClean="0"/>
              <a:t>Serum]</a:t>
            </a:r>
            <a:r>
              <a:rPr lang="en-US" dirty="0" smtClean="0"/>
              <a:t>.</a:t>
            </a:r>
            <a:r>
              <a:rPr lang="en-US" baseline="0" dirty="0" smtClean="0"/>
              <a:t> D</a:t>
            </a:r>
            <a:r>
              <a:rPr lang="vi-VN" dirty="0" smtClean="0"/>
              <a:t>ữ liệu thô chưa được công bố</a:t>
            </a:r>
            <a:r>
              <a:rPr lang="en-US" dirty="0" smtClean="0"/>
              <a:t>.</a:t>
            </a:r>
            <a:r>
              <a:rPr lang="en-US" baseline="0" dirty="0" smtClean="0"/>
              <a:t> </a:t>
            </a:r>
            <a:endParaRPr lang="en-US" dirty="0" smtClean="0">
              <a:solidFill>
                <a:srgbClr val="FF0000"/>
              </a:solidFill>
            </a:endParaRPr>
          </a:p>
          <a:p>
            <a:pPr marL="0" marR="0" indent="0" defTabSz="457200" eaLnBrk="1" fontAlgn="auto" latinLnBrk="0" hangingPunct="1">
              <a:lnSpc>
                <a:spcPct val="117999"/>
              </a:lnSpc>
              <a:spcBef>
                <a:spcPts val="0"/>
              </a:spcBef>
              <a:spcAft>
                <a:spcPts val="0"/>
              </a:spcAft>
              <a:buClrTx/>
              <a:buSzTx/>
              <a:buFontTx/>
              <a:buNone/>
              <a:tabLst/>
              <a:defRPr/>
            </a:pPr>
            <a:endParaRPr lang="en-US" sz="2200" dirty="0" smtClean="0">
              <a:effectLst/>
              <a:latin typeface="+mj-lt"/>
              <a:ea typeface="+mj-ea"/>
              <a:cs typeface="+mj-cs"/>
              <a:sym typeface="Helvetica Neue"/>
            </a:endParaRPr>
          </a:p>
          <a:p>
            <a:r>
              <a:rPr lang="vi-VN" dirty="0" smtClean="0"/>
              <a:t>Những bức ảnh thể hiện được thực hiện tại cơ sở và tại kết luận của một nghiên cứu lâm </a:t>
            </a:r>
            <a:r>
              <a:rPr lang="vi-VN" dirty="0" smtClean="0"/>
              <a:t>sàn </a:t>
            </a:r>
            <a:r>
              <a:rPr lang="vi-VN" dirty="0" smtClean="0"/>
              <a:t>12 tuần Nu Skin ký hợp đồng </a:t>
            </a:r>
            <a:r>
              <a:rPr lang="en-US" dirty="0" err="1" smtClean="0"/>
              <a:t>với</a:t>
            </a:r>
            <a:r>
              <a:rPr lang="vi-VN" dirty="0" smtClean="0"/>
              <a:t> một tổ chức nghiên cứu bên thứ 3 ở Trung Quốc. 60 người tham gia được tuyển chọn và được chia thành hai nhóm. Mỗi người tham gia được phân ngẫu nhiên vào một trong hai </a:t>
            </a:r>
            <a:r>
              <a:rPr lang="en-US" dirty="0" err="1" smtClean="0"/>
              <a:t>nhóm</a:t>
            </a:r>
            <a:r>
              <a:rPr lang="en-US" baseline="0" dirty="0" smtClean="0"/>
              <a:t> </a:t>
            </a:r>
            <a:r>
              <a:rPr lang="vi-VN" dirty="0" smtClean="0"/>
              <a:t>chủ yếu kết hợp </a:t>
            </a:r>
            <a:r>
              <a:rPr lang="en-US" dirty="0" smtClean="0"/>
              <a:t>serum</a:t>
            </a:r>
            <a:r>
              <a:rPr lang="vi-VN" dirty="0" smtClean="0"/>
              <a:t> ageLOC </a:t>
            </a:r>
            <a:r>
              <a:rPr lang="en-US" dirty="0" smtClean="0"/>
              <a:t>Me</a:t>
            </a:r>
            <a:r>
              <a:rPr lang="vi-VN" dirty="0" smtClean="0"/>
              <a:t>. </a:t>
            </a:r>
            <a:r>
              <a:rPr lang="en-US" dirty="0" smtClean="0"/>
              <a:t>C</a:t>
            </a:r>
            <a:r>
              <a:rPr lang="vi-VN" dirty="0" smtClean="0"/>
              <a:t>hấm điểm lâm </a:t>
            </a:r>
            <a:r>
              <a:rPr lang="vi-VN" dirty="0" smtClean="0"/>
              <a:t>sàn, </a:t>
            </a:r>
            <a:r>
              <a:rPr lang="vi-VN" dirty="0" smtClean="0"/>
              <a:t>tự đánh giá, thiết bị đo đạc và hình ảnh đã được hoàn thành tại cơ bản, tuần 1, 2, 4, 8 và 12. Tháng 10 năm 2015</a:t>
            </a:r>
            <a:r>
              <a:rPr lang="en-US" dirty="0" smtClean="0"/>
              <a:t>.</a:t>
            </a:r>
            <a:endParaRPr lang="vi-VN" dirty="0" smtClean="0"/>
          </a:p>
          <a:p>
            <a:endParaRPr lang="en-US" dirty="0"/>
          </a:p>
        </p:txBody>
      </p:sp>
    </p:spTree>
    <p:extLst>
      <p:ext uri="{BB962C8B-B14F-4D97-AF65-F5344CB8AC3E}">
        <p14:creationId xmlns:p14="http://schemas.microsoft.com/office/powerpoint/2010/main" val="143899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vi-VN" dirty="0" smtClean="0"/>
              <a:t>Chuẩn bị cho Nu Skin (2015). [1</a:t>
            </a:r>
            <a:r>
              <a:rPr lang="en-US" dirty="0" smtClean="0"/>
              <a:t>6</a:t>
            </a:r>
            <a:r>
              <a:rPr lang="vi-VN" dirty="0" smtClean="0"/>
              <a:t> tuần nghiên cứu lâm </a:t>
            </a:r>
            <a:r>
              <a:rPr lang="vi-VN" dirty="0" smtClean="0"/>
              <a:t>sàn </a:t>
            </a:r>
            <a:r>
              <a:rPr lang="vi-VN" dirty="0" smtClean="0"/>
              <a:t>để đánh giá </a:t>
            </a:r>
            <a:r>
              <a:rPr lang="en-US" dirty="0" err="1" smtClean="0"/>
              <a:t>hiệu</a:t>
            </a:r>
            <a:r>
              <a:rPr lang="en-US" baseline="0" dirty="0" smtClean="0"/>
              <a:t> </a:t>
            </a:r>
            <a:r>
              <a:rPr lang="vi-VN" dirty="0" smtClean="0"/>
              <a:t>quả </a:t>
            </a:r>
            <a:r>
              <a:rPr lang="vi-VN" dirty="0" smtClean="0"/>
              <a:t>chống lão hóa của ageLOC</a:t>
            </a:r>
            <a:r>
              <a:rPr lang="en-US" baseline="0" dirty="0" smtClean="0"/>
              <a:t> Me </a:t>
            </a:r>
            <a:r>
              <a:rPr lang="vi-VN" dirty="0" smtClean="0"/>
              <a:t>Serum]</a:t>
            </a:r>
            <a:r>
              <a:rPr lang="en-US" dirty="0" smtClean="0"/>
              <a:t>.</a:t>
            </a:r>
            <a:r>
              <a:rPr lang="en-US" baseline="0" dirty="0" smtClean="0"/>
              <a:t> D</a:t>
            </a:r>
            <a:r>
              <a:rPr lang="vi-VN" dirty="0" smtClean="0"/>
              <a:t>ữ liệu thô chưa được công bố</a:t>
            </a:r>
            <a:r>
              <a:rPr lang="en-US" dirty="0" smtClean="0"/>
              <a:t>.</a:t>
            </a:r>
            <a:r>
              <a:rPr lang="en-US" baseline="0" dirty="0" smtClean="0"/>
              <a:t> </a:t>
            </a:r>
            <a:endParaRPr lang="en-US" dirty="0" smtClean="0">
              <a:solidFill>
                <a:srgbClr val="FF0000"/>
              </a:solidFill>
            </a:endParaRPr>
          </a:p>
          <a:p>
            <a:endParaRPr lang="en-US" dirty="0" smtClean="0"/>
          </a:p>
          <a:p>
            <a:r>
              <a:rPr lang="vi-VN" dirty="0" smtClean="0"/>
              <a:t>Những bức ảnh thể hiện được thực hiện tại cơ sở và tại kết luận của một nghiên cứu lâm </a:t>
            </a:r>
            <a:r>
              <a:rPr lang="vi-VN" dirty="0" smtClean="0"/>
              <a:t>sàn </a:t>
            </a:r>
            <a:r>
              <a:rPr lang="vi-VN" dirty="0" smtClean="0"/>
              <a:t>1</a:t>
            </a:r>
            <a:r>
              <a:rPr lang="en-US" dirty="0" smtClean="0"/>
              <a:t>6</a:t>
            </a:r>
            <a:r>
              <a:rPr lang="vi-VN" dirty="0" smtClean="0"/>
              <a:t> tuần Nu Skin ký hợp đồng </a:t>
            </a:r>
            <a:r>
              <a:rPr lang="en-US" dirty="0" err="1" smtClean="0"/>
              <a:t>với</a:t>
            </a:r>
            <a:r>
              <a:rPr lang="vi-VN" dirty="0" smtClean="0"/>
              <a:t> một tổ chức nghiên cứu bên thứ 3 ở Trung Quốc. 60 người tham gia được tuyển chọn và được chia thành hai nhóm. Mỗi người tham gia được phân ngẫu nhiên vào một trong hai </a:t>
            </a:r>
            <a:r>
              <a:rPr lang="en-US" dirty="0" err="1" smtClean="0"/>
              <a:t>nhóm</a:t>
            </a:r>
            <a:r>
              <a:rPr lang="en-US" baseline="0" dirty="0" smtClean="0"/>
              <a:t> </a:t>
            </a:r>
            <a:r>
              <a:rPr lang="vi-VN" dirty="0" smtClean="0"/>
              <a:t>chủ yếu kết hợp </a:t>
            </a:r>
            <a:r>
              <a:rPr lang="en-US" dirty="0" smtClean="0"/>
              <a:t>serum</a:t>
            </a:r>
            <a:r>
              <a:rPr lang="vi-VN" dirty="0" smtClean="0"/>
              <a:t> ageLOC </a:t>
            </a:r>
            <a:r>
              <a:rPr lang="en-US" dirty="0" smtClean="0"/>
              <a:t>Me</a:t>
            </a:r>
            <a:r>
              <a:rPr lang="vi-VN" dirty="0" smtClean="0"/>
              <a:t>. </a:t>
            </a:r>
            <a:r>
              <a:rPr lang="en-US" dirty="0" smtClean="0"/>
              <a:t>C</a:t>
            </a:r>
            <a:r>
              <a:rPr lang="vi-VN" dirty="0" smtClean="0"/>
              <a:t>hấm điểm </a:t>
            </a:r>
            <a:r>
              <a:rPr lang="vi-VN" smtClean="0"/>
              <a:t>lâm </a:t>
            </a:r>
            <a:r>
              <a:rPr lang="vi-VN" smtClean="0"/>
              <a:t>sàn, </a:t>
            </a:r>
            <a:r>
              <a:rPr lang="vi-VN" dirty="0" smtClean="0"/>
              <a:t>tự đánh giá, thiết bị đo đạc và hình ảnh đã được hoàn thành tại cơ bản, tuần 1, </a:t>
            </a:r>
            <a:r>
              <a:rPr lang="en-US" dirty="0" smtClean="0"/>
              <a:t>4</a:t>
            </a:r>
            <a:r>
              <a:rPr lang="vi-VN" dirty="0" smtClean="0"/>
              <a:t>, </a:t>
            </a:r>
            <a:r>
              <a:rPr lang="en-US" dirty="0" smtClean="0"/>
              <a:t>8</a:t>
            </a:r>
            <a:r>
              <a:rPr lang="vi-VN" dirty="0" smtClean="0"/>
              <a:t>, </a:t>
            </a:r>
            <a:r>
              <a:rPr lang="en-US" dirty="0" smtClean="0"/>
              <a:t>12</a:t>
            </a:r>
            <a:r>
              <a:rPr lang="vi-VN" dirty="0" smtClean="0"/>
              <a:t> và 1</a:t>
            </a:r>
            <a:r>
              <a:rPr lang="en-US" dirty="0" smtClean="0"/>
              <a:t>6</a:t>
            </a:r>
            <a:r>
              <a:rPr lang="vi-VN" dirty="0" smtClean="0"/>
              <a:t>. Tháng </a:t>
            </a:r>
            <a:r>
              <a:rPr lang="en-US" dirty="0" smtClean="0"/>
              <a:t>3</a:t>
            </a:r>
            <a:r>
              <a:rPr lang="vi-VN" dirty="0" smtClean="0"/>
              <a:t> năm 2015</a:t>
            </a:r>
            <a:r>
              <a:rPr lang="en-US" dirty="0" smtClean="0"/>
              <a:t>.</a:t>
            </a:r>
            <a:endParaRPr lang="vi-VN" dirty="0" smtClean="0"/>
          </a:p>
          <a:p>
            <a:endParaRPr lang="en-US" dirty="0" smtClean="0"/>
          </a:p>
          <a:p>
            <a:endParaRPr lang="en-US" dirty="0" smtClean="0"/>
          </a:p>
        </p:txBody>
      </p:sp>
    </p:spTree>
    <p:extLst>
      <p:ext uri="{BB962C8B-B14F-4D97-AF65-F5344CB8AC3E}">
        <p14:creationId xmlns:p14="http://schemas.microsoft.com/office/powerpoint/2010/main" val="143899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vi-VN" dirty="0" smtClean="0"/>
              <a:t>Chuẩn bị cho Nu Skin (2015). [1</a:t>
            </a:r>
            <a:r>
              <a:rPr lang="en-US" dirty="0" smtClean="0"/>
              <a:t>6</a:t>
            </a:r>
            <a:r>
              <a:rPr lang="vi-VN" dirty="0" smtClean="0"/>
              <a:t> tuần nghiên cứu lâm sàng để đánh giá tính hiệu quả chống lão hóa của ageLOC</a:t>
            </a:r>
            <a:r>
              <a:rPr lang="en-US" baseline="0" dirty="0" smtClean="0"/>
              <a:t> Me </a:t>
            </a:r>
            <a:r>
              <a:rPr lang="vi-VN" dirty="0" smtClean="0"/>
              <a:t>Serum]</a:t>
            </a:r>
            <a:r>
              <a:rPr lang="en-US" dirty="0" smtClean="0"/>
              <a:t>.</a:t>
            </a:r>
            <a:r>
              <a:rPr lang="en-US" baseline="0" dirty="0" smtClean="0"/>
              <a:t> D</a:t>
            </a:r>
            <a:r>
              <a:rPr lang="vi-VN" dirty="0" smtClean="0"/>
              <a:t>ữ liệu thô chưa được công bố</a:t>
            </a:r>
            <a:r>
              <a:rPr lang="en-US" dirty="0" smtClean="0"/>
              <a:t>.</a:t>
            </a:r>
            <a:r>
              <a:rPr lang="en-US" baseline="0" dirty="0" smtClean="0"/>
              <a:t> </a:t>
            </a:r>
            <a:endParaRPr lang="en-US" dirty="0" smtClean="0">
              <a:solidFill>
                <a:srgbClr val="FF0000"/>
              </a:solidFill>
            </a:endParaRPr>
          </a:p>
          <a:p>
            <a:endParaRPr lang="en-US" dirty="0" smtClean="0"/>
          </a:p>
          <a:p>
            <a:r>
              <a:rPr lang="vi-VN" dirty="0" smtClean="0"/>
              <a:t>Những bức ảnh thể hiện được thực hiện tại cơ sở và tại kết luận của một nghiên cứu lâm sàng 1</a:t>
            </a:r>
            <a:r>
              <a:rPr lang="en-US" dirty="0" smtClean="0"/>
              <a:t>6</a:t>
            </a:r>
            <a:r>
              <a:rPr lang="vi-VN" dirty="0" smtClean="0"/>
              <a:t> tuần Nu Skin ký hợp đồng </a:t>
            </a:r>
            <a:r>
              <a:rPr lang="en-US" dirty="0" err="1" smtClean="0"/>
              <a:t>với</a:t>
            </a:r>
            <a:r>
              <a:rPr lang="vi-VN" dirty="0" smtClean="0"/>
              <a:t> một tổ chức nghiên cứu bên thứ 3 ở Trung Quốc. 60 người tham gia được tuyển chọn và được chia thành hai nhóm. Mỗi người tham gia được phân ngẫu nhiên vào một trong hai </a:t>
            </a:r>
            <a:r>
              <a:rPr lang="en-US" dirty="0" err="1" smtClean="0"/>
              <a:t>nhóm</a:t>
            </a:r>
            <a:r>
              <a:rPr lang="en-US" baseline="0" dirty="0" smtClean="0"/>
              <a:t> </a:t>
            </a:r>
            <a:r>
              <a:rPr lang="vi-VN" dirty="0" smtClean="0"/>
              <a:t>chủ yếu kết hợp </a:t>
            </a:r>
            <a:r>
              <a:rPr lang="en-US" dirty="0" smtClean="0"/>
              <a:t>serum</a:t>
            </a:r>
            <a:r>
              <a:rPr lang="vi-VN" dirty="0" smtClean="0"/>
              <a:t> ageLOC </a:t>
            </a:r>
            <a:r>
              <a:rPr lang="en-US" dirty="0" smtClean="0"/>
              <a:t>Me</a:t>
            </a:r>
            <a:r>
              <a:rPr lang="vi-VN" dirty="0" smtClean="0"/>
              <a:t>. </a:t>
            </a:r>
            <a:r>
              <a:rPr lang="en-US" dirty="0" smtClean="0"/>
              <a:t>C</a:t>
            </a:r>
            <a:r>
              <a:rPr lang="vi-VN" dirty="0" smtClean="0"/>
              <a:t>hấm điểm lâm sàng, tự đánh giá, thiết bị đo đạc và hình ảnh đã được hoàn thành tại cơ bản, tuần 1, </a:t>
            </a:r>
            <a:r>
              <a:rPr lang="en-US" dirty="0" smtClean="0"/>
              <a:t>4</a:t>
            </a:r>
            <a:r>
              <a:rPr lang="vi-VN" dirty="0" smtClean="0"/>
              <a:t>, </a:t>
            </a:r>
            <a:r>
              <a:rPr lang="en-US" dirty="0" smtClean="0"/>
              <a:t>8</a:t>
            </a:r>
            <a:r>
              <a:rPr lang="vi-VN" dirty="0" smtClean="0"/>
              <a:t>, </a:t>
            </a:r>
            <a:r>
              <a:rPr lang="en-US" dirty="0" smtClean="0"/>
              <a:t>12</a:t>
            </a:r>
            <a:r>
              <a:rPr lang="vi-VN" dirty="0" smtClean="0"/>
              <a:t> và 1</a:t>
            </a:r>
            <a:r>
              <a:rPr lang="en-US" dirty="0" smtClean="0"/>
              <a:t>6</a:t>
            </a:r>
            <a:r>
              <a:rPr lang="vi-VN" dirty="0" smtClean="0"/>
              <a:t>. Tháng </a:t>
            </a:r>
            <a:r>
              <a:rPr lang="en-US" dirty="0" smtClean="0"/>
              <a:t>3</a:t>
            </a:r>
            <a:r>
              <a:rPr lang="vi-VN" dirty="0" smtClean="0"/>
              <a:t> năm 2015</a:t>
            </a:r>
            <a:r>
              <a:rPr lang="en-US" dirty="0" smtClean="0"/>
              <a:t>.</a:t>
            </a:r>
            <a:endParaRPr lang="vi-VN" dirty="0" smtClean="0"/>
          </a:p>
        </p:txBody>
      </p:sp>
    </p:spTree>
    <p:extLst>
      <p:ext uri="{BB962C8B-B14F-4D97-AF65-F5344CB8AC3E}">
        <p14:creationId xmlns:p14="http://schemas.microsoft.com/office/powerpoint/2010/main" val="1438991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vi-VN" dirty="0" smtClean="0"/>
              <a:t>Chuẩn bị cho Nu Skin (2015). [1</a:t>
            </a:r>
            <a:r>
              <a:rPr lang="en-US" dirty="0" smtClean="0"/>
              <a:t>6</a:t>
            </a:r>
            <a:r>
              <a:rPr lang="vi-VN" dirty="0" smtClean="0"/>
              <a:t> tuần nghiên cứu lâm sàng để đánh giá tính hiệu quả chống lão hóa của ageLOC</a:t>
            </a:r>
            <a:r>
              <a:rPr lang="en-US" baseline="0" dirty="0" smtClean="0"/>
              <a:t> Me </a:t>
            </a:r>
            <a:r>
              <a:rPr lang="vi-VN" dirty="0" smtClean="0"/>
              <a:t>Serum]</a:t>
            </a:r>
            <a:r>
              <a:rPr lang="en-US" dirty="0" smtClean="0"/>
              <a:t>.</a:t>
            </a:r>
            <a:r>
              <a:rPr lang="en-US" baseline="0" dirty="0" smtClean="0"/>
              <a:t> D</a:t>
            </a:r>
            <a:r>
              <a:rPr lang="vi-VN" dirty="0" smtClean="0"/>
              <a:t>ữ liệu thô chưa được công bố</a:t>
            </a:r>
            <a:r>
              <a:rPr lang="en-US" dirty="0" smtClean="0"/>
              <a:t>.</a:t>
            </a:r>
            <a:r>
              <a:rPr lang="en-US" baseline="0" dirty="0" smtClean="0"/>
              <a:t> </a:t>
            </a:r>
            <a:endParaRPr lang="en-US" dirty="0" smtClean="0">
              <a:solidFill>
                <a:srgbClr val="FF0000"/>
              </a:solidFill>
            </a:endParaRPr>
          </a:p>
          <a:p>
            <a:endParaRPr lang="en-US" dirty="0" smtClean="0"/>
          </a:p>
          <a:p>
            <a:r>
              <a:rPr lang="vi-VN" dirty="0" smtClean="0"/>
              <a:t>Những bức ảnh thể hiện được thực hiện tại cơ sở và tại kết luận của một nghiên cứu lâm sàng 1</a:t>
            </a:r>
            <a:r>
              <a:rPr lang="en-US" dirty="0" smtClean="0"/>
              <a:t>6</a:t>
            </a:r>
            <a:r>
              <a:rPr lang="vi-VN" dirty="0" smtClean="0"/>
              <a:t> tuần Nu Skin ký hợp đồng </a:t>
            </a:r>
            <a:r>
              <a:rPr lang="en-US" dirty="0" err="1" smtClean="0"/>
              <a:t>với</a:t>
            </a:r>
            <a:r>
              <a:rPr lang="vi-VN" dirty="0" smtClean="0"/>
              <a:t> một tổ chức nghiên cứu bên thứ 3 ở Trung Quốc. 60 người tham gia được tuyển chọn và được chia thành hai nhóm. Mỗi người tham gia được phân ngẫu nhiên vào một trong hai </a:t>
            </a:r>
            <a:r>
              <a:rPr lang="en-US" dirty="0" err="1" smtClean="0"/>
              <a:t>nhóm</a:t>
            </a:r>
            <a:r>
              <a:rPr lang="en-US" baseline="0" dirty="0" smtClean="0"/>
              <a:t> </a:t>
            </a:r>
            <a:r>
              <a:rPr lang="vi-VN" dirty="0" smtClean="0"/>
              <a:t>chủ yếu kết hợp </a:t>
            </a:r>
            <a:r>
              <a:rPr lang="en-US" dirty="0" smtClean="0"/>
              <a:t>serum</a:t>
            </a:r>
            <a:r>
              <a:rPr lang="vi-VN" dirty="0" smtClean="0"/>
              <a:t> ageLOC </a:t>
            </a:r>
            <a:r>
              <a:rPr lang="en-US" dirty="0" smtClean="0"/>
              <a:t>Me</a:t>
            </a:r>
            <a:r>
              <a:rPr lang="vi-VN" dirty="0" smtClean="0"/>
              <a:t>. </a:t>
            </a:r>
            <a:r>
              <a:rPr lang="en-US" dirty="0" smtClean="0"/>
              <a:t>C</a:t>
            </a:r>
            <a:r>
              <a:rPr lang="vi-VN" dirty="0" smtClean="0"/>
              <a:t>hấm điểm lâm sàng, tự đánh giá, thiết bị đo đạc và hình ảnh đã được hoàn thành tại cơ bản, tuần 1, </a:t>
            </a:r>
            <a:r>
              <a:rPr lang="en-US" dirty="0" smtClean="0"/>
              <a:t>4</a:t>
            </a:r>
            <a:r>
              <a:rPr lang="vi-VN" dirty="0" smtClean="0"/>
              <a:t>, </a:t>
            </a:r>
            <a:r>
              <a:rPr lang="en-US" dirty="0" smtClean="0"/>
              <a:t>8</a:t>
            </a:r>
            <a:r>
              <a:rPr lang="vi-VN" dirty="0" smtClean="0"/>
              <a:t>, </a:t>
            </a:r>
            <a:r>
              <a:rPr lang="en-US" dirty="0" smtClean="0"/>
              <a:t>12</a:t>
            </a:r>
            <a:r>
              <a:rPr lang="vi-VN" dirty="0" smtClean="0"/>
              <a:t> và 1</a:t>
            </a:r>
            <a:r>
              <a:rPr lang="en-US" dirty="0" smtClean="0"/>
              <a:t>6</a:t>
            </a:r>
            <a:r>
              <a:rPr lang="vi-VN" dirty="0" smtClean="0"/>
              <a:t>. Tháng </a:t>
            </a:r>
            <a:r>
              <a:rPr lang="en-US" dirty="0" smtClean="0"/>
              <a:t>3</a:t>
            </a:r>
            <a:r>
              <a:rPr lang="vi-VN" dirty="0" smtClean="0"/>
              <a:t> năm 2015</a:t>
            </a:r>
            <a:r>
              <a:rPr lang="en-US" dirty="0" smtClean="0"/>
              <a:t>.</a:t>
            </a:r>
            <a:endParaRPr lang="vi-VN" dirty="0" smtClean="0"/>
          </a:p>
          <a:p>
            <a:endParaRPr lang="en-US" dirty="0"/>
          </a:p>
        </p:txBody>
      </p:sp>
    </p:spTree>
    <p:extLst>
      <p:ext uri="{BB962C8B-B14F-4D97-AF65-F5344CB8AC3E}">
        <p14:creationId xmlns:p14="http://schemas.microsoft.com/office/powerpoint/2010/main" val="143899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77500" lnSpcReduction="20000"/>
          </a:bodyPr>
          <a:lstStyle/>
          <a:p>
            <a:r>
              <a:rPr lang="vi-VN" dirty="0" smtClean="0"/>
              <a:t>Là một phần của khoa học độc quyền chống lão hóa của Nu Skin, chúng tôi luôn xác định thành phần </a:t>
            </a:r>
            <a:r>
              <a:rPr lang="en-US" dirty="0" err="1" smtClean="0"/>
              <a:t>mới</a:t>
            </a:r>
            <a:r>
              <a:rPr lang="en-US" baseline="0" dirty="0" smtClean="0"/>
              <a:t> </a:t>
            </a:r>
            <a:r>
              <a:rPr lang="en-US" baseline="0" dirty="0" err="1" smtClean="0"/>
              <a:t>của</a:t>
            </a:r>
            <a:r>
              <a:rPr lang="en-US" baseline="0" dirty="0" smtClean="0"/>
              <a:t> </a:t>
            </a:r>
            <a:r>
              <a:rPr lang="vi-VN" dirty="0" smtClean="0"/>
              <a:t>ageLOC</a:t>
            </a:r>
            <a:r>
              <a:rPr lang="en-US" baseline="0" dirty="0" smtClean="0"/>
              <a:t> </a:t>
            </a:r>
            <a:r>
              <a:rPr lang="vi-VN" dirty="0" smtClean="0"/>
              <a:t>có thể nhắm </a:t>
            </a:r>
            <a:r>
              <a:rPr lang="en-US" dirty="0" err="1" smtClean="0"/>
              <a:t>vào</a:t>
            </a:r>
            <a:r>
              <a:rPr lang="en-US" baseline="0" dirty="0" smtClean="0"/>
              <a:t> </a:t>
            </a:r>
            <a:r>
              <a:rPr lang="vi-VN" dirty="0" smtClean="0"/>
              <a:t>mục tiêu các nguồn của sự lão hóa để giảm sự xuất hiện của lão hóa da. </a:t>
            </a:r>
            <a:r>
              <a:rPr lang="en-US" dirty="0" smtClean="0"/>
              <a:t>N</a:t>
            </a:r>
            <a:r>
              <a:rPr lang="vi-VN" dirty="0" smtClean="0"/>
              <a:t>ỗ lực liên tục này đã cho phép chúng tôi mở rộng thành phần hỗn hợp của chúng tôi. Hiện nay chúng tôi đã xác định </a:t>
            </a:r>
            <a:r>
              <a:rPr lang="en-US" dirty="0" err="1" smtClean="0"/>
              <a:t>được</a:t>
            </a:r>
            <a:r>
              <a:rPr lang="en-US" baseline="0" dirty="0" smtClean="0"/>
              <a:t> </a:t>
            </a:r>
            <a:r>
              <a:rPr lang="vi-VN" dirty="0" smtClean="0"/>
              <a:t>một sự pha trộn mới và độc đáo của các thành phần </a:t>
            </a:r>
            <a:r>
              <a:rPr lang="en-US" dirty="0" err="1" smtClean="0"/>
              <a:t>mà</a:t>
            </a:r>
            <a:r>
              <a:rPr lang="en-US" baseline="0" dirty="0" smtClean="0"/>
              <a:t> </a:t>
            </a:r>
            <a:r>
              <a:rPr lang="en-US" baseline="0" dirty="0" err="1" smtClean="0"/>
              <a:t>nhắm</a:t>
            </a:r>
            <a:r>
              <a:rPr lang="en-US" baseline="0" dirty="0" smtClean="0"/>
              <a:t> </a:t>
            </a:r>
            <a:r>
              <a:rPr lang="en-US" baseline="0" dirty="0" err="1" smtClean="0"/>
              <a:t>vào</a:t>
            </a:r>
            <a:r>
              <a:rPr lang="en-US" baseline="0" dirty="0" smtClean="0"/>
              <a:t> </a:t>
            </a:r>
            <a:r>
              <a:rPr lang="en-US" baseline="0" dirty="0" err="1" smtClean="0"/>
              <a:t>các</a:t>
            </a:r>
            <a:r>
              <a:rPr lang="vi-VN" dirty="0" smtClean="0"/>
              <a:t> nguồn của sự lão hóa ở </a:t>
            </a:r>
            <a:r>
              <a:rPr lang="en-US" dirty="0" err="1" smtClean="0"/>
              <a:t>một</a:t>
            </a:r>
            <a:r>
              <a:rPr lang="en-US" baseline="0" dirty="0" smtClean="0"/>
              <a:t> </a:t>
            </a:r>
            <a:r>
              <a:rPr lang="vi-VN" dirty="0" smtClean="0"/>
              <a:t>mức độ phức tạp hơn. </a:t>
            </a:r>
            <a:r>
              <a:rPr lang="en-US" dirty="0" smtClean="0"/>
              <a:t>N</a:t>
            </a:r>
            <a:r>
              <a:rPr lang="vi-VN" dirty="0" smtClean="0"/>
              <a:t>ghiên cứu của chúng tôi hiện nay đã </a:t>
            </a:r>
            <a:r>
              <a:rPr lang="en-US" dirty="0" err="1" smtClean="0"/>
              <a:t>giúp</a:t>
            </a:r>
            <a:r>
              <a:rPr lang="en-US" baseline="0" dirty="0" smtClean="0"/>
              <a:t> </a:t>
            </a:r>
            <a:r>
              <a:rPr lang="en-US" baseline="0" dirty="0" err="1" smtClean="0"/>
              <a:t>chúng</a:t>
            </a:r>
            <a:r>
              <a:rPr lang="en-US" baseline="0" dirty="0" smtClean="0"/>
              <a:t> </a:t>
            </a:r>
            <a:r>
              <a:rPr lang="en-US" baseline="0" dirty="0" err="1" smtClean="0"/>
              <a:t>tôi</a:t>
            </a:r>
            <a:r>
              <a:rPr lang="en-US" baseline="0" dirty="0" smtClean="0"/>
              <a:t> </a:t>
            </a:r>
            <a:r>
              <a:rPr lang="en-US" baseline="0" dirty="0" err="1" smtClean="0"/>
              <a:t>đạt</a:t>
            </a:r>
            <a:r>
              <a:rPr lang="en-US" baseline="0" dirty="0" smtClean="0"/>
              <a:t> </a:t>
            </a:r>
            <a:r>
              <a:rPr lang="en-US" baseline="0" dirty="0" err="1" smtClean="0"/>
              <a:t>đến</a:t>
            </a:r>
            <a:r>
              <a:rPr lang="vi-VN" dirty="0" smtClean="0"/>
              <a:t> các thành phần có thể bắt đầu để bù đắp những ảnh hưởng về môi trường có thể dẫn đến lão hóa sớm. Đây là ageLOC tốt nhất của chúng tôi </a:t>
            </a:r>
            <a:r>
              <a:rPr lang="en-US" dirty="0" err="1" smtClean="0"/>
              <a:t>đưa</a:t>
            </a:r>
            <a:r>
              <a:rPr lang="en-US" baseline="0" dirty="0" smtClean="0"/>
              <a:t> </a:t>
            </a:r>
            <a:r>
              <a:rPr lang="vi-VN" dirty="0" smtClean="0"/>
              <a:t>ra.</a:t>
            </a:r>
            <a:endParaRPr lang="en-US" dirty="0"/>
          </a:p>
        </p:txBody>
      </p:sp>
    </p:spTree>
    <p:extLst>
      <p:ext uri="{BB962C8B-B14F-4D97-AF65-F5344CB8AC3E}">
        <p14:creationId xmlns:p14="http://schemas.microsoft.com/office/powerpoint/2010/main" val="139177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92500" lnSpcReduction="10000"/>
          </a:bodyPr>
          <a:lstStyle/>
          <a:p>
            <a:pPr marL="0" marR="0" indent="0" defTabSz="457200" eaLnBrk="1" fontAlgn="auto" latinLnBrk="0" hangingPunct="1">
              <a:lnSpc>
                <a:spcPct val="117999"/>
              </a:lnSpc>
              <a:spcBef>
                <a:spcPts val="0"/>
              </a:spcBef>
              <a:spcAft>
                <a:spcPts val="0"/>
              </a:spcAft>
              <a:buClrTx/>
              <a:buSzTx/>
              <a:buFontTx/>
              <a:buNone/>
              <a:tabLst/>
              <a:defRPr/>
            </a:pPr>
            <a:r>
              <a:rPr lang="vi-VN" sz="2000" dirty="0" smtClean="0"/>
              <a:t>Được thiết kế với </a:t>
            </a:r>
            <a:r>
              <a:rPr lang="en-US" sz="2000" dirty="0" err="1" smtClean="0"/>
              <a:t>chế</a:t>
            </a:r>
            <a:r>
              <a:rPr lang="en-US" sz="2000" baseline="0" dirty="0" smtClean="0"/>
              <a:t> </a:t>
            </a:r>
            <a:r>
              <a:rPr lang="en-US" sz="2000" baseline="0" dirty="0" err="1" smtClean="0"/>
              <a:t>độ</a:t>
            </a:r>
            <a:r>
              <a:rPr lang="en-US" sz="2000" baseline="0" dirty="0" smtClean="0"/>
              <a:t> </a:t>
            </a:r>
            <a:r>
              <a:rPr lang="vi-VN" sz="2000" dirty="0" smtClean="0"/>
              <a:t>tuỳ </a:t>
            </a:r>
            <a:r>
              <a:rPr lang="en-US" sz="2000" dirty="0" err="1" smtClean="0"/>
              <a:t>chỉnh</a:t>
            </a:r>
            <a:r>
              <a:rPr lang="vi-VN" sz="2000" dirty="0" smtClean="0"/>
              <a:t>, chúng tôi đã tách các sản phẩm "điều trị" thành ba </a:t>
            </a:r>
            <a:r>
              <a:rPr lang="en-US" sz="2000" dirty="0" smtClean="0"/>
              <a:t>serum</a:t>
            </a:r>
            <a:r>
              <a:rPr lang="vi-VN" sz="2000" dirty="0" smtClean="0"/>
              <a:t> riêng biệt. </a:t>
            </a:r>
            <a:r>
              <a:rPr lang="en-US" sz="2000" dirty="0" smtClean="0"/>
              <a:t>P</a:t>
            </a:r>
            <a:r>
              <a:rPr lang="vi-VN" sz="2000" dirty="0" smtClean="0"/>
              <a:t>hương pháp mới này cho phép ba serum với các thành phần tập trung vào </a:t>
            </a:r>
            <a:r>
              <a:rPr lang="en-US" sz="2000" dirty="0" err="1" smtClean="0"/>
              <a:t>các</a:t>
            </a:r>
            <a:r>
              <a:rPr lang="en-US" sz="2000" baseline="0" dirty="0" smtClean="0"/>
              <a:t> lo </a:t>
            </a:r>
            <a:r>
              <a:rPr lang="en-US" sz="2000" baseline="0" dirty="0" err="1" smtClean="0"/>
              <a:t>ngại</a:t>
            </a:r>
            <a:r>
              <a:rPr lang="en-US" sz="2000" baseline="0" dirty="0" smtClean="0"/>
              <a:t> </a:t>
            </a:r>
            <a:r>
              <a:rPr lang="en-US" sz="2000" baseline="0" dirty="0" err="1" smtClean="0"/>
              <a:t>đặc</a:t>
            </a:r>
            <a:r>
              <a:rPr lang="en-US" sz="2000" baseline="0" dirty="0" smtClean="0"/>
              <a:t> </a:t>
            </a:r>
            <a:r>
              <a:rPr lang="en-US" sz="2000" baseline="0" dirty="0" err="1" smtClean="0"/>
              <a:t>biệt</a:t>
            </a:r>
            <a:r>
              <a:rPr lang="en-US" sz="2000" baseline="0" dirty="0" smtClean="0"/>
              <a:t> </a:t>
            </a:r>
            <a:r>
              <a:rPr lang="en-US" sz="2000" baseline="0" dirty="0" err="1" smtClean="0"/>
              <a:t>trên</a:t>
            </a:r>
            <a:r>
              <a:rPr lang="vi-VN" sz="2000" dirty="0" smtClean="0"/>
              <a:t> da </a:t>
            </a:r>
            <a:r>
              <a:rPr lang="en-US" sz="2000" dirty="0" err="1" smtClean="0"/>
              <a:t>và</a:t>
            </a:r>
            <a:r>
              <a:rPr lang="en-US" sz="2000" baseline="0" dirty="0" smtClean="0"/>
              <a:t> </a:t>
            </a:r>
            <a:r>
              <a:rPr lang="en-US" sz="2000" baseline="0" dirty="0" err="1" smtClean="0"/>
              <a:t>được</a:t>
            </a:r>
            <a:r>
              <a:rPr lang="vi-VN" sz="2000" dirty="0" smtClean="0"/>
              <a:t> kết hợp trước khi sử dụng. Vì vậy, nó không chỉ cho </a:t>
            </a:r>
            <a:r>
              <a:rPr lang="vi-VN" sz="2000" dirty="0" smtClean="0"/>
              <a:t>phép</a:t>
            </a:r>
            <a:r>
              <a:rPr lang="en-US" sz="2000" dirty="0" smtClean="0"/>
              <a:t> </a:t>
            </a:r>
            <a:r>
              <a:rPr lang="en-US" sz="2000" dirty="0" err="1" smtClean="0"/>
              <a:t>chúng</a:t>
            </a:r>
            <a:r>
              <a:rPr lang="en-US" sz="2000" baseline="0" dirty="0" smtClean="0"/>
              <a:t> ta</a:t>
            </a:r>
            <a:r>
              <a:rPr lang="vi-VN" sz="2000" dirty="0" smtClean="0"/>
              <a:t> </a:t>
            </a:r>
            <a:r>
              <a:rPr lang="vi-VN" sz="2000" dirty="0" smtClean="0"/>
              <a:t>tùy </a:t>
            </a:r>
            <a:r>
              <a:rPr lang="en-US" sz="2000" dirty="0" err="1" smtClean="0"/>
              <a:t>chỉnh</a:t>
            </a:r>
            <a:r>
              <a:rPr lang="vi-VN" sz="2000" dirty="0" smtClean="0"/>
              <a:t>, </a:t>
            </a:r>
            <a:r>
              <a:rPr lang="en-US" sz="2000" dirty="0" err="1" smtClean="0"/>
              <a:t>mà</a:t>
            </a:r>
            <a:r>
              <a:rPr lang="vi-VN" sz="2000" dirty="0" smtClean="0"/>
              <a:t> nó </a:t>
            </a:r>
            <a:r>
              <a:rPr lang="en-US" sz="2000" dirty="0" err="1" smtClean="0"/>
              <a:t>còn</a:t>
            </a:r>
            <a:r>
              <a:rPr lang="en-US" sz="2000" baseline="0" dirty="0" smtClean="0"/>
              <a:t> </a:t>
            </a:r>
            <a:r>
              <a:rPr lang="vi-VN" sz="2000" dirty="0" smtClean="0"/>
              <a:t>cho phép một mảng lớn của các thành phần chủ chốt </a:t>
            </a:r>
            <a:r>
              <a:rPr lang="en-US" sz="2000" dirty="0" err="1" smtClean="0"/>
              <a:t>với</a:t>
            </a:r>
            <a:r>
              <a:rPr lang="en-US" sz="2000" baseline="0" dirty="0" smtClean="0"/>
              <a:t> </a:t>
            </a:r>
            <a:r>
              <a:rPr lang="vi-VN" sz="2000" dirty="0" smtClean="0"/>
              <a:t>các nồng độ cao hơn so với những gì chúng ta có thể dễ dàng </a:t>
            </a:r>
            <a:r>
              <a:rPr lang="en-US" sz="2000" dirty="0" err="1" smtClean="0"/>
              <a:t>có</a:t>
            </a:r>
            <a:r>
              <a:rPr lang="en-US" sz="2000" baseline="0" dirty="0" smtClean="0"/>
              <a:t> </a:t>
            </a:r>
            <a:r>
              <a:rPr lang="en-US" sz="2000" baseline="0" dirty="0" err="1" smtClean="0"/>
              <a:t>được</a:t>
            </a:r>
            <a:r>
              <a:rPr lang="vi-VN" sz="2000" dirty="0" smtClean="0"/>
              <a:t> </a:t>
            </a:r>
            <a:r>
              <a:rPr lang="en-US" sz="2000" dirty="0" smtClean="0"/>
              <a:t>ở</a:t>
            </a:r>
            <a:r>
              <a:rPr lang="vi-VN" sz="2000" dirty="0" smtClean="0"/>
              <a:t> một sản phẩm duy nhất. Điều này dẫn đến một sản phẩm tốt hơn cho bạn</a:t>
            </a:r>
            <a:r>
              <a:rPr lang="en-US" sz="2000" dirty="0" smtClean="0"/>
              <a:t>.</a:t>
            </a:r>
            <a:endParaRPr lang="en-US" sz="2000" b="0" i="0" dirty="0" smtClean="0"/>
          </a:p>
          <a:p>
            <a:endParaRPr lang="en-US" dirty="0"/>
          </a:p>
        </p:txBody>
      </p:sp>
    </p:spTree>
    <p:extLst>
      <p:ext uri="{BB962C8B-B14F-4D97-AF65-F5344CB8AC3E}">
        <p14:creationId xmlns:p14="http://schemas.microsoft.com/office/powerpoint/2010/main" val="120045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9438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vi-VN" sz="2400" dirty="0" smtClean="0"/>
              <a:t>Để giúp bạn nhận được những lợi ích chăm sóc da chống lão hóa tiên tiến nhất, Nu Skin đã xây dựng một phòng thí nghiệm chăm sóc da mini cho bạn </a:t>
            </a:r>
            <a:r>
              <a:rPr lang="en-US" sz="2400" dirty="0" err="1" smtClean="0"/>
              <a:t>ngay</a:t>
            </a:r>
            <a:r>
              <a:rPr lang="en-US" sz="2400" baseline="0" dirty="0" smtClean="0"/>
              <a:t> </a:t>
            </a:r>
            <a:r>
              <a:rPr lang="en-US" sz="2400" baseline="0" dirty="0" err="1" smtClean="0"/>
              <a:t>tại</a:t>
            </a:r>
            <a:r>
              <a:rPr lang="vi-VN" sz="2400" dirty="0" smtClean="0"/>
              <a:t> nhà của bạn. Chúng tôi là một công ty chăm sóc da và để cung cấp những lợi ích tốt nhất cho làn da của bạn, chúng tôi cần phát triển các thiết bị với công nghệ microlayering</a:t>
            </a:r>
            <a:r>
              <a:rPr lang="en-US" sz="2400" dirty="0" smtClean="0"/>
              <a:t>.</a:t>
            </a:r>
            <a:r>
              <a:rPr lang="vi-VN" sz="2400" dirty="0" smtClean="0"/>
              <a:t> Ba </a:t>
            </a:r>
            <a:r>
              <a:rPr lang="en-US" sz="2400" dirty="0" smtClean="0"/>
              <a:t>serum</a:t>
            </a:r>
            <a:r>
              <a:rPr lang="vi-VN" sz="2400" dirty="0" smtClean="0"/>
              <a:t> được kết hợp bởi bạn tại ngôi nhà của bạn cho một kinh nghiệm nâng cao.</a:t>
            </a:r>
            <a:endParaRPr kumimoji="1" lang="en-US" altLang="ja-JP" sz="2400" b="0" i="0" baseline="0" dirty="0" smtClean="0"/>
          </a:p>
          <a:p>
            <a:endParaRPr kumimoji="1" lang="en-US" altLang="ja-JP" sz="2400" dirty="0"/>
          </a:p>
        </p:txBody>
      </p:sp>
    </p:spTree>
    <p:extLst>
      <p:ext uri="{BB962C8B-B14F-4D97-AF65-F5344CB8AC3E}">
        <p14:creationId xmlns:p14="http://schemas.microsoft.com/office/powerpoint/2010/main" val="59155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a:bodyPr>
          <a:lstStyle/>
          <a:p>
            <a:r>
              <a:rPr lang="vi-VN" dirty="0" smtClean="0"/>
              <a:t>Các thiết bị ageLOC </a:t>
            </a:r>
            <a:r>
              <a:rPr lang="en-US" dirty="0" smtClean="0"/>
              <a:t>Me</a:t>
            </a:r>
            <a:r>
              <a:rPr lang="en-US" baseline="0" dirty="0" smtClean="0"/>
              <a:t> </a:t>
            </a:r>
            <a:r>
              <a:rPr lang="en-US" baseline="0" dirty="0" err="1" smtClean="0"/>
              <a:t>đan</a:t>
            </a:r>
            <a:r>
              <a:rPr lang="en-US" baseline="0" dirty="0" smtClean="0"/>
              <a:t> </a:t>
            </a:r>
            <a:r>
              <a:rPr lang="en-US" baseline="0" dirty="0" err="1" smtClean="0"/>
              <a:t>kết</a:t>
            </a:r>
            <a:r>
              <a:rPr lang="en-US" baseline="0" dirty="0" smtClean="0"/>
              <a:t> </a:t>
            </a:r>
            <a:r>
              <a:rPr lang="vi-VN" dirty="0" smtClean="0"/>
              <a:t>các </a:t>
            </a:r>
            <a:r>
              <a:rPr lang="en-US" dirty="0" smtClean="0"/>
              <a:t>serum</a:t>
            </a:r>
            <a:r>
              <a:rPr lang="vi-VN" dirty="0" smtClean="0"/>
              <a:t> tùy chỉnh với nhau thành 40 lớp để phân bố đều các thành phần quan trọng, tối ưu hóa </a:t>
            </a:r>
            <a:r>
              <a:rPr lang="en-US" dirty="0" smtClean="0"/>
              <a:t>serum </a:t>
            </a:r>
            <a:r>
              <a:rPr lang="vi-VN" dirty="0" smtClean="0"/>
              <a:t>kết hợp và kết quả là tăng sự hấp thụ của các công thức chống lão hóa vào da</a:t>
            </a:r>
            <a:r>
              <a:rPr lang="en-US" dirty="0" smtClean="0"/>
              <a:t>.</a:t>
            </a:r>
            <a:endParaRPr lang="en-US" dirty="0"/>
          </a:p>
        </p:txBody>
      </p:sp>
    </p:spTree>
    <p:extLst>
      <p:ext uri="{BB962C8B-B14F-4D97-AF65-F5344CB8AC3E}">
        <p14:creationId xmlns:p14="http://schemas.microsoft.com/office/powerpoint/2010/main" val="162133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lnSpcReduction="10000"/>
          </a:bodyPr>
          <a:lstStyle/>
          <a:p>
            <a:r>
              <a:rPr lang="en-US" dirty="0" smtClean="0"/>
              <a:t>B</a:t>
            </a:r>
            <a:r>
              <a:rPr lang="vi-VN" dirty="0" smtClean="0"/>
              <a:t>ằng sáng chế ageLOC</a:t>
            </a:r>
            <a:r>
              <a:rPr lang="en-US" baseline="0" dirty="0" smtClean="0"/>
              <a:t> Me</a:t>
            </a:r>
            <a:r>
              <a:rPr lang="vi-VN" dirty="0" smtClean="0"/>
              <a:t> của chúng tôi bao gồm các cơ chế cho việc cung cấp dịch vụ chăm sóc da tùy biến (mực chất lỏng, thiết bị và lắp ráp). Chúng tôi đã được bảo vệ sở hữu trí tuệ </a:t>
            </a:r>
            <a:r>
              <a:rPr lang="vi-VN" dirty="0" smtClean="0"/>
              <a:t>đảm </a:t>
            </a:r>
            <a:r>
              <a:rPr lang="vi-VN" dirty="0" smtClean="0"/>
              <a:t>bảo rằng không ai có thể bán những gì anh</a:t>
            </a:r>
            <a:r>
              <a:rPr lang="en-US" dirty="0" smtClean="0"/>
              <a:t>/</a:t>
            </a:r>
            <a:r>
              <a:rPr lang="en-US" dirty="0" err="1" smtClean="0"/>
              <a:t>chị</a:t>
            </a:r>
            <a:r>
              <a:rPr lang="vi-VN" dirty="0" smtClean="0"/>
              <a:t> (nhà phân phối) đang bán. </a:t>
            </a:r>
            <a:r>
              <a:rPr lang="en-US" dirty="0" smtClean="0"/>
              <a:t>B</a:t>
            </a:r>
            <a:r>
              <a:rPr lang="vi-VN" dirty="0" smtClean="0"/>
              <a:t>ằng sáng chế của chúng tôi giúp đảm bảo không có sự </a:t>
            </a:r>
            <a:r>
              <a:rPr lang="en-US" dirty="0" err="1" smtClean="0"/>
              <a:t>sao</a:t>
            </a:r>
            <a:r>
              <a:rPr lang="en-US" baseline="0" dirty="0" smtClean="0"/>
              <a:t> </a:t>
            </a:r>
            <a:r>
              <a:rPr lang="en-US" baseline="0" dirty="0" err="1" smtClean="0"/>
              <a:t>chép</a:t>
            </a:r>
            <a:r>
              <a:rPr lang="vi-VN" dirty="0" smtClean="0"/>
              <a:t> tài sản trí tuệ của chúng tôi và làm </a:t>
            </a:r>
            <a:r>
              <a:rPr lang="en-US" dirty="0" err="1" smtClean="0"/>
              <a:t>ra</a:t>
            </a:r>
            <a:r>
              <a:rPr lang="en-US" dirty="0" smtClean="0"/>
              <a:t> </a:t>
            </a:r>
            <a:r>
              <a:rPr lang="en-US" dirty="0" err="1" smtClean="0"/>
              <a:t>những</a:t>
            </a:r>
            <a:r>
              <a:rPr lang="vi-VN" dirty="0" smtClean="0"/>
              <a:t> tuyên bố tương tự.</a:t>
            </a:r>
            <a:endParaRPr lang="en-US" sz="2200" dirty="0" smtClean="0">
              <a:latin typeface="+mj-lt"/>
              <a:ea typeface="+mj-ea"/>
              <a:cs typeface="+mj-cs"/>
              <a:sym typeface="Helvetica Neue"/>
            </a:endParaRPr>
          </a:p>
          <a:p>
            <a:endParaRPr lang="en-US" dirty="0"/>
          </a:p>
        </p:txBody>
      </p:sp>
    </p:spTree>
    <p:extLst>
      <p:ext uri="{BB962C8B-B14F-4D97-AF65-F5344CB8AC3E}">
        <p14:creationId xmlns:p14="http://schemas.microsoft.com/office/powerpoint/2010/main" val="37581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596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55000" lnSpcReduction="20000"/>
          </a:bodyPr>
          <a:lstStyle/>
          <a:p>
            <a:r>
              <a:rPr lang="vi-VN" dirty="0" smtClean="0"/>
              <a:t>Nu Skin (2015 ). [</a:t>
            </a:r>
            <a:r>
              <a:rPr lang="en-US" dirty="0" err="1" smtClean="0"/>
              <a:t>Dữ</a:t>
            </a:r>
            <a:r>
              <a:rPr lang="en-US" baseline="0" dirty="0" smtClean="0"/>
              <a:t> </a:t>
            </a:r>
            <a:r>
              <a:rPr lang="en-US" baseline="0" dirty="0" err="1" smtClean="0"/>
              <a:t>liệu</a:t>
            </a:r>
            <a:r>
              <a:rPr lang="en-US" baseline="0" dirty="0" smtClean="0"/>
              <a:t> </a:t>
            </a:r>
            <a:r>
              <a:rPr lang="en-US" baseline="0" dirty="0" err="1" smtClean="0"/>
              <a:t>thí</a:t>
            </a:r>
            <a:r>
              <a:rPr lang="en-US" baseline="0" dirty="0" smtClean="0"/>
              <a:t> </a:t>
            </a:r>
            <a:r>
              <a:rPr lang="en-US" baseline="0" dirty="0" err="1" smtClean="0"/>
              <a:t>nghiệm</a:t>
            </a:r>
            <a:r>
              <a:rPr lang="en-US" baseline="0" dirty="0" smtClean="0"/>
              <a:t> m</a:t>
            </a:r>
            <a:r>
              <a:rPr lang="vi-VN" dirty="0" smtClean="0"/>
              <a:t>inh họa cho </a:t>
            </a:r>
            <a:r>
              <a:rPr lang="en-US" dirty="0" err="1" smtClean="0"/>
              <a:t>thấy</a:t>
            </a:r>
            <a:r>
              <a:rPr lang="en-US" baseline="0" dirty="0" smtClean="0"/>
              <a:t> </a:t>
            </a:r>
            <a:r>
              <a:rPr lang="vi-VN" dirty="0" smtClean="0"/>
              <a:t>sự </a:t>
            </a:r>
            <a:r>
              <a:rPr lang="vi-VN" dirty="0" smtClean="0"/>
              <a:t>khác biệt trong </a:t>
            </a:r>
            <a:r>
              <a:rPr lang="en-US" dirty="0" err="1" smtClean="0"/>
              <a:t>sự</a:t>
            </a:r>
            <a:r>
              <a:rPr lang="en-US" baseline="0" dirty="0" smtClean="0"/>
              <a:t> </a:t>
            </a:r>
            <a:r>
              <a:rPr lang="vi-VN" dirty="0" smtClean="0"/>
              <a:t>hấp thụ </a:t>
            </a:r>
            <a:r>
              <a:rPr lang="en-US" dirty="0" err="1" smtClean="0"/>
              <a:t>vào</a:t>
            </a:r>
            <a:r>
              <a:rPr lang="en-US" baseline="0" dirty="0" smtClean="0"/>
              <a:t> da d</a:t>
            </a:r>
            <a:r>
              <a:rPr lang="vi-VN" dirty="0" smtClean="0"/>
              <a:t>ựa trên phương pháp kết hợp</a:t>
            </a:r>
            <a:r>
              <a:rPr lang="en-US" dirty="0" smtClean="0"/>
              <a:t> serum</a:t>
            </a:r>
            <a:r>
              <a:rPr lang="vi-VN" dirty="0" smtClean="0"/>
              <a:t> của ageLOC </a:t>
            </a:r>
            <a:r>
              <a:rPr lang="en-US" dirty="0" smtClean="0"/>
              <a:t>Me</a:t>
            </a:r>
            <a:r>
              <a:rPr lang="vi-VN" dirty="0" smtClean="0"/>
              <a:t>]</a:t>
            </a:r>
            <a:r>
              <a:rPr lang="en-US" dirty="0" smtClean="0"/>
              <a:t>.</a:t>
            </a:r>
            <a:r>
              <a:rPr lang="en-US" baseline="0" dirty="0" smtClean="0"/>
              <a:t> </a:t>
            </a:r>
            <a:r>
              <a:rPr lang="en-US" dirty="0" smtClean="0"/>
              <a:t>D</a:t>
            </a:r>
            <a:r>
              <a:rPr lang="vi-VN" dirty="0" smtClean="0"/>
              <a:t>ữ liệu thô chưa được công bố</a:t>
            </a:r>
            <a:r>
              <a:rPr lang="en-US" dirty="0" smtClean="0"/>
              <a:t>.</a:t>
            </a:r>
            <a:r>
              <a:rPr lang="en-US" baseline="0" dirty="0" smtClean="0"/>
              <a:t> </a:t>
            </a:r>
            <a:endParaRPr lang="vi-VN" dirty="0" smtClean="0"/>
          </a:p>
          <a:p>
            <a:pPr defTabSz="450662">
              <a:lnSpc>
                <a:spcPct val="117999"/>
              </a:lnSpc>
              <a:defRPr/>
            </a:pPr>
            <a:endParaRPr lang="en-US" baseline="0" dirty="0" smtClean="0"/>
          </a:p>
          <a:p>
            <a:pPr marL="0" marR="0" indent="0" algn="l" defTabSz="450662" rtl="0" eaLnBrk="1" fontAlgn="auto" latinLnBrk="0" hangingPunct="1">
              <a:lnSpc>
                <a:spcPct val="117999"/>
              </a:lnSpc>
              <a:spcBef>
                <a:spcPts val="0"/>
              </a:spcBef>
              <a:spcAft>
                <a:spcPts val="0"/>
              </a:spcAft>
              <a:buClrTx/>
              <a:buSzTx/>
              <a:buFontTx/>
              <a:buNone/>
              <a:tabLst/>
              <a:defRPr/>
            </a:pPr>
            <a:r>
              <a:rPr lang="vi-VN" dirty="0" smtClean="0"/>
              <a:t>Trong </a:t>
            </a:r>
            <a:r>
              <a:rPr lang="en-US" dirty="0" err="1" smtClean="0"/>
              <a:t>quá</a:t>
            </a:r>
            <a:r>
              <a:rPr lang="en-US" baseline="0" dirty="0" smtClean="0"/>
              <a:t> </a:t>
            </a:r>
            <a:r>
              <a:rPr lang="en-US" baseline="0" dirty="0" err="1" smtClean="0"/>
              <a:t>trình</a:t>
            </a:r>
            <a:r>
              <a:rPr lang="en-US" baseline="0" dirty="0" smtClean="0"/>
              <a:t> </a:t>
            </a:r>
            <a:r>
              <a:rPr lang="vi-VN" dirty="0" smtClean="0"/>
              <a:t>phát triển, chúng tôi lo ngại rằng việc kết hợp ba</a:t>
            </a:r>
            <a:r>
              <a:rPr lang="en-US" baseline="0" dirty="0" smtClean="0"/>
              <a:t> serum</a:t>
            </a:r>
            <a:r>
              <a:rPr lang="vi-VN" dirty="0" smtClean="0"/>
              <a:t> không đầy đủ sẽ </a:t>
            </a:r>
            <a:r>
              <a:rPr lang="en-US" dirty="0" err="1" smtClean="0"/>
              <a:t>tạo</a:t>
            </a:r>
            <a:r>
              <a:rPr lang="en-US" baseline="0" dirty="0" smtClean="0"/>
              <a:t> </a:t>
            </a:r>
            <a:r>
              <a:rPr lang="en-US" baseline="0" dirty="0" err="1" smtClean="0"/>
              <a:t>ra</a:t>
            </a:r>
            <a:r>
              <a:rPr lang="vi-VN" dirty="0" smtClean="0"/>
              <a:t> các điểm nóng hoặc các khu vực </a:t>
            </a:r>
            <a:r>
              <a:rPr lang="en-US" dirty="0" err="1" smtClean="0"/>
              <a:t>bị</a:t>
            </a:r>
            <a:r>
              <a:rPr lang="en-US" baseline="0" dirty="0" smtClean="0"/>
              <a:t> </a:t>
            </a:r>
            <a:r>
              <a:rPr lang="vi-VN" dirty="0" smtClean="0"/>
              <a:t>bỏ lỡ trên da. Chúng tôi đã xác định rằng thông qua các thiết bị ageLOC </a:t>
            </a:r>
            <a:r>
              <a:rPr lang="en-US" dirty="0" smtClean="0"/>
              <a:t>Me </a:t>
            </a:r>
            <a:r>
              <a:rPr lang="vi-VN" dirty="0" smtClean="0"/>
              <a:t>các </a:t>
            </a:r>
            <a:r>
              <a:rPr lang="en-US" dirty="0" smtClean="0"/>
              <a:t>serum</a:t>
            </a:r>
            <a:r>
              <a:rPr lang="vi-VN" dirty="0" smtClean="0"/>
              <a:t> được phân tán đồng đều. Điều này đảm bảo rằng tất cả ba </a:t>
            </a:r>
            <a:r>
              <a:rPr lang="en-US" dirty="0" smtClean="0"/>
              <a:t>serum</a:t>
            </a:r>
            <a:r>
              <a:rPr lang="en-US" baseline="0" dirty="0" smtClean="0"/>
              <a:t> </a:t>
            </a:r>
            <a:r>
              <a:rPr lang="vi-VN" dirty="0" smtClean="0"/>
              <a:t>được lan truyền đầy đủ trong </a:t>
            </a:r>
            <a:r>
              <a:rPr lang="en-US" dirty="0" err="1" smtClean="0"/>
              <a:t>hỗn</a:t>
            </a:r>
            <a:r>
              <a:rPr lang="en-US" baseline="0" dirty="0" smtClean="0"/>
              <a:t> </a:t>
            </a:r>
            <a:r>
              <a:rPr lang="en-US" baseline="0" dirty="0" err="1" smtClean="0"/>
              <a:t>hợp</a:t>
            </a:r>
            <a:r>
              <a:rPr lang="vi-VN" dirty="0" smtClean="0"/>
              <a:t> trước khi áp dụng </a:t>
            </a:r>
            <a:r>
              <a:rPr lang="en-US" dirty="0" err="1" smtClean="0"/>
              <a:t>lên</a:t>
            </a:r>
            <a:r>
              <a:rPr lang="vi-VN" dirty="0" smtClean="0"/>
              <a:t> da, do đó khi </a:t>
            </a:r>
            <a:r>
              <a:rPr lang="en-US" dirty="0" err="1" smtClean="0"/>
              <a:t>sử</a:t>
            </a:r>
            <a:r>
              <a:rPr lang="en-US" baseline="0" dirty="0" smtClean="0"/>
              <a:t> </a:t>
            </a:r>
            <a:r>
              <a:rPr lang="en-US" baseline="0" dirty="0" err="1" smtClean="0"/>
              <a:t>dụng</a:t>
            </a:r>
            <a:r>
              <a:rPr lang="vi-VN" dirty="0" smtClean="0"/>
              <a:t> từng </a:t>
            </a:r>
            <a:r>
              <a:rPr lang="en-US" dirty="0" smtClean="0"/>
              <a:t>serum</a:t>
            </a:r>
            <a:r>
              <a:rPr lang="vi-VN" dirty="0" smtClean="0"/>
              <a:t> sẽ </a:t>
            </a:r>
            <a:r>
              <a:rPr lang="en-US" dirty="0" err="1" smtClean="0"/>
              <a:t>được</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đồng</a:t>
            </a:r>
            <a:r>
              <a:rPr lang="en-US" baseline="0" dirty="0" smtClean="0"/>
              <a:t> </a:t>
            </a:r>
            <a:r>
              <a:rPr lang="en-US" baseline="0" dirty="0" err="1" smtClean="0"/>
              <a:t>đều</a:t>
            </a:r>
            <a:r>
              <a:rPr lang="en-US" baseline="0" dirty="0" smtClean="0"/>
              <a:t> </a:t>
            </a:r>
            <a:r>
              <a:rPr lang="en-US" baseline="0" dirty="0" err="1" smtClean="0"/>
              <a:t>lên</a:t>
            </a:r>
            <a:r>
              <a:rPr lang="en-US" baseline="0" dirty="0" smtClean="0"/>
              <a:t> </a:t>
            </a:r>
            <a:r>
              <a:rPr lang="en-US" baseline="0" dirty="0" err="1" smtClean="0"/>
              <a:t>mọi</a:t>
            </a:r>
            <a:r>
              <a:rPr lang="en-US" baseline="0" dirty="0" smtClean="0"/>
              <a:t> </a:t>
            </a:r>
            <a:r>
              <a:rPr lang="en-US" baseline="0" dirty="0" err="1" smtClean="0"/>
              <a:t>diện</a:t>
            </a:r>
            <a:r>
              <a:rPr lang="en-US" baseline="0" dirty="0" smtClean="0"/>
              <a:t> </a:t>
            </a:r>
            <a:r>
              <a:rPr lang="en-US" baseline="0" dirty="0" err="1" smtClean="0"/>
              <a:t>tích</a:t>
            </a:r>
            <a:r>
              <a:rPr lang="en-US" baseline="0" dirty="0" smtClean="0"/>
              <a:t> – </a:t>
            </a:r>
            <a:r>
              <a:rPr lang="en-US" baseline="0" dirty="0" err="1" smtClean="0"/>
              <a:t>khuôn</a:t>
            </a:r>
            <a:r>
              <a:rPr lang="en-US" baseline="0" dirty="0" smtClean="0"/>
              <a:t> </a:t>
            </a:r>
            <a:r>
              <a:rPr lang="en-US" baseline="0" dirty="0" err="1" smtClean="0"/>
              <a:t>mặt</a:t>
            </a:r>
            <a:r>
              <a:rPr lang="en-US" baseline="0" dirty="0" smtClean="0"/>
              <a:t> </a:t>
            </a:r>
            <a:r>
              <a:rPr lang="en-US" baseline="0" dirty="0" err="1" smtClean="0"/>
              <a:t>của</a:t>
            </a:r>
            <a:r>
              <a:rPr lang="en-US" baseline="0" dirty="0" smtClean="0"/>
              <a:t> </a:t>
            </a:r>
            <a:r>
              <a:rPr lang="en-US" baseline="0" dirty="0" err="1" smtClean="0"/>
              <a:t>bạn</a:t>
            </a:r>
            <a:r>
              <a:rPr lang="en-US" baseline="0" dirty="0" smtClean="0"/>
              <a:t>. </a:t>
            </a:r>
          </a:p>
          <a:p>
            <a:pPr marL="0" marR="0" indent="0" algn="l" defTabSz="450662" rtl="0" eaLnBrk="1" fontAlgn="auto" latinLnBrk="0" hangingPunct="1">
              <a:lnSpc>
                <a:spcPct val="117999"/>
              </a:lnSpc>
              <a:spcBef>
                <a:spcPts val="0"/>
              </a:spcBef>
              <a:spcAft>
                <a:spcPts val="0"/>
              </a:spcAft>
              <a:buClrTx/>
              <a:buSzTx/>
              <a:buFontTx/>
              <a:buNone/>
              <a:tabLst/>
              <a:defRPr/>
            </a:pPr>
            <a:endParaRPr lang="en-US" baseline="0" dirty="0" smtClean="0"/>
          </a:p>
          <a:p>
            <a:pPr marL="0" marR="0" indent="0" algn="l" defTabSz="450662" rtl="0" eaLnBrk="1" fontAlgn="auto" latinLnBrk="0" hangingPunct="1">
              <a:lnSpc>
                <a:spcPct val="117999"/>
              </a:lnSpc>
              <a:spcBef>
                <a:spcPts val="0"/>
              </a:spcBef>
              <a:spcAft>
                <a:spcPts val="0"/>
              </a:spcAft>
              <a:buClrTx/>
              <a:buSzTx/>
              <a:buFontTx/>
              <a:buNone/>
              <a:tabLst/>
              <a:defRPr/>
            </a:pPr>
            <a:r>
              <a:rPr lang="en-US" dirty="0" err="1" smtClean="0"/>
              <a:t>Thêm</a:t>
            </a:r>
            <a:r>
              <a:rPr lang="en-US" baseline="0" dirty="0" smtClean="0"/>
              <a:t> </a:t>
            </a:r>
            <a:r>
              <a:rPr lang="en-US" baseline="0" dirty="0" err="1" smtClean="0"/>
              <a:t>vào</a:t>
            </a:r>
            <a:r>
              <a:rPr lang="en-US" baseline="0" dirty="0" smtClean="0"/>
              <a:t> </a:t>
            </a:r>
            <a:r>
              <a:rPr lang="en-US" baseline="0" dirty="0" err="1" smtClean="0"/>
              <a:t>đó</a:t>
            </a:r>
            <a:r>
              <a:rPr lang="vi-VN" dirty="0" smtClean="0"/>
              <a:t>, chúng tôi đưa một nhà thử nghiệm bên thứ ba để đo lường sự khác biệt trong sự hấp thụ của một thành phần quan trọng khi </a:t>
            </a:r>
            <a:r>
              <a:rPr lang="en-US" dirty="0" smtClean="0"/>
              <a:t>serum </a:t>
            </a:r>
            <a:r>
              <a:rPr lang="vi-VN" dirty="0" smtClean="0"/>
              <a:t>được kết hợp thông qua các thiết bị</a:t>
            </a:r>
            <a:r>
              <a:rPr lang="en-US" baseline="0" dirty="0" smtClean="0"/>
              <a:t> </a:t>
            </a:r>
            <a:r>
              <a:rPr lang="vi-VN" dirty="0" smtClean="0"/>
              <a:t>ageLOC </a:t>
            </a:r>
            <a:r>
              <a:rPr lang="en-US" dirty="0" smtClean="0"/>
              <a:t>Me </a:t>
            </a:r>
            <a:r>
              <a:rPr lang="vi-VN" dirty="0" smtClean="0"/>
              <a:t>so với khi các thiết bị không được sử dụng. Thật ngạc nhiên, </a:t>
            </a:r>
            <a:r>
              <a:rPr lang="en-US" dirty="0" err="1" smtClean="0"/>
              <a:t>thiết</a:t>
            </a:r>
            <a:r>
              <a:rPr lang="en-US" baseline="0" dirty="0" smtClean="0"/>
              <a:t> </a:t>
            </a:r>
            <a:r>
              <a:rPr lang="en-US" baseline="0" dirty="0" err="1" smtClean="0"/>
              <a:t>bị</a:t>
            </a:r>
            <a:r>
              <a:rPr lang="en-US" baseline="0" dirty="0" smtClean="0"/>
              <a:t> </a:t>
            </a:r>
            <a:r>
              <a:rPr lang="vi-VN" dirty="0" smtClean="0"/>
              <a:t>ageLOC </a:t>
            </a:r>
            <a:r>
              <a:rPr lang="en-US" dirty="0" smtClean="0"/>
              <a:t>Me</a:t>
            </a:r>
            <a:r>
              <a:rPr lang="vi-VN" dirty="0" smtClean="0"/>
              <a:t> kết hợp </a:t>
            </a:r>
            <a:r>
              <a:rPr lang="en-US" dirty="0" err="1" smtClean="0"/>
              <a:t>cho</a:t>
            </a:r>
            <a:r>
              <a:rPr lang="en-US" dirty="0" smtClean="0"/>
              <a:t> </a:t>
            </a:r>
            <a:r>
              <a:rPr lang="en-US" dirty="0" err="1" smtClean="0"/>
              <a:t>kết</a:t>
            </a:r>
            <a:r>
              <a:rPr lang="en-US" baseline="0" dirty="0" smtClean="0"/>
              <a:t> </a:t>
            </a:r>
            <a:r>
              <a:rPr lang="en-US" baseline="0" dirty="0" err="1" smtClean="0"/>
              <a:t>quả</a:t>
            </a:r>
            <a:r>
              <a:rPr lang="en-US" baseline="0" dirty="0" smtClean="0"/>
              <a:t> </a:t>
            </a:r>
            <a:r>
              <a:rPr lang="vi-VN" dirty="0" smtClean="0"/>
              <a:t>đến ba lần hấp thụ tốt hơn vào lớp sừng </a:t>
            </a:r>
            <a:r>
              <a:rPr lang="en-US" dirty="0" smtClean="0"/>
              <a:t>so </a:t>
            </a:r>
            <a:r>
              <a:rPr lang="en-US" dirty="0" err="1" smtClean="0"/>
              <a:t>sánh</a:t>
            </a:r>
            <a:r>
              <a:rPr lang="en-US" baseline="0" dirty="0" smtClean="0"/>
              <a:t> </a:t>
            </a:r>
            <a:r>
              <a:rPr lang="en-US" baseline="0" dirty="0" err="1" smtClean="0"/>
              <a:t>với</a:t>
            </a:r>
            <a:r>
              <a:rPr lang="en-US" baseline="0" dirty="0" smtClean="0"/>
              <a:t> </a:t>
            </a:r>
            <a:r>
              <a:rPr lang="vi-VN" dirty="0" smtClean="0"/>
              <a:t>kết hợp </a:t>
            </a:r>
            <a:r>
              <a:rPr lang="en-US" dirty="0" smtClean="0"/>
              <a:t>serum</a:t>
            </a:r>
            <a:r>
              <a:rPr lang="vi-VN" dirty="0" smtClean="0"/>
              <a:t> không </a:t>
            </a:r>
            <a:r>
              <a:rPr lang="en-US" dirty="0" err="1" smtClean="0"/>
              <a:t>sử</a:t>
            </a:r>
            <a:r>
              <a:rPr lang="en-US" baseline="0" dirty="0" smtClean="0"/>
              <a:t> </a:t>
            </a:r>
            <a:r>
              <a:rPr lang="en-US" baseline="0" dirty="0" err="1" smtClean="0"/>
              <a:t>dụng</a:t>
            </a:r>
            <a:r>
              <a:rPr lang="en-US" baseline="0" dirty="0" smtClean="0"/>
              <a:t> </a:t>
            </a:r>
            <a:r>
              <a:rPr lang="vi-VN" dirty="0" smtClean="0"/>
              <a:t>ageLOC</a:t>
            </a:r>
            <a:r>
              <a:rPr lang="en-US" baseline="0" dirty="0" smtClean="0"/>
              <a:t> Me</a:t>
            </a:r>
            <a:r>
              <a:rPr lang="vi-VN" dirty="0" smtClean="0"/>
              <a:t>. Điều này cho thấy một lợi ích khác của </a:t>
            </a:r>
            <a:r>
              <a:rPr lang="en-US" dirty="0" err="1" smtClean="0"/>
              <a:t>thiết</a:t>
            </a:r>
            <a:r>
              <a:rPr lang="en-US" baseline="0" dirty="0" smtClean="0"/>
              <a:t> </a:t>
            </a:r>
            <a:r>
              <a:rPr lang="en-US" baseline="0" dirty="0" err="1" smtClean="0"/>
              <a:t>bị</a:t>
            </a:r>
            <a:r>
              <a:rPr lang="en-US" baseline="0" dirty="0" smtClean="0"/>
              <a:t> </a:t>
            </a:r>
            <a:r>
              <a:rPr lang="vi-VN" dirty="0" smtClean="0"/>
              <a:t>ageLOC</a:t>
            </a:r>
            <a:r>
              <a:rPr lang="en-US" baseline="0" dirty="0" smtClean="0"/>
              <a:t> Me</a:t>
            </a:r>
            <a:r>
              <a:rPr lang="vi-VN" dirty="0" smtClean="0"/>
              <a:t>; nó chắc chắn là một phần quan trọng của </a:t>
            </a:r>
            <a:r>
              <a:rPr lang="en-US" dirty="0" err="1" smtClean="0"/>
              <a:t>hệ</a:t>
            </a:r>
            <a:r>
              <a:rPr lang="en-US" baseline="0" dirty="0" smtClean="0"/>
              <a:t> </a:t>
            </a:r>
            <a:r>
              <a:rPr lang="en-US" baseline="0" dirty="0" err="1" smtClean="0"/>
              <a:t>thống</a:t>
            </a:r>
            <a:r>
              <a:rPr lang="en-US" baseline="0" dirty="0" smtClean="0"/>
              <a:t> </a:t>
            </a:r>
            <a:r>
              <a:rPr lang="vi-VN" dirty="0" smtClean="0"/>
              <a:t>ageLOC</a:t>
            </a:r>
            <a:r>
              <a:rPr lang="en-US" baseline="0" dirty="0" smtClean="0"/>
              <a:t> Me</a:t>
            </a:r>
            <a:r>
              <a:rPr lang="vi-VN" dirty="0" smtClean="0"/>
              <a:t>.</a:t>
            </a:r>
            <a:endParaRPr lang="en-US" dirty="0"/>
          </a:p>
        </p:txBody>
      </p:sp>
    </p:spTree>
    <p:extLst>
      <p:ext uri="{BB962C8B-B14F-4D97-AF65-F5344CB8AC3E}">
        <p14:creationId xmlns:p14="http://schemas.microsoft.com/office/powerpoint/2010/main" val="1012180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file://localhost/Users/erin%201/Documents/Logos/NS%20DTBY%20final%20logos%20clear%20zone.pn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Users/erin%201/Desktop/fountainWht%20icon%20reg%20logo%20no%20tm.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file://localhost/Users/erin%201/Documents/Logos/NS%20DTBY%20final%20logos%20clear%20zone.pn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file://localhost/Users/erin%201/Documents/Logos/NS%20DTBY%20final%20logos%20clear%20zone.png"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0"/>
            <a:ext cx="9144000" cy="3416349"/>
          </a:xfrm>
          <a:prstGeom prst="rect">
            <a:avLst/>
          </a:prstGeom>
          <a:gradFill flip="none" rotWithShape="1">
            <a:gsLst>
              <a:gs pos="78000">
                <a:srgbClr val="005DA6"/>
              </a:gs>
              <a:gs pos="5000">
                <a:srgbClr val="00BFC9"/>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10" name="Rectangle 9"/>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1" name="Picture 10"/>
          <p:cNvPicPr>
            <a:picLocks noChangeAspect="1"/>
          </p:cNvPicPr>
          <p:nvPr userDrawn="1"/>
        </p:nvPicPr>
        <p:blipFill>
          <a:blip r:embed="rId2" cstate="print"/>
          <a:stretch>
            <a:fillRect/>
          </a:stretch>
        </p:blipFill>
        <p:spPr>
          <a:xfrm>
            <a:off x="8586692" y="4786884"/>
            <a:ext cx="274320" cy="274320"/>
          </a:xfrm>
          <a:prstGeom prst="rect">
            <a:avLst/>
          </a:prstGeom>
        </p:spPr>
      </p:pic>
      <p:sp>
        <p:nvSpPr>
          <p:cNvPr id="14" name="Rectangle 13"/>
          <p:cNvSpPr/>
          <p:nvPr userDrawn="1"/>
        </p:nvSpPr>
        <p:spPr>
          <a:xfrm>
            <a:off x="0" y="3424428"/>
            <a:ext cx="9144000" cy="1719072"/>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NS DTBY final logos clear zone.png" descr="/Users/erin 1/Documents/Logos/NS DTBY final logos clear zone.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7351070" y="3548527"/>
            <a:ext cx="1745700" cy="1565654"/>
          </a:xfrm>
          <a:prstGeom prst="rect">
            <a:avLst/>
          </a:prstGeom>
        </p:spPr>
      </p:pic>
    </p:spTree>
    <p:extLst>
      <p:ext uri="{BB962C8B-B14F-4D97-AF65-F5344CB8AC3E}">
        <p14:creationId xmlns:p14="http://schemas.microsoft.com/office/powerpoint/2010/main" val="3855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smtClean="0"/>
              <a:t>SLIDE TITLE</a:t>
            </a:r>
            <a:endParaRPr lang="en-US" dirty="0"/>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11" name="Rectangle 10"/>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Picture 11"/>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167528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smtClean="0"/>
              <a:t>SLIDE TITLE</a:t>
            </a:r>
            <a:endParaRPr lang="en-US" dirty="0"/>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userDrawn="1"/>
        </p:nvSpPr>
        <p:spPr>
          <a:xfrm>
            <a:off x="0" y="4704588"/>
            <a:ext cx="9144000" cy="438912"/>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8" name="Picture 17"/>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136280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smtClean="0"/>
              <a:t>SLIDE TITLE</a:t>
            </a:r>
            <a:endParaRPr lang="en-US" dirty="0"/>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4704588"/>
            <a:ext cx="9144000" cy="438912"/>
          </a:xfrm>
          <a:prstGeom prst="rect">
            <a:avLst/>
          </a:prstGeom>
          <a:gradFill flip="none" rotWithShape="1">
            <a:gsLst>
              <a:gs pos="91000">
                <a:srgbClr val="1C324D"/>
              </a:gs>
              <a:gs pos="18000">
                <a:srgbClr val="01708C"/>
              </a:gs>
            </a:gsLst>
            <a:lin ang="5100000" scaled="0"/>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8" name="Picture 7"/>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755157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p:cNvSpPr/>
          <p:nvPr userDrawn="1"/>
        </p:nvSpPr>
        <p:spPr>
          <a:xfrm>
            <a:off x="0" y="-1"/>
            <a:ext cx="9144000" cy="5276088"/>
          </a:xfrm>
          <a:prstGeom prst="rect">
            <a:avLst/>
          </a:prstGeom>
          <a:gradFill flip="none" rotWithShape="1">
            <a:gsLst>
              <a:gs pos="78000">
                <a:srgbClr val="005DA6"/>
              </a:gs>
              <a:gs pos="5000">
                <a:srgbClr val="00BFC9"/>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4" name="fountainWht icon reg logo no tm.png" descr="/Users/erin 1/Desktop/fountainWht icon reg logo no tm.png"/>
          <p:cNvPicPr>
            <a:picLocks noChangeAspect="1"/>
          </p:cNvPicPr>
          <p:nvPr userDrawn="1"/>
        </p:nvPicPr>
        <p:blipFill>
          <a:blip r:embed="rId2" r:link="rId3" cstate="print">
            <a:extLst>
              <a:ext uri="{28A0092B-C50C-407E-A947-70E740481C1C}">
                <a14:useLocalDpi xmlns:a14="http://schemas.microsoft.com/office/drawing/2010/main"/>
              </a:ext>
            </a:extLst>
          </a:blip>
          <a:stretch>
            <a:fillRect/>
          </a:stretch>
        </p:blipFill>
        <p:spPr>
          <a:xfrm>
            <a:off x="4016912" y="2006600"/>
            <a:ext cx="1114748" cy="1127760"/>
          </a:xfrm>
          <a:prstGeom prst="rect">
            <a:avLst/>
          </a:prstGeom>
        </p:spPr>
      </p:pic>
    </p:spTree>
    <p:extLst>
      <p:ext uri="{BB962C8B-B14F-4D97-AF65-F5344CB8AC3E}">
        <p14:creationId xmlns:p14="http://schemas.microsoft.com/office/powerpoint/2010/main" val="114012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10" name="Rectangle 9"/>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1" name="Picture 10"/>
          <p:cNvPicPr>
            <a:picLocks noChangeAspect="1"/>
          </p:cNvPicPr>
          <p:nvPr userDrawn="1"/>
        </p:nvPicPr>
        <p:blipFill>
          <a:blip r:embed="rId2" cstate="print"/>
          <a:stretch>
            <a:fillRect/>
          </a:stretch>
        </p:blipFill>
        <p:spPr>
          <a:xfrm>
            <a:off x="8586692" y="4786884"/>
            <a:ext cx="274320" cy="274320"/>
          </a:xfrm>
          <a:prstGeom prst="rect">
            <a:avLst/>
          </a:prstGeom>
        </p:spPr>
      </p:pic>
      <p:sp>
        <p:nvSpPr>
          <p:cNvPr id="16" name="Rectangle 15"/>
          <p:cNvSpPr/>
          <p:nvPr userDrawn="1"/>
        </p:nvSpPr>
        <p:spPr>
          <a:xfrm>
            <a:off x="0" y="0"/>
            <a:ext cx="9144000" cy="3416349"/>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 name="Title 1"/>
          <p:cNvSpPr txBox="1">
            <a:spLocks/>
          </p:cNvSpPr>
          <p:nvPr userDrawn="1"/>
        </p:nvSpPr>
        <p:spPr>
          <a:xfrm>
            <a:off x="457200" y="1765698"/>
            <a:ext cx="8229600" cy="1131094"/>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US" dirty="0" smtClean="0">
                <a:solidFill>
                  <a:schemeClr val="bg1"/>
                </a:solidFill>
              </a:rPr>
              <a:t>PRESENTATION</a:t>
            </a:r>
            <a:br>
              <a:rPr lang="en-US" dirty="0" smtClean="0">
                <a:solidFill>
                  <a:schemeClr val="bg1"/>
                </a:solidFill>
              </a:rPr>
            </a:br>
            <a:r>
              <a:rPr lang="en-US" dirty="0" smtClean="0">
                <a:solidFill>
                  <a:schemeClr val="bg1"/>
                </a:solidFill>
              </a:rPr>
              <a:t>SLIDE TITLE</a:t>
            </a:r>
            <a:endParaRPr lang="en-US" dirty="0">
              <a:solidFill>
                <a:schemeClr val="bg1"/>
              </a:solidFill>
            </a:endParaRPr>
          </a:p>
        </p:txBody>
      </p:sp>
      <p:sp>
        <p:nvSpPr>
          <p:cNvPr id="14" name="Rectangle 13"/>
          <p:cNvSpPr/>
          <p:nvPr userDrawn="1"/>
        </p:nvSpPr>
        <p:spPr>
          <a:xfrm>
            <a:off x="-49268" y="3392162"/>
            <a:ext cx="9144000" cy="1719072"/>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NS DTBY final logos clear zone.png" descr="/Users/erin 1/Documents/Logos/NS DTBY final logos clear zone.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7351070" y="3548527"/>
            <a:ext cx="1745700" cy="1565654"/>
          </a:xfrm>
          <a:prstGeom prst="rect">
            <a:avLst/>
          </a:prstGeom>
        </p:spPr>
      </p:pic>
    </p:spTree>
    <p:extLst>
      <p:ext uri="{BB962C8B-B14F-4D97-AF65-F5344CB8AC3E}">
        <p14:creationId xmlns:p14="http://schemas.microsoft.com/office/powerpoint/2010/main" val="74969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pic>
        <p:nvPicPr>
          <p:cNvPr id="11" name="Picture 10"/>
          <p:cNvPicPr>
            <a:picLocks noChangeAspect="1"/>
          </p:cNvPicPr>
          <p:nvPr userDrawn="1"/>
        </p:nvPicPr>
        <p:blipFill>
          <a:blip r:embed="rId2" cstate="print"/>
          <a:stretch>
            <a:fillRect/>
          </a:stretch>
        </p:blipFill>
        <p:spPr>
          <a:xfrm>
            <a:off x="8586692" y="4786884"/>
            <a:ext cx="274320" cy="274320"/>
          </a:xfrm>
          <a:prstGeom prst="rect">
            <a:avLst/>
          </a:prstGeom>
        </p:spPr>
      </p:pic>
      <p:sp>
        <p:nvSpPr>
          <p:cNvPr id="12" name="Rectangle 11"/>
          <p:cNvSpPr/>
          <p:nvPr userDrawn="1"/>
        </p:nvSpPr>
        <p:spPr>
          <a:xfrm>
            <a:off x="0" y="0"/>
            <a:ext cx="9144000" cy="3416349"/>
          </a:xfrm>
          <a:prstGeom prst="rect">
            <a:avLst/>
          </a:prstGeom>
          <a:gradFill flip="none" rotWithShape="1">
            <a:gsLst>
              <a:gs pos="88000">
                <a:srgbClr val="1C324D"/>
              </a:gs>
              <a:gs pos="0">
                <a:srgbClr val="01708C"/>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 name="Title 1"/>
          <p:cNvSpPr txBox="1">
            <a:spLocks/>
          </p:cNvSpPr>
          <p:nvPr userDrawn="1"/>
        </p:nvSpPr>
        <p:spPr>
          <a:xfrm>
            <a:off x="457200" y="1765698"/>
            <a:ext cx="8229600" cy="1131094"/>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US" dirty="0" smtClean="0">
                <a:solidFill>
                  <a:schemeClr val="bg1"/>
                </a:solidFill>
              </a:rPr>
              <a:t>PRESENTATION</a:t>
            </a:r>
            <a:br>
              <a:rPr lang="en-US" dirty="0" smtClean="0">
                <a:solidFill>
                  <a:schemeClr val="bg1"/>
                </a:solidFill>
              </a:rPr>
            </a:br>
            <a:r>
              <a:rPr lang="en-US" dirty="0" smtClean="0">
                <a:solidFill>
                  <a:schemeClr val="bg1"/>
                </a:solidFill>
              </a:rPr>
              <a:t>SLIDE TITLE</a:t>
            </a:r>
            <a:endParaRPr lang="en-US" dirty="0">
              <a:solidFill>
                <a:schemeClr val="bg1"/>
              </a:solidFill>
            </a:endParaRPr>
          </a:p>
        </p:txBody>
      </p:sp>
      <p:sp>
        <p:nvSpPr>
          <p:cNvPr id="14" name="Rectangle 13"/>
          <p:cNvSpPr/>
          <p:nvPr userDrawn="1"/>
        </p:nvSpPr>
        <p:spPr>
          <a:xfrm>
            <a:off x="0" y="3424428"/>
            <a:ext cx="9144000" cy="1719072"/>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NS DTBY final logos clear zone.png" descr="/Users/erin 1/Documents/Logos/NS DTBY final logos clear zone.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7351070" y="3548527"/>
            <a:ext cx="1745700" cy="1565654"/>
          </a:xfrm>
          <a:prstGeom prst="rect">
            <a:avLst/>
          </a:prstGeom>
        </p:spPr>
      </p:pic>
    </p:spTree>
    <p:extLst>
      <p:ext uri="{BB962C8B-B14F-4D97-AF65-F5344CB8AC3E}">
        <p14:creationId xmlns:p14="http://schemas.microsoft.com/office/powerpoint/2010/main" val="79656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p:cNvSpPr/>
          <p:nvPr userDrawn="1"/>
        </p:nvSpPr>
        <p:spPr>
          <a:xfrm>
            <a:off x="0" y="-1"/>
            <a:ext cx="9144000" cy="4709160"/>
          </a:xfrm>
          <a:prstGeom prst="rect">
            <a:avLst/>
          </a:prstGeom>
          <a:gradFill flip="none" rotWithShape="1">
            <a:gsLst>
              <a:gs pos="78000">
                <a:srgbClr val="005DA6"/>
              </a:gs>
              <a:gs pos="5000">
                <a:srgbClr val="00BFC9"/>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0" name="Rectangle 19"/>
          <p:cNvSpPr/>
          <p:nvPr userDrawn="1"/>
        </p:nvSpPr>
        <p:spPr>
          <a:xfrm>
            <a:off x="0" y="4704588"/>
            <a:ext cx="9144000" cy="438912"/>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5" name="Picture 34"/>
          <p:cNvPicPr>
            <a:picLocks noChangeAspect="1"/>
          </p:cNvPicPr>
          <p:nvPr userDrawn="1"/>
        </p:nvPicPr>
        <p:blipFill>
          <a:blip r:embed="rId2" cstate="print"/>
          <a:stretch>
            <a:fillRect/>
          </a:stretch>
        </p:blipFill>
        <p:spPr>
          <a:xfrm>
            <a:off x="8586692" y="4787226"/>
            <a:ext cx="274320" cy="274320"/>
          </a:xfrm>
          <a:prstGeom prst="rect">
            <a:avLst/>
          </a:prstGeom>
        </p:spPr>
      </p:pic>
      <p:sp>
        <p:nvSpPr>
          <p:cNvPr id="38" name="Subtitle 9"/>
          <p:cNvSpPr>
            <a:spLocks noGrp="1"/>
          </p:cNvSpPr>
          <p:nvPr>
            <p:ph type="subTitle" idx="1" hasCustomPrompt="1"/>
          </p:nvPr>
        </p:nvSpPr>
        <p:spPr>
          <a:xfrm>
            <a:off x="457200" y="2355274"/>
            <a:ext cx="6400800" cy="400242"/>
          </a:xfrm>
          <a:prstGeom prst="rect">
            <a:avLst/>
          </a:prstGeom>
        </p:spPr>
        <p:txBody>
          <a:bodyPr/>
          <a:lstStyle>
            <a:lvl1pPr marL="0" indent="0">
              <a:buNone/>
              <a:defRPr>
                <a:solidFill>
                  <a:srgbClr val="FFFFFF"/>
                </a:solidFill>
              </a:defRPr>
            </a:lvl1pPr>
          </a:lstStyle>
          <a:p>
            <a:r>
              <a:rPr lang="en-US" dirty="0" smtClean="0"/>
              <a:t>SUBTITLE</a:t>
            </a:r>
            <a:endParaRPr lang="en-US" dirty="0"/>
          </a:p>
        </p:txBody>
      </p:sp>
      <p:sp>
        <p:nvSpPr>
          <p:cNvPr id="40" name="Title 27"/>
          <p:cNvSpPr>
            <a:spLocks noGrp="1"/>
          </p:cNvSpPr>
          <p:nvPr>
            <p:ph type="title" hasCustomPrompt="1"/>
          </p:nvPr>
        </p:nvSpPr>
        <p:spPr>
          <a:xfrm>
            <a:off x="457200" y="1765698"/>
            <a:ext cx="8229600" cy="589575"/>
          </a:xfrm>
          <a:prstGeom prst="rect">
            <a:avLst/>
          </a:prstGeom>
        </p:spPr>
        <p:txBody>
          <a:bodyPr>
            <a:normAutofit fontScale="90000"/>
          </a:bodyPr>
          <a:lstStyle>
            <a:lvl1pPr algn="l">
              <a:defRPr sz="3000">
                <a:solidFill>
                  <a:srgbClr val="FFFFFF"/>
                </a:solidFill>
              </a:defRPr>
            </a:lvl1pPr>
          </a:lstStyle>
          <a:p>
            <a:r>
              <a:rPr lang="en-US" dirty="0" smtClean="0"/>
              <a:t>DIVIDER SLIDE TITLE</a:t>
            </a:r>
            <a:endParaRPr lang="en-US" dirty="0"/>
          </a:p>
        </p:txBody>
      </p:sp>
    </p:spTree>
    <p:extLst>
      <p:ext uri="{BB962C8B-B14F-4D97-AF65-F5344CB8AC3E}">
        <p14:creationId xmlns:p14="http://schemas.microsoft.com/office/powerpoint/2010/main" val="205432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1"/>
            <a:ext cx="9144000" cy="5148072"/>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 name="Rectangle 15"/>
          <p:cNvSpPr/>
          <p:nvPr userDrawn="1"/>
        </p:nvSpPr>
        <p:spPr>
          <a:xfrm>
            <a:off x="0" y="4704588"/>
            <a:ext cx="9144000" cy="438912"/>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Subtitle 9"/>
          <p:cNvSpPr>
            <a:spLocks noGrp="1"/>
          </p:cNvSpPr>
          <p:nvPr>
            <p:ph type="subTitle" idx="1" hasCustomPrompt="1"/>
          </p:nvPr>
        </p:nvSpPr>
        <p:spPr>
          <a:xfrm>
            <a:off x="457200" y="2355274"/>
            <a:ext cx="6400800" cy="400242"/>
          </a:xfrm>
          <a:prstGeom prst="rect">
            <a:avLst/>
          </a:prstGeom>
        </p:spPr>
        <p:txBody>
          <a:bodyPr/>
          <a:lstStyle>
            <a:lvl1pPr marL="0" indent="0">
              <a:buNone/>
              <a:defRPr>
                <a:solidFill>
                  <a:srgbClr val="FFFFFF"/>
                </a:solidFill>
              </a:defRPr>
            </a:lvl1pPr>
          </a:lstStyle>
          <a:p>
            <a:r>
              <a:rPr lang="en-US" dirty="0" smtClean="0"/>
              <a:t>SUBTITLE</a:t>
            </a:r>
            <a:endParaRPr lang="en-US" dirty="0"/>
          </a:p>
        </p:txBody>
      </p:sp>
      <p:sp>
        <p:nvSpPr>
          <p:cNvPr id="10" name="Title 1"/>
          <p:cNvSpPr>
            <a:spLocks noGrp="1"/>
          </p:cNvSpPr>
          <p:nvPr>
            <p:ph type="title"/>
          </p:nvPr>
        </p:nvSpPr>
        <p:spPr>
          <a:xfrm>
            <a:off x="457200" y="1765698"/>
            <a:ext cx="8229600" cy="589575"/>
          </a:xfrm>
          <a:prstGeom prst="rect">
            <a:avLst/>
          </a:prstGeom>
        </p:spPr>
        <p:txBody>
          <a:bodyPr>
            <a:normAutofit/>
          </a:bodyPr>
          <a:lstStyle/>
          <a:p>
            <a:pPr algn="l"/>
            <a:r>
              <a:rPr lang="en-US" sz="3200" b="0" dirty="0" smtClean="0">
                <a:solidFill>
                  <a:schemeClr val="bg1"/>
                </a:solidFill>
                <a:latin typeface="Arial"/>
                <a:cs typeface="Arial"/>
              </a:rPr>
              <a:t>DIVIDER SLIDE TITLE</a:t>
            </a:r>
            <a:endParaRPr lang="en-US" sz="1800" b="0" dirty="0">
              <a:solidFill>
                <a:schemeClr val="bg1"/>
              </a:solidFill>
              <a:latin typeface="Arial"/>
              <a:cs typeface="Arial"/>
            </a:endParaRPr>
          </a:p>
        </p:txBody>
      </p:sp>
      <p:pic>
        <p:nvPicPr>
          <p:cNvPr id="12" name="Picture 11"/>
          <p:cNvPicPr>
            <a:picLocks noChangeAspect="1"/>
          </p:cNvPicPr>
          <p:nvPr userDrawn="1"/>
        </p:nvPicPr>
        <p:blipFill>
          <a:blip r:embed="rId2" cstate="print"/>
          <a:stretch>
            <a:fillRect/>
          </a:stretch>
        </p:blipFill>
        <p:spPr>
          <a:xfrm>
            <a:off x="8586692" y="4787226"/>
            <a:ext cx="274320" cy="274320"/>
          </a:xfrm>
          <a:prstGeom prst="rect">
            <a:avLst/>
          </a:prstGeom>
        </p:spPr>
      </p:pic>
    </p:spTree>
    <p:extLst>
      <p:ext uri="{BB962C8B-B14F-4D97-AF65-F5344CB8AC3E}">
        <p14:creationId xmlns:p14="http://schemas.microsoft.com/office/powerpoint/2010/main" val="113663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5148072"/>
          </a:xfrm>
          <a:prstGeom prst="rect">
            <a:avLst/>
          </a:prstGeom>
          <a:gradFill flip="none" rotWithShape="1">
            <a:gsLst>
              <a:gs pos="88000">
                <a:srgbClr val="1C324D"/>
              </a:gs>
              <a:gs pos="0">
                <a:srgbClr val="01708C"/>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 name="Subtitle 2"/>
          <p:cNvSpPr>
            <a:spLocks noGrp="1"/>
          </p:cNvSpPr>
          <p:nvPr>
            <p:ph type="subTitle" idx="1" hasCustomPrompt="1"/>
          </p:nvPr>
        </p:nvSpPr>
        <p:spPr>
          <a:xfrm>
            <a:off x="457200" y="2355274"/>
            <a:ext cx="6400800" cy="400242"/>
          </a:xfrm>
          <a:prstGeom prst="rect">
            <a:avLst/>
          </a:prstGeom>
          <a:ln>
            <a:noFill/>
          </a:ln>
          <a:effectLst/>
        </p:spPr>
        <p:txBody>
          <a:bodyPr/>
          <a:lstStyle>
            <a:lvl1pPr marL="0" indent="0" algn="l">
              <a:buNone/>
              <a:defRPr>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itle 1"/>
          <p:cNvSpPr>
            <a:spLocks noGrp="1"/>
          </p:cNvSpPr>
          <p:nvPr>
            <p:ph type="title" hasCustomPrompt="1"/>
          </p:nvPr>
        </p:nvSpPr>
        <p:spPr>
          <a:xfrm>
            <a:off x="457200" y="1765698"/>
            <a:ext cx="8229600" cy="589575"/>
          </a:xfrm>
          <a:prstGeom prst="rect">
            <a:avLst/>
          </a:prstGeom>
          <a:ln>
            <a:noFill/>
          </a:ln>
          <a:effectLst/>
        </p:spPr>
        <p:txBody>
          <a:bodyPr>
            <a:normAutofit/>
          </a:bodyPr>
          <a:lstStyle>
            <a:lvl1pPr>
              <a:defRPr>
                <a:ln>
                  <a:noFill/>
                </a:ln>
              </a:defRPr>
            </a:lvl1pPr>
          </a:lstStyle>
          <a:p>
            <a:pPr algn="l"/>
            <a:r>
              <a:rPr lang="en-US" sz="3200" b="0" dirty="0" smtClean="0">
                <a:solidFill>
                  <a:schemeClr val="bg1"/>
                </a:solidFill>
                <a:latin typeface="Arial"/>
                <a:cs typeface="Arial"/>
              </a:rPr>
              <a:t>DIVIDER SLIDE TITLE</a:t>
            </a:r>
            <a:endParaRPr lang="en-US" sz="1800" b="0" dirty="0">
              <a:solidFill>
                <a:schemeClr val="bg1"/>
              </a:solidFill>
              <a:latin typeface="Arial"/>
              <a:cs typeface="Arial"/>
            </a:endParaRPr>
          </a:p>
        </p:txBody>
      </p:sp>
      <p:sp>
        <p:nvSpPr>
          <p:cNvPr id="16" name="Rectangle 15"/>
          <p:cNvSpPr/>
          <p:nvPr userDrawn="1"/>
        </p:nvSpPr>
        <p:spPr>
          <a:xfrm>
            <a:off x="0" y="4704588"/>
            <a:ext cx="9144000" cy="438912"/>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5" name="Picture 14"/>
          <p:cNvPicPr>
            <a:picLocks noChangeAspect="1"/>
          </p:cNvPicPr>
          <p:nvPr userDrawn="1"/>
        </p:nvPicPr>
        <p:blipFill>
          <a:blip r:embed="rId2" cstate="print"/>
          <a:stretch>
            <a:fillRect/>
          </a:stretch>
        </p:blipFill>
        <p:spPr>
          <a:xfrm>
            <a:off x="8586692" y="4787226"/>
            <a:ext cx="274320" cy="274320"/>
          </a:xfrm>
          <a:prstGeom prst="rect">
            <a:avLst/>
          </a:prstGeom>
        </p:spPr>
      </p:pic>
    </p:spTree>
    <p:extLst>
      <p:ext uri="{BB962C8B-B14F-4D97-AF65-F5344CB8AC3E}">
        <p14:creationId xmlns:p14="http://schemas.microsoft.com/office/powerpoint/2010/main" val="24743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2800" baseline="0">
                <a:solidFill>
                  <a:srgbClr val="646569"/>
                </a:solidFill>
              </a:defRPr>
            </a:lvl1pPr>
          </a:lstStyle>
          <a:p>
            <a:r>
              <a:rPr lang="en-US" dirty="0" smtClean="0"/>
              <a:t>OUR NEW TAGLINE:</a:t>
            </a:r>
            <a:br>
              <a:rPr lang="en-US" dirty="0" smtClean="0"/>
            </a:br>
            <a:r>
              <a:rPr lang="en-US" dirty="0" smtClean="0"/>
              <a:t>DISCOVER THE BEST YOU</a:t>
            </a:r>
            <a:endParaRPr lang="en-US" dirty="0"/>
          </a:p>
        </p:txBody>
      </p:sp>
      <p:sp>
        <p:nvSpPr>
          <p:cNvPr id="3" name="Content Placeholder 2"/>
          <p:cNvSpPr>
            <a:spLocks noGrp="1"/>
          </p:cNvSpPr>
          <p:nvPr>
            <p:ph idx="1" hasCustomPrompt="1"/>
          </p:nvPr>
        </p:nvSpPr>
        <p:spPr>
          <a:xfrm>
            <a:off x="457200" y="1200150"/>
            <a:ext cx="8229600" cy="3394075"/>
          </a:xfrm>
          <a:prstGeom prst="rect">
            <a:avLst/>
          </a:prstGeom>
        </p:spPr>
        <p:txBody>
          <a:bodyPr/>
          <a:lstStyle>
            <a:lvl1pPr>
              <a:defRPr baseline="0">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smtClean="0"/>
              <a:t>Ultimate benefit we want sales leaders and customers to feel</a:t>
            </a:r>
          </a:p>
          <a:p>
            <a:pPr lvl="0"/>
            <a:r>
              <a:rPr lang="en-US" dirty="0" smtClean="0"/>
              <a:t>Replaces “The Difference. Demonstrated.”</a:t>
            </a:r>
          </a:p>
          <a:p>
            <a:pPr lvl="0"/>
            <a:r>
              <a:rPr lang="en-US" dirty="0" smtClean="0"/>
              <a:t>Articulates our focus and passion: to help you discover your best self</a:t>
            </a:r>
          </a:p>
          <a:p>
            <a:pPr lvl="0"/>
            <a:r>
              <a:rPr lang="en-US" dirty="0" smtClean="0"/>
              <a:t>Statement of our commitment and represents our brand promise to the world</a:t>
            </a:r>
          </a:p>
          <a:p>
            <a:pPr lvl="0"/>
            <a:r>
              <a:rPr lang="en-US" dirty="0" smtClean="0"/>
              <a:t>Included in materials and websites starting Q1 of 2016</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7" name="Rectangle 6"/>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8" name="Picture 7"/>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30570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smtClean="0"/>
              <a:t>SLIDE TITLE</a:t>
            </a:r>
            <a:endParaRPr lang="en-US" dirty="0"/>
          </a:p>
        </p:txBody>
      </p:sp>
      <p:sp>
        <p:nvSpPr>
          <p:cNvPr id="3" name="Content Placeholder 2"/>
          <p:cNvSpPr>
            <a:spLocks noGrp="1"/>
          </p:cNvSpPr>
          <p:nvPr>
            <p:ph idx="1"/>
          </p:nvPr>
        </p:nvSpPr>
        <p:spPr>
          <a:xfrm>
            <a:off x="457200" y="1200150"/>
            <a:ext cx="8229600" cy="3394075"/>
          </a:xfrm>
          <a:prstGeom prst="rect">
            <a:avLst/>
          </a:prstGeom>
        </p:spPr>
        <p:txBody>
          <a:bodyPr/>
          <a:lstStyle>
            <a:lvl1pPr>
              <a:defRPr>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4704588"/>
            <a:ext cx="9144000" cy="438912"/>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Picture 11"/>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321757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smtClean="0"/>
              <a:t>SLIDE TITLE</a:t>
            </a:r>
            <a:endParaRPr lang="en-US" dirty="0"/>
          </a:p>
        </p:txBody>
      </p:sp>
      <p:sp>
        <p:nvSpPr>
          <p:cNvPr id="3" name="Content Placeholder 2"/>
          <p:cNvSpPr>
            <a:spLocks noGrp="1"/>
          </p:cNvSpPr>
          <p:nvPr>
            <p:ph idx="1"/>
          </p:nvPr>
        </p:nvSpPr>
        <p:spPr>
          <a:xfrm>
            <a:off x="457200" y="1200150"/>
            <a:ext cx="8229600" cy="3394075"/>
          </a:xfrm>
          <a:prstGeom prst="rect">
            <a:avLst/>
          </a:prstGeom>
        </p:spPr>
        <p:txBody>
          <a:bodyPr/>
          <a:lstStyle>
            <a:lvl1pPr>
              <a:defRPr>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0" y="4704588"/>
            <a:ext cx="9144000" cy="438912"/>
          </a:xfrm>
          <a:prstGeom prst="rect">
            <a:avLst/>
          </a:prstGeom>
          <a:gradFill flip="none" rotWithShape="1">
            <a:gsLst>
              <a:gs pos="91000">
                <a:srgbClr val="1C324D"/>
              </a:gs>
              <a:gs pos="18000">
                <a:srgbClr val="01708C"/>
              </a:gs>
            </a:gsLst>
            <a:lin ang="5100000" scaled="0"/>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7" name="Picture 6"/>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224229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250337"/>
      </p:ext>
    </p:extLst>
  </p:cSld>
  <p:clrMap bg1="lt1" tx1="dk1" bg2="lt2" tx2="dk2" accent1="accent1" accent2="accent2" accent3="accent3" accent4="accent4" accent5="accent5" accent6="accent6" hlink="hlink" folHlink="folHlink"/>
  <p:sldLayoutIdLst>
    <p:sldLayoutId id="2147483654" r:id="rId1"/>
    <p:sldLayoutId id="2147483667" r:id="rId2"/>
    <p:sldLayoutId id="2147483668" r:id="rId3"/>
    <p:sldLayoutId id="2147483669" r:id="rId4"/>
    <p:sldLayoutId id="2147483671" r:id="rId5"/>
    <p:sldLayoutId id="2147483652" r:id="rId6"/>
    <p:sldLayoutId id="2147483653" r:id="rId7"/>
    <p:sldLayoutId id="2147483663" r:id="rId8"/>
    <p:sldLayoutId id="2147483665" r:id="rId9"/>
    <p:sldLayoutId id="2147483655" r:id="rId10"/>
    <p:sldLayoutId id="2147483664" r:id="rId11"/>
    <p:sldLayoutId id="2147483666" r:id="rId12"/>
    <p:sldLayoutId id="2147483672" r:id="rId13"/>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53759" y="2059843"/>
            <a:ext cx="184666" cy="369332"/>
          </a:xfrm>
          <a:prstGeom prst="rect">
            <a:avLst/>
          </a:prstGeom>
          <a:noFill/>
        </p:spPr>
        <p:txBody>
          <a:bodyPr wrap="none" rtlCol="0">
            <a:spAutoFit/>
          </a:bodyPr>
          <a:lstStyle/>
          <a:p>
            <a:endParaRPr lang="en-US" dirty="0"/>
          </a:p>
        </p:txBody>
      </p:sp>
      <p:pic>
        <p:nvPicPr>
          <p:cNvPr id="9" name="Picture 8" descr="me-ring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8082" y="-810845"/>
            <a:ext cx="5107911" cy="4767384"/>
          </a:xfrm>
          <a:prstGeom prst="rect">
            <a:avLst/>
          </a:prstGeom>
        </p:spPr>
      </p:pic>
      <p:pic>
        <p:nvPicPr>
          <p:cNvPr id="10" name="Picture 9" descr="ageloc me 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29" y="1109082"/>
            <a:ext cx="3920882" cy="1306961"/>
          </a:xfrm>
          <a:prstGeom prst="rect">
            <a:avLst/>
          </a:prstGeom>
        </p:spPr>
      </p:pic>
      <p:sp>
        <p:nvSpPr>
          <p:cNvPr id="13" name="Title 1"/>
          <p:cNvSpPr txBox="1">
            <a:spLocks/>
          </p:cNvSpPr>
          <p:nvPr/>
        </p:nvSpPr>
        <p:spPr>
          <a:xfrm>
            <a:off x="441608" y="4381494"/>
            <a:ext cx="8702392" cy="857250"/>
          </a:xfrm>
          <a:prstGeom prst="rect">
            <a:avLst/>
          </a:prstGeom>
        </p:spPr>
        <p:txBody>
          <a:bodyPr/>
          <a:lstStyle>
            <a:lvl1pPr algn="l" defTabSz="457200" rtl="0" eaLnBrk="1" latinLnBrk="0" hangingPunct="1">
              <a:spcBef>
                <a:spcPct val="0"/>
              </a:spcBef>
              <a:buNone/>
              <a:defRPr sz="2800" kern="1200" baseline="0">
                <a:solidFill>
                  <a:srgbClr val="646569"/>
                </a:solidFill>
                <a:latin typeface="Arial"/>
                <a:ea typeface="+mj-ea"/>
                <a:cs typeface="Arial"/>
              </a:defRPr>
            </a:lvl1pPr>
          </a:lstStyle>
          <a:p>
            <a:endParaRPr lang="en-US" sz="2100" dirty="0">
              <a:solidFill>
                <a:srgbClr val="7F7F7F"/>
              </a:solidFill>
            </a:endParaRPr>
          </a:p>
        </p:txBody>
      </p:sp>
      <p:pic>
        <p:nvPicPr>
          <p:cNvPr id="3" name="Picture 2" descr="RM15020001-FADE.jpg"/>
          <p:cNvPicPr>
            <a:picLocks noChangeAspect="1"/>
          </p:cNvPicPr>
          <p:nvPr/>
        </p:nvPicPr>
        <p:blipFill rotWithShape="1">
          <a:blip r:embed="rId5" cstate="print">
            <a:extLst>
              <a:ext uri="{28A0092B-C50C-407E-A947-70E740481C1C}">
                <a14:useLocalDpi xmlns:a14="http://schemas.microsoft.com/office/drawing/2010/main" val="0"/>
              </a:ext>
            </a:extLst>
          </a:blip>
          <a:srcRect l="9217" t="8230" r="39475" b="18453"/>
          <a:stretch/>
        </p:blipFill>
        <p:spPr>
          <a:xfrm>
            <a:off x="441608" y="3518384"/>
            <a:ext cx="853792" cy="1625116"/>
          </a:xfrm>
          <a:prstGeom prst="rect">
            <a:avLst/>
          </a:prstGeom>
        </p:spPr>
      </p:pic>
      <p:sp>
        <p:nvSpPr>
          <p:cNvPr id="2" name="TextBox 1"/>
          <p:cNvSpPr txBox="1"/>
          <p:nvPr/>
        </p:nvSpPr>
        <p:spPr>
          <a:xfrm>
            <a:off x="1466849" y="3675892"/>
            <a:ext cx="5895975" cy="646331"/>
          </a:xfrm>
          <a:prstGeom prst="rect">
            <a:avLst/>
          </a:prstGeom>
          <a:noFill/>
        </p:spPr>
        <p:txBody>
          <a:bodyPr wrap="square" rtlCol="0">
            <a:spAutoFit/>
          </a:bodyPr>
          <a:lstStyle/>
          <a:p>
            <a:r>
              <a:rPr lang="en-US" dirty="0" smtClean="0">
                <a:solidFill>
                  <a:schemeClr val="tx1">
                    <a:lumMod val="65000"/>
                    <a:lumOff val="35000"/>
                  </a:schemeClr>
                </a:solidFill>
                <a:latin typeface="Arial"/>
              </a:rPr>
              <a:t>NHỮNG CÔNG THỨC, CÔNG NGHỆ LỚP SIÊU VI, SỰ NGHIÊN CỨU VÀ NHỮNG KẾT QUẢ LÂM SÀN</a:t>
            </a:r>
            <a:endParaRPr lang="en-US" dirty="0">
              <a:solidFill>
                <a:schemeClr val="tx1">
                  <a:lumMod val="65000"/>
                  <a:lumOff val="35000"/>
                </a:schemeClr>
              </a:solidFill>
              <a:latin typeface="Arial"/>
            </a:endParaRPr>
          </a:p>
        </p:txBody>
      </p:sp>
    </p:spTree>
    <p:extLst>
      <p:ext uri="{BB962C8B-B14F-4D97-AF65-F5344CB8AC3E}">
        <p14:creationId xmlns:p14="http://schemas.microsoft.com/office/powerpoint/2010/main" val="293191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正方形/長方形 8"/>
          <p:cNvSpPr/>
          <p:nvPr/>
        </p:nvSpPr>
        <p:spPr>
          <a:xfrm>
            <a:off x="376765" y="3098800"/>
            <a:ext cx="5710655" cy="1568451"/>
          </a:xfrm>
          <a:prstGeom prst="rect">
            <a:avLst/>
          </a:prstGeom>
          <a:solidFill>
            <a:schemeClr val="bg1"/>
          </a:solidFill>
          <a:ln w="38100" cmpd="sng">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5" name="正方形/長方形 8"/>
          <p:cNvSpPr/>
          <p:nvPr/>
        </p:nvSpPr>
        <p:spPr>
          <a:xfrm>
            <a:off x="359831" y="989272"/>
            <a:ext cx="5710655" cy="1762390"/>
          </a:xfrm>
          <a:prstGeom prst="rect">
            <a:avLst/>
          </a:prstGeom>
          <a:solidFill>
            <a:schemeClr val="bg1"/>
          </a:solidFill>
          <a:ln w="38100" cmpd="sng">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Content Placeholder 2"/>
          <p:cNvSpPr>
            <a:spLocks noGrp="1"/>
          </p:cNvSpPr>
          <p:nvPr>
            <p:ph idx="1"/>
          </p:nvPr>
        </p:nvSpPr>
        <p:spPr>
          <a:xfrm>
            <a:off x="373592" y="4366412"/>
            <a:ext cx="5764626" cy="491287"/>
          </a:xfrm>
        </p:spPr>
        <p:txBody>
          <a:bodyPr>
            <a:noAutofit/>
          </a:bodyPr>
          <a:lstStyle/>
          <a:p>
            <a:pPr marL="0" indent="0">
              <a:buNone/>
            </a:pPr>
            <a:r>
              <a:rPr lang="en-US" altLang="ja-JP" sz="1200" dirty="0" err="1" smtClean="0">
                <a:solidFill>
                  <a:srgbClr val="7F7F7F"/>
                </a:solidFill>
              </a:rPr>
              <a:t>Biểu</a:t>
            </a:r>
            <a:r>
              <a:rPr lang="en-US" altLang="ja-JP" sz="1200" dirty="0" smtClean="0">
                <a:solidFill>
                  <a:srgbClr val="7F7F7F"/>
                </a:solidFill>
              </a:rPr>
              <a:t> </a:t>
            </a:r>
            <a:r>
              <a:rPr lang="en-US" altLang="ja-JP" sz="1200" dirty="0" err="1" smtClean="0">
                <a:solidFill>
                  <a:srgbClr val="7F7F7F"/>
                </a:solidFill>
              </a:rPr>
              <a:t>đồ</a:t>
            </a:r>
            <a:r>
              <a:rPr lang="en-US" altLang="ja-JP" sz="1200" dirty="0" smtClean="0">
                <a:solidFill>
                  <a:srgbClr val="7F7F7F"/>
                </a:solidFill>
              </a:rPr>
              <a:t> </a:t>
            </a:r>
            <a:r>
              <a:rPr lang="en-US" altLang="ja-JP" sz="1200" dirty="0" err="1" smtClean="0">
                <a:solidFill>
                  <a:srgbClr val="7F7F7F"/>
                </a:solidFill>
              </a:rPr>
              <a:t>này</a:t>
            </a:r>
            <a:r>
              <a:rPr lang="en-US" altLang="ja-JP" sz="1200" dirty="0" smtClean="0">
                <a:solidFill>
                  <a:srgbClr val="7F7F7F"/>
                </a:solidFill>
              </a:rPr>
              <a:t> </a:t>
            </a:r>
            <a:r>
              <a:rPr lang="en-US" altLang="ja-JP" sz="1200" dirty="0" err="1" smtClean="0">
                <a:solidFill>
                  <a:srgbClr val="7F7F7F"/>
                </a:solidFill>
              </a:rPr>
              <a:t>cho</a:t>
            </a:r>
            <a:r>
              <a:rPr lang="en-US" altLang="ja-JP" sz="1200" dirty="0" smtClean="0">
                <a:solidFill>
                  <a:srgbClr val="7F7F7F"/>
                </a:solidFill>
              </a:rPr>
              <a:t> </a:t>
            </a:r>
            <a:r>
              <a:rPr lang="en-US" altLang="ja-JP" sz="1200" dirty="0" err="1" smtClean="0">
                <a:solidFill>
                  <a:srgbClr val="7F7F7F"/>
                </a:solidFill>
              </a:rPr>
              <a:t>thấy</a:t>
            </a:r>
            <a:r>
              <a:rPr lang="en-US" altLang="ja-JP" sz="1200" dirty="0" smtClean="0">
                <a:solidFill>
                  <a:srgbClr val="7F7F7F"/>
                </a:solidFill>
              </a:rPr>
              <a:t> </a:t>
            </a:r>
            <a:r>
              <a:rPr lang="en-US" altLang="ja-JP" sz="1200" dirty="0" err="1" smtClean="0">
                <a:solidFill>
                  <a:srgbClr val="7F7F7F"/>
                </a:solidFill>
              </a:rPr>
              <a:t>các</a:t>
            </a:r>
            <a:r>
              <a:rPr lang="en-US" altLang="ja-JP" sz="1200" dirty="0" smtClean="0">
                <a:solidFill>
                  <a:srgbClr val="7F7F7F"/>
                </a:solidFill>
              </a:rPr>
              <a:t> serum </a:t>
            </a:r>
            <a:r>
              <a:rPr lang="en-US" altLang="ja-JP" sz="1200" dirty="0" err="1" smtClean="0">
                <a:solidFill>
                  <a:srgbClr val="7F7F7F"/>
                </a:solidFill>
              </a:rPr>
              <a:t>không</a:t>
            </a:r>
            <a:r>
              <a:rPr lang="en-US" altLang="ja-JP" sz="1200" dirty="0" smtClean="0">
                <a:solidFill>
                  <a:srgbClr val="7F7F7F"/>
                </a:solidFill>
              </a:rPr>
              <a:t> </a:t>
            </a:r>
            <a:r>
              <a:rPr lang="en-US" altLang="ja-JP" sz="1200" dirty="0" err="1" smtClean="0">
                <a:solidFill>
                  <a:srgbClr val="7F7F7F"/>
                </a:solidFill>
              </a:rPr>
              <a:t>được</a:t>
            </a:r>
            <a:r>
              <a:rPr lang="en-US" altLang="ja-JP" sz="1200" dirty="0" smtClean="0">
                <a:solidFill>
                  <a:srgbClr val="7F7F7F"/>
                </a:solidFill>
              </a:rPr>
              <a:t> </a:t>
            </a:r>
            <a:r>
              <a:rPr lang="en-US" altLang="ja-JP" sz="1200" dirty="0" err="1" smtClean="0">
                <a:solidFill>
                  <a:srgbClr val="7F7F7F"/>
                </a:solidFill>
              </a:rPr>
              <a:t>phân</a:t>
            </a:r>
            <a:r>
              <a:rPr lang="en-US" altLang="ja-JP" sz="1200" dirty="0" smtClean="0">
                <a:solidFill>
                  <a:srgbClr val="7F7F7F"/>
                </a:solidFill>
              </a:rPr>
              <a:t> </a:t>
            </a:r>
            <a:r>
              <a:rPr lang="en-US" altLang="ja-JP" sz="1200" dirty="0" err="1" smtClean="0">
                <a:solidFill>
                  <a:srgbClr val="7F7F7F"/>
                </a:solidFill>
              </a:rPr>
              <a:t>phối</a:t>
            </a:r>
            <a:r>
              <a:rPr lang="en-US" altLang="ja-JP" sz="1200" dirty="0" smtClean="0">
                <a:solidFill>
                  <a:srgbClr val="7F7F7F"/>
                </a:solidFill>
              </a:rPr>
              <a:t> </a:t>
            </a:r>
            <a:r>
              <a:rPr lang="en-US" altLang="ja-JP" sz="1200" dirty="0" err="1" smtClean="0">
                <a:solidFill>
                  <a:srgbClr val="7F7F7F"/>
                </a:solidFill>
              </a:rPr>
              <a:t>đồng</a:t>
            </a:r>
            <a:r>
              <a:rPr lang="en-US" altLang="ja-JP" sz="1200" dirty="0" smtClean="0">
                <a:solidFill>
                  <a:srgbClr val="7F7F7F"/>
                </a:solidFill>
              </a:rPr>
              <a:t> </a:t>
            </a:r>
            <a:r>
              <a:rPr lang="en-US" altLang="ja-JP" sz="1200" dirty="0" err="1" smtClean="0">
                <a:solidFill>
                  <a:srgbClr val="7F7F7F"/>
                </a:solidFill>
              </a:rPr>
              <a:t>đều</a:t>
            </a:r>
            <a:r>
              <a:rPr lang="en-US" altLang="ja-JP" sz="1200" dirty="0" smtClean="0">
                <a:solidFill>
                  <a:srgbClr val="7F7F7F"/>
                </a:solidFill>
              </a:rPr>
              <a:t> </a:t>
            </a:r>
            <a:r>
              <a:rPr lang="en-US" altLang="ja-JP" sz="1200" dirty="0" err="1" smtClean="0">
                <a:solidFill>
                  <a:srgbClr val="7F7F7F"/>
                </a:solidFill>
              </a:rPr>
              <a:t>vì</a:t>
            </a:r>
            <a:r>
              <a:rPr lang="en-US" altLang="ja-JP" sz="1200" dirty="0" smtClean="0">
                <a:solidFill>
                  <a:srgbClr val="7F7F7F"/>
                </a:solidFill>
              </a:rPr>
              <a:t> </a:t>
            </a:r>
            <a:r>
              <a:rPr lang="en-US" altLang="ja-JP" sz="1200" dirty="0" err="1" smtClean="0">
                <a:solidFill>
                  <a:srgbClr val="7F7F7F"/>
                </a:solidFill>
              </a:rPr>
              <a:t>chúng</a:t>
            </a:r>
            <a:r>
              <a:rPr lang="en-US" altLang="ja-JP" sz="1200" dirty="0" smtClean="0">
                <a:solidFill>
                  <a:srgbClr val="7F7F7F"/>
                </a:solidFill>
              </a:rPr>
              <a:t> </a:t>
            </a:r>
            <a:r>
              <a:rPr lang="en-US" altLang="ja-JP" sz="1200" dirty="0" err="1" smtClean="0">
                <a:solidFill>
                  <a:srgbClr val="7F7F7F"/>
                </a:solidFill>
              </a:rPr>
              <a:t>được</a:t>
            </a:r>
            <a:r>
              <a:rPr lang="en-US" altLang="ja-JP" sz="1200" dirty="0" smtClean="0">
                <a:solidFill>
                  <a:srgbClr val="7F7F7F"/>
                </a:solidFill>
              </a:rPr>
              <a:t> </a:t>
            </a:r>
            <a:r>
              <a:rPr lang="en-US" altLang="ja-JP" sz="1200" dirty="0" err="1" smtClean="0">
                <a:solidFill>
                  <a:srgbClr val="7F7F7F"/>
                </a:solidFill>
              </a:rPr>
              <a:t>trộn</a:t>
            </a:r>
            <a:r>
              <a:rPr lang="en-US" altLang="ja-JP" sz="1200" dirty="0" smtClean="0">
                <a:solidFill>
                  <a:srgbClr val="7F7F7F"/>
                </a:solidFill>
              </a:rPr>
              <a:t> </a:t>
            </a:r>
            <a:r>
              <a:rPr lang="en-US" altLang="ja-JP" sz="1200" dirty="0" err="1" smtClean="0">
                <a:solidFill>
                  <a:srgbClr val="7F7F7F"/>
                </a:solidFill>
              </a:rPr>
              <a:t>bằng</a:t>
            </a:r>
            <a:r>
              <a:rPr lang="en-US" altLang="ja-JP" sz="1200" dirty="0" smtClean="0">
                <a:solidFill>
                  <a:srgbClr val="7F7F7F"/>
                </a:solidFill>
              </a:rPr>
              <a:t> </a:t>
            </a:r>
            <a:r>
              <a:rPr lang="en-US" altLang="ja-JP" sz="1200" dirty="0" err="1" smtClean="0">
                <a:solidFill>
                  <a:srgbClr val="7F7F7F"/>
                </a:solidFill>
              </a:rPr>
              <a:t>tay</a:t>
            </a:r>
            <a:r>
              <a:rPr lang="en-US" altLang="ja-JP" sz="1200" dirty="0" smtClean="0">
                <a:solidFill>
                  <a:srgbClr val="7F7F7F"/>
                </a:solidFill>
              </a:rPr>
              <a:t>.</a:t>
            </a:r>
            <a:endParaRPr lang="en-US" altLang="ja-JP" sz="1200" dirty="0">
              <a:solidFill>
                <a:srgbClr val="7F7F7F"/>
              </a:solidFill>
            </a:endParaRPr>
          </a:p>
        </p:txBody>
      </p:sp>
      <p:grpSp>
        <p:nvGrpSpPr>
          <p:cNvPr id="9" name="Group 8"/>
          <p:cNvGrpSpPr/>
          <p:nvPr/>
        </p:nvGrpSpPr>
        <p:grpSpPr>
          <a:xfrm>
            <a:off x="288219" y="2369731"/>
            <a:ext cx="4141170" cy="2661271"/>
            <a:chOff x="4807199" y="2487210"/>
            <a:chExt cx="3361523" cy="2160240"/>
          </a:xfrm>
        </p:grpSpPr>
        <p:sp>
          <p:nvSpPr>
            <p:cNvPr id="1305" name="正方形/長方形 257"/>
            <p:cNvSpPr/>
            <p:nvPr/>
          </p:nvSpPr>
          <p:spPr>
            <a:xfrm>
              <a:off x="4807199" y="2487210"/>
              <a:ext cx="3361523" cy="21602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 name="Group 4"/>
            <p:cNvGrpSpPr/>
            <p:nvPr/>
          </p:nvGrpSpPr>
          <p:grpSpPr>
            <a:xfrm>
              <a:off x="4838516" y="3100324"/>
              <a:ext cx="3286599" cy="1043075"/>
              <a:chOff x="4838516" y="3100324"/>
              <a:chExt cx="3286599" cy="1043075"/>
            </a:xfrm>
          </p:grpSpPr>
          <p:sp>
            <p:nvSpPr>
              <p:cNvPr id="1238" name="角丸四角形 121"/>
              <p:cNvSpPr/>
              <p:nvPr/>
            </p:nvSpPr>
            <p:spPr>
              <a:xfrm>
                <a:off x="5591565" y="3187284"/>
                <a:ext cx="1902533" cy="218471"/>
              </a:xfrm>
              <a:prstGeom prst="roundRect">
                <a:avLst>
                  <a:gd name="adj" fmla="val 0"/>
                </a:avLst>
              </a:prstGeom>
              <a:solidFill>
                <a:srgbClr val="F2F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grpSp>
            <p:nvGrpSpPr>
              <p:cNvPr id="1239" name="グループ化 122"/>
              <p:cNvGrpSpPr>
                <a:grpSpLocks noChangeAspect="1"/>
              </p:cNvGrpSpPr>
              <p:nvPr/>
            </p:nvGrpSpPr>
            <p:grpSpPr>
              <a:xfrm>
                <a:off x="5586031" y="3409952"/>
                <a:ext cx="1902533" cy="733447"/>
                <a:chOff x="2309427" y="2959201"/>
                <a:chExt cx="1902533" cy="733447"/>
              </a:xfrm>
            </p:grpSpPr>
            <p:sp>
              <p:nvSpPr>
                <p:cNvPr id="1240" name="角丸四角形 123"/>
                <p:cNvSpPr/>
                <p:nvPr/>
              </p:nvSpPr>
              <p:spPr>
                <a:xfrm>
                  <a:off x="2309427" y="2959201"/>
                  <a:ext cx="1902533" cy="733447"/>
                </a:xfrm>
                <a:prstGeom prst="roundRect">
                  <a:avLst>
                    <a:gd name="adj" fmla="val 2713"/>
                  </a:avLst>
                </a:prstGeom>
                <a:solidFill>
                  <a:srgbClr val="FF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grpSp>
              <p:nvGrpSpPr>
                <p:cNvPr id="1241" name="グループ化 124"/>
                <p:cNvGrpSpPr/>
                <p:nvPr/>
              </p:nvGrpSpPr>
              <p:grpSpPr>
                <a:xfrm>
                  <a:off x="2335826" y="2996952"/>
                  <a:ext cx="263851" cy="661439"/>
                  <a:chOff x="2335826" y="2996952"/>
                  <a:chExt cx="263851" cy="661439"/>
                </a:xfrm>
              </p:grpSpPr>
              <p:pic>
                <p:nvPicPr>
                  <p:cNvPr id="128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7"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42" name="グループ化 125"/>
                <p:cNvGrpSpPr/>
                <p:nvPr/>
              </p:nvGrpSpPr>
              <p:grpSpPr>
                <a:xfrm>
                  <a:off x="3388443" y="3002296"/>
                  <a:ext cx="263851" cy="661439"/>
                  <a:chOff x="2335826" y="2996952"/>
                  <a:chExt cx="263851" cy="661439"/>
                </a:xfrm>
              </p:grpSpPr>
              <p:pic>
                <p:nvPicPr>
                  <p:cNvPr id="127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1"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43" name="グループ化 129"/>
                <p:cNvGrpSpPr/>
                <p:nvPr/>
              </p:nvGrpSpPr>
              <p:grpSpPr>
                <a:xfrm>
                  <a:off x="2857267" y="3002296"/>
                  <a:ext cx="263851" cy="661439"/>
                  <a:chOff x="2335826" y="2996952"/>
                  <a:chExt cx="263851" cy="661439"/>
                </a:xfrm>
              </p:grpSpPr>
              <p:pic>
                <p:nvPicPr>
                  <p:cNvPr id="127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5"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44" name="グループ化 130"/>
                <p:cNvGrpSpPr/>
                <p:nvPr/>
              </p:nvGrpSpPr>
              <p:grpSpPr>
                <a:xfrm>
                  <a:off x="3130965" y="2996952"/>
                  <a:ext cx="263851" cy="661439"/>
                  <a:chOff x="2335826" y="2996952"/>
                  <a:chExt cx="263851" cy="661439"/>
                </a:xfrm>
              </p:grpSpPr>
              <p:pic>
                <p:nvPicPr>
                  <p:cNvPr id="126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45" name="グループ化 131"/>
                <p:cNvGrpSpPr/>
                <p:nvPr/>
              </p:nvGrpSpPr>
              <p:grpSpPr>
                <a:xfrm>
                  <a:off x="2599677" y="2993549"/>
                  <a:ext cx="263851" cy="661439"/>
                  <a:chOff x="2335826" y="2996952"/>
                  <a:chExt cx="263851" cy="661439"/>
                </a:xfrm>
              </p:grpSpPr>
              <p:pic>
                <p:nvPicPr>
                  <p:cNvPr id="126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3"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46" name="グループ化 132"/>
                <p:cNvGrpSpPr/>
                <p:nvPr/>
              </p:nvGrpSpPr>
              <p:grpSpPr>
                <a:xfrm>
                  <a:off x="3645618" y="2996952"/>
                  <a:ext cx="263851" cy="661439"/>
                  <a:chOff x="2335826" y="2996952"/>
                  <a:chExt cx="263851" cy="661439"/>
                </a:xfrm>
              </p:grpSpPr>
              <p:pic>
                <p:nvPicPr>
                  <p:cNvPr id="125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7"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47" name="グループ化 145"/>
                <p:cNvGrpSpPr/>
                <p:nvPr/>
              </p:nvGrpSpPr>
              <p:grpSpPr>
                <a:xfrm>
                  <a:off x="3916287" y="2988918"/>
                  <a:ext cx="263851" cy="661439"/>
                  <a:chOff x="2335826" y="2996952"/>
                  <a:chExt cx="263851" cy="661439"/>
                </a:xfrm>
              </p:grpSpPr>
              <p:pic>
                <p:nvPicPr>
                  <p:cNvPr id="124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1"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290" name="グループ化 230"/>
              <p:cNvGrpSpPr/>
              <p:nvPr/>
            </p:nvGrpSpPr>
            <p:grpSpPr>
              <a:xfrm>
                <a:off x="7700500" y="3100324"/>
                <a:ext cx="424615" cy="532038"/>
                <a:chOff x="4005570" y="3537066"/>
                <a:chExt cx="424615" cy="532038"/>
              </a:xfrm>
            </p:grpSpPr>
            <p:grpSp>
              <p:nvGrpSpPr>
                <p:cNvPr id="1291" name="グループ化 231"/>
                <p:cNvGrpSpPr/>
                <p:nvPr/>
              </p:nvGrpSpPr>
              <p:grpSpPr>
                <a:xfrm>
                  <a:off x="4005570" y="3537066"/>
                  <a:ext cx="420527" cy="206112"/>
                  <a:chOff x="4005570" y="3537066"/>
                  <a:chExt cx="420527" cy="206112"/>
                </a:xfrm>
              </p:grpSpPr>
              <p:cxnSp>
                <p:nvCxnSpPr>
                  <p:cNvPr id="1298" name="直線コネクタ 238"/>
                  <p:cNvCxnSpPr/>
                  <p:nvPr/>
                </p:nvCxnSpPr>
                <p:spPr>
                  <a:xfrm>
                    <a:off x="4005570" y="3657439"/>
                    <a:ext cx="196788" cy="0"/>
                  </a:xfrm>
                  <a:prstGeom prst="line">
                    <a:avLst/>
                  </a:prstGeom>
                  <a:ln w="38100">
                    <a:solidFill>
                      <a:srgbClr val="93DCDD"/>
                    </a:solidFill>
                  </a:ln>
                </p:spPr>
                <p:style>
                  <a:lnRef idx="1">
                    <a:schemeClr val="accent1"/>
                  </a:lnRef>
                  <a:fillRef idx="0">
                    <a:schemeClr val="accent1"/>
                  </a:fillRef>
                  <a:effectRef idx="0">
                    <a:schemeClr val="accent1"/>
                  </a:effectRef>
                  <a:fontRef idx="minor">
                    <a:schemeClr val="tx1"/>
                  </a:fontRef>
                </p:style>
              </p:cxnSp>
              <p:sp>
                <p:nvSpPr>
                  <p:cNvPr id="1299" name="テキスト ボックス 239"/>
                  <p:cNvSpPr txBox="1"/>
                  <p:nvPr/>
                </p:nvSpPr>
                <p:spPr>
                  <a:xfrm>
                    <a:off x="4138065" y="3537066"/>
                    <a:ext cx="288032" cy="206112"/>
                  </a:xfrm>
                  <a:prstGeom prst="rect">
                    <a:avLst/>
                  </a:prstGeom>
                  <a:noFill/>
                </p:spPr>
                <p:txBody>
                  <a:bodyPr wrap="square" rtlCol="0">
                    <a:spAutoFit/>
                  </a:bodyPr>
                  <a:lstStyle/>
                  <a:p>
                    <a:r>
                      <a:rPr lang="en-US" altLang="ja-JP" sz="1050" dirty="0">
                        <a:solidFill>
                          <a:srgbClr val="646569"/>
                        </a:solidFill>
                        <a:latin typeface="Arial"/>
                        <a:cs typeface="Arial"/>
                      </a:rPr>
                      <a:t>R</a:t>
                    </a:r>
                    <a:endParaRPr lang="ja-JP" altLang="en-US" sz="1050" dirty="0">
                      <a:solidFill>
                        <a:srgbClr val="646569"/>
                      </a:solidFill>
                      <a:latin typeface="Arial"/>
                      <a:cs typeface="Arial"/>
                    </a:endParaRPr>
                  </a:p>
                </p:txBody>
              </p:sp>
            </p:grpSp>
            <p:grpSp>
              <p:nvGrpSpPr>
                <p:cNvPr id="1292" name="グループ化 232"/>
                <p:cNvGrpSpPr/>
                <p:nvPr/>
              </p:nvGrpSpPr>
              <p:grpSpPr>
                <a:xfrm>
                  <a:off x="4009658" y="3862992"/>
                  <a:ext cx="420527" cy="206112"/>
                  <a:chOff x="4295489" y="4054102"/>
                  <a:chExt cx="420527" cy="206112"/>
                </a:xfrm>
              </p:grpSpPr>
              <p:cxnSp>
                <p:nvCxnSpPr>
                  <p:cNvPr id="1296" name="直線コネクタ 236"/>
                  <p:cNvCxnSpPr/>
                  <p:nvPr/>
                </p:nvCxnSpPr>
                <p:spPr>
                  <a:xfrm>
                    <a:off x="4295489" y="4181060"/>
                    <a:ext cx="196788"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97" name="テキスト ボックス 237"/>
                  <p:cNvSpPr txBox="1"/>
                  <p:nvPr/>
                </p:nvSpPr>
                <p:spPr>
                  <a:xfrm>
                    <a:off x="4427984" y="4054102"/>
                    <a:ext cx="288032" cy="206112"/>
                  </a:xfrm>
                  <a:prstGeom prst="rect">
                    <a:avLst/>
                  </a:prstGeom>
                  <a:noFill/>
                </p:spPr>
                <p:txBody>
                  <a:bodyPr wrap="square" rtlCol="0">
                    <a:spAutoFit/>
                  </a:bodyPr>
                  <a:lstStyle/>
                  <a:p>
                    <a:r>
                      <a:rPr lang="en-US" altLang="ja-JP" sz="1050" dirty="0">
                        <a:solidFill>
                          <a:srgbClr val="646569"/>
                        </a:solidFill>
                        <a:latin typeface="Arial"/>
                        <a:cs typeface="Arial"/>
                      </a:rPr>
                      <a:t>Q</a:t>
                    </a:r>
                    <a:endParaRPr lang="ja-JP" altLang="en-US" sz="1050" dirty="0">
                      <a:solidFill>
                        <a:srgbClr val="646569"/>
                      </a:solidFill>
                      <a:latin typeface="Arial"/>
                      <a:cs typeface="Arial"/>
                    </a:endParaRPr>
                  </a:p>
                </p:txBody>
              </p:sp>
            </p:grpSp>
            <p:grpSp>
              <p:nvGrpSpPr>
                <p:cNvPr id="1293" name="グループ化 233"/>
                <p:cNvGrpSpPr/>
                <p:nvPr/>
              </p:nvGrpSpPr>
              <p:grpSpPr>
                <a:xfrm>
                  <a:off x="4005570" y="3691140"/>
                  <a:ext cx="420527" cy="206112"/>
                  <a:chOff x="4295489" y="4344640"/>
                  <a:chExt cx="420527" cy="206112"/>
                </a:xfrm>
              </p:grpSpPr>
              <p:cxnSp>
                <p:nvCxnSpPr>
                  <p:cNvPr id="1294" name="直線コネクタ 234"/>
                  <p:cNvCxnSpPr/>
                  <p:nvPr/>
                </p:nvCxnSpPr>
                <p:spPr>
                  <a:xfrm>
                    <a:off x="4295489" y="4462003"/>
                    <a:ext cx="196788" cy="0"/>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95" name="テキスト ボックス 235"/>
                  <p:cNvSpPr txBox="1"/>
                  <p:nvPr/>
                </p:nvSpPr>
                <p:spPr>
                  <a:xfrm>
                    <a:off x="4427984" y="4344640"/>
                    <a:ext cx="288032" cy="206112"/>
                  </a:xfrm>
                  <a:prstGeom prst="rect">
                    <a:avLst/>
                  </a:prstGeom>
                  <a:noFill/>
                </p:spPr>
                <p:txBody>
                  <a:bodyPr wrap="square" rtlCol="0">
                    <a:spAutoFit/>
                  </a:bodyPr>
                  <a:lstStyle/>
                  <a:p>
                    <a:r>
                      <a:rPr lang="en-US" altLang="ja-JP" sz="1050" dirty="0">
                        <a:solidFill>
                          <a:srgbClr val="646569"/>
                        </a:solidFill>
                        <a:latin typeface="Arial"/>
                        <a:cs typeface="Arial"/>
                      </a:rPr>
                      <a:t>X</a:t>
                    </a:r>
                    <a:endParaRPr lang="ja-JP" altLang="en-US" sz="1050" dirty="0">
                      <a:solidFill>
                        <a:srgbClr val="646569"/>
                      </a:solidFill>
                      <a:latin typeface="Arial"/>
                      <a:cs typeface="Arial"/>
                    </a:endParaRPr>
                  </a:p>
                </p:txBody>
              </p:sp>
            </p:grpSp>
          </p:grpSp>
          <p:sp>
            <p:nvSpPr>
              <p:cNvPr id="1300" name="左大かっこ 252"/>
              <p:cNvSpPr>
                <a:spLocks noChangeAspect="1"/>
              </p:cNvSpPr>
              <p:nvPr/>
            </p:nvSpPr>
            <p:spPr>
              <a:xfrm>
                <a:off x="5512281" y="3175743"/>
                <a:ext cx="54113" cy="209801"/>
              </a:xfrm>
              <a:prstGeom prst="lef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srgbClr val="646569"/>
                  </a:solidFill>
                  <a:latin typeface="Arial"/>
                  <a:cs typeface="Arial"/>
                </a:endParaRPr>
              </a:p>
            </p:txBody>
          </p:sp>
          <p:sp>
            <p:nvSpPr>
              <p:cNvPr id="1301" name="左大かっこ 253"/>
              <p:cNvSpPr>
                <a:spLocks noChangeAspect="1"/>
              </p:cNvSpPr>
              <p:nvPr/>
            </p:nvSpPr>
            <p:spPr>
              <a:xfrm>
                <a:off x="5512738" y="3405753"/>
                <a:ext cx="45719" cy="737644"/>
              </a:xfrm>
              <a:prstGeom prst="lef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srgbClr val="646569"/>
                  </a:solidFill>
                  <a:latin typeface="Arial"/>
                  <a:cs typeface="Arial"/>
                </a:endParaRPr>
              </a:p>
            </p:txBody>
          </p:sp>
          <p:sp>
            <p:nvSpPr>
              <p:cNvPr id="1302" name="テキスト ボックス 254"/>
              <p:cNvSpPr txBox="1"/>
              <p:nvPr/>
            </p:nvSpPr>
            <p:spPr>
              <a:xfrm>
                <a:off x="4838516" y="3187281"/>
                <a:ext cx="627434" cy="299799"/>
              </a:xfrm>
              <a:prstGeom prst="rect">
                <a:avLst/>
              </a:prstGeom>
              <a:noFill/>
            </p:spPr>
            <p:txBody>
              <a:bodyPr wrap="square" rtlCol="0">
                <a:spAutoFit/>
              </a:bodyPr>
              <a:lstStyle/>
              <a:p>
                <a:pPr algn="ctr"/>
                <a:r>
                  <a:rPr lang="en-US" altLang="ja-JP" sz="900" dirty="0" err="1" smtClean="0">
                    <a:solidFill>
                      <a:srgbClr val="646569"/>
                    </a:solidFill>
                    <a:latin typeface="Arial"/>
                    <a:cs typeface="Arial"/>
                  </a:rPr>
                  <a:t>Huyết</a:t>
                </a:r>
                <a:r>
                  <a:rPr lang="en-US" altLang="ja-JP" sz="900" dirty="0" smtClean="0">
                    <a:solidFill>
                      <a:srgbClr val="646569"/>
                    </a:solidFill>
                    <a:latin typeface="Arial"/>
                    <a:cs typeface="Arial"/>
                  </a:rPr>
                  <a:t> </a:t>
                </a:r>
                <a:r>
                  <a:rPr lang="en-US" altLang="ja-JP" sz="900" dirty="0" err="1" smtClean="0">
                    <a:solidFill>
                      <a:srgbClr val="646569"/>
                    </a:solidFill>
                    <a:latin typeface="Arial"/>
                    <a:cs typeface="Arial"/>
                  </a:rPr>
                  <a:t>thanh</a:t>
                </a:r>
                <a:endParaRPr lang="ja-JP" altLang="en-US" sz="900" dirty="0">
                  <a:solidFill>
                    <a:srgbClr val="646569"/>
                  </a:solidFill>
                  <a:latin typeface="Arial"/>
                  <a:cs typeface="Arial"/>
                </a:endParaRPr>
              </a:p>
            </p:txBody>
          </p:sp>
          <p:sp>
            <p:nvSpPr>
              <p:cNvPr id="1303" name="テキスト ボックス 255"/>
              <p:cNvSpPr txBox="1"/>
              <p:nvPr/>
            </p:nvSpPr>
            <p:spPr>
              <a:xfrm>
                <a:off x="4917738" y="3643309"/>
                <a:ext cx="522401" cy="299799"/>
              </a:xfrm>
              <a:prstGeom prst="rect">
                <a:avLst/>
              </a:prstGeom>
              <a:noFill/>
            </p:spPr>
            <p:txBody>
              <a:bodyPr wrap="square" rtlCol="0">
                <a:spAutoFit/>
              </a:bodyPr>
              <a:lstStyle/>
              <a:p>
                <a:pPr algn="ctr"/>
                <a:r>
                  <a:rPr lang="en-US" altLang="ja-JP" sz="900" dirty="0" err="1" smtClean="0">
                    <a:solidFill>
                      <a:srgbClr val="646569"/>
                    </a:solidFill>
                    <a:latin typeface="Arial"/>
                    <a:cs typeface="Arial"/>
                  </a:rPr>
                  <a:t>Lớp</a:t>
                </a:r>
                <a:r>
                  <a:rPr lang="en-US" altLang="ja-JP" sz="900" dirty="0" smtClean="0">
                    <a:solidFill>
                      <a:srgbClr val="646569"/>
                    </a:solidFill>
                    <a:latin typeface="Arial"/>
                    <a:cs typeface="Arial"/>
                  </a:rPr>
                  <a:t> </a:t>
                </a:r>
                <a:r>
                  <a:rPr lang="en-US" altLang="ja-JP" sz="900" dirty="0" err="1" smtClean="0">
                    <a:solidFill>
                      <a:srgbClr val="646569"/>
                    </a:solidFill>
                    <a:latin typeface="Arial"/>
                    <a:cs typeface="Arial"/>
                  </a:rPr>
                  <a:t>sừng</a:t>
                </a:r>
                <a:endParaRPr lang="ja-JP" altLang="en-US" sz="900" dirty="0">
                  <a:solidFill>
                    <a:srgbClr val="646569"/>
                  </a:solidFill>
                  <a:latin typeface="Arial"/>
                  <a:cs typeface="Arial"/>
                </a:endParaRPr>
              </a:p>
            </p:txBody>
          </p:sp>
          <p:sp>
            <p:nvSpPr>
              <p:cNvPr id="1306" name="円/楕円 13"/>
              <p:cNvSpPr/>
              <p:nvPr/>
            </p:nvSpPr>
            <p:spPr>
              <a:xfrm>
                <a:off x="5766051" y="3280638"/>
                <a:ext cx="427375" cy="104901"/>
              </a:xfrm>
              <a:prstGeom prst="ellipse">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07" name="円/楕円 261"/>
              <p:cNvSpPr>
                <a:spLocks noChangeAspect="1"/>
              </p:cNvSpPr>
              <p:nvPr/>
            </p:nvSpPr>
            <p:spPr>
              <a:xfrm>
                <a:off x="5890213" y="3307246"/>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08" name="円/楕円 262"/>
              <p:cNvSpPr>
                <a:spLocks noChangeAspect="1"/>
              </p:cNvSpPr>
              <p:nvPr/>
            </p:nvSpPr>
            <p:spPr>
              <a:xfrm>
                <a:off x="6007845" y="3313872"/>
                <a:ext cx="45719" cy="45719"/>
              </a:xfrm>
              <a:prstGeom prst="ellipse">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09" name="角丸四角形 14"/>
              <p:cNvSpPr/>
              <p:nvPr/>
            </p:nvSpPr>
            <p:spPr>
              <a:xfrm>
                <a:off x="7092097" y="3265339"/>
                <a:ext cx="201572" cy="119616"/>
              </a:xfrm>
              <a:prstGeom prst="roundRect">
                <a:avLst>
                  <a:gd name="adj" fmla="val 50000"/>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0" name="円/楕円 263"/>
              <p:cNvSpPr>
                <a:spLocks noChangeAspect="1"/>
              </p:cNvSpPr>
              <p:nvPr/>
            </p:nvSpPr>
            <p:spPr>
              <a:xfrm>
                <a:off x="6968165" y="3271663"/>
                <a:ext cx="122850" cy="122851"/>
              </a:xfrm>
              <a:prstGeom prst="ellipse">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1" name="角丸四角形 264"/>
              <p:cNvSpPr/>
              <p:nvPr/>
            </p:nvSpPr>
            <p:spPr>
              <a:xfrm>
                <a:off x="6303017" y="3272383"/>
                <a:ext cx="378224" cy="119616"/>
              </a:xfrm>
              <a:prstGeom prst="roundRect">
                <a:avLst>
                  <a:gd name="adj" fmla="val 50000"/>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2" name="円/楕円 265"/>
              <p:cNvSpPr>
                <a:spLocks noChangeAspect="1"/>
              </p:cNvSpPr>
              <p:nvPr/>
            </p:nvSpPr>
            <p:spPr>
              <a:xfrm>
                <a:off x="6492129" y="3297085"/>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3" name="円/楕円 266"/>
              <p:cNvSpPr/>
              <p:nvPr/>
            </p:nvSpPr>
            <p:spPr>
              <a:xfrm>
                <a:off x="6016925" y="3195649"/>
                <a:ext cx="339885" cy="94535"/>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4" name="円/楕円 267"/>
              <p:cNvSpPr>
                <a:spLocks noChangeAspect="1"/>
              </p:cNvSpPr>
              <p:nvPr/>
            </p:nvSpPr>
            <p:spPr>
              <a:xfrm>
                <a:off x="7052269" y="3206909"/>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5" name="角丸四角形 268"/>
              <p:cNvSpPr/>
              <p:nvPr/>
            </p:nvSpPr>
            <p:spPr>
              <a:xfrm>
                <a:off x="6376957" y="3201186"/>
                <a:ext cx="201572" cy="58997"/>
              </a:xfrm>
              <a:prstGeom prst="roundRect">
                <a:avLst>
                  <a:gd name="adj" fmla="val 50000"/>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6" name="円/楕円 270"/>
              <p:cNvSpPr>
                <a:spLocks noChangeAspect="1"/>
              </p:cNvSpPr>
              <p:nvPr/>
            </p:nvSpPr>
            <p:spPr>
              <a:xfrm>
                <a:off x="5932775" y="3199105"/>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7" name="円/楕円 271"/>
              <p:cNvSpPr>
                <a:spLocks noChangeAspect="1"/>
              </p:cNvSpPr>
              <p:nvPr/>
            </p:nvSpPr>
            <p:spPr>
              <a:xfrm>
                <a:off x="7137077" y="3194677"/>
                <a:ext cx="72008" cy="72008"/>
              </a:xfrm>
              <a:prstGeom prst="ellipse">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8" name="角丸四角形 272"/>
              <p:cNvSpPr/>
              <p:nvPr/>
            </p:nvSpPr>
            <p:spPr>
              <a:xfrm rot="1146091">
                <a:off x="6617637" y="3243971"/>
                <a:ext cx="272494" cy="65503"/>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9" name="角丸四角形 273"/>
              <p:cNvSpPr/>
              <p:nvPr/>
            </p:nvSpPr>
            <p:spPr>
              <a:xfrm>
                <a:off x="5598224" y="3191719"/>
                <a:ext cx="300281" cy="87579"/>
              </a:xfrm>
              <a:prstGeom prst="roundRect">
                <a:avLst>
                  <a:gd name="adj" fmla="val 50000"/>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0" name="円/楕円 274"/>
              <p:cNvSpPr>
                <a:spLocks noChangeAspect="1"/>
              </p:cNvSpPr>
              <p:nvPr/>
            </p:nvSpPr>
            <p:spPr>
              <a:xfrm>
                <a:off x="5608154" y="3290179"/>
                <a:ext cx="72008" cy="720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1" name="円/楕円 275"/>
              <p:cNvSpPr>
                <a:spLocks noChangeAspect="1"/>
              </p:cNvSpPr>
              <p:nvPr/>
            </p:nvSpPr>
            <p:spPr>
              <a:xfrm>
                <a:off x="5688408" y="3304323"/>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2" name="円/楕円 276"/>
              <p:cNvSpPr>
                <a:spLocks noChangeAspect="1"/>
              </p:cNvSpPr>
              <p:nvPr/>
            </p:nvSpPr>
            <p:spPr>
              <a:xfrm>
                <a:off x="6226006" y="3298865"/>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3" name="円/楕円 277"/>
              <p:cNvSpPr>
                <a:spLocks noChangeAspect="1"/>
              </p:cNvSpPr>
              <p:nvPr/>
            </p:nvSpPr>
            <p:spPr>
              <a:xfrm>
                <a:off x="6689285" y="3313705"/>
                <a:ext cx="72008" cy="720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4" name="角丸四角形 278"/>
              <p:cNvSpPr/>
              <p:nvPr/>
            </p:nvSpPr>
            <p:spPr>
              <a:xfrm rot="18754188">
                <a:off x="7337325" y="3297576"/>
                <a:ext cx="153223" cy="48343"/>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5" name="円/楕円 279"/>
              <p:cNvSpPr>
                <a:spLocks noChangeAspect="1"/>
              </p:cNvSpPr>
              <p:nvPr/>
            </p:nvSpPr>
            <p:spPr>
              <a:xfrm>
                <a:off x="6865859" y="3202857"/>
                <a:ext cx="96396" cy="963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6" name="円/楕円 280"/>
              <p:cNvSpPr>
                <a:spLocks noChangeAspect="1"/>
              </p:cNvSpPr>
              <p:nvPr/>
            </p:nvSpPr>
            <p:spPr>
              <a:xfrm>
                <a:off x="6886625" y="3304323"/>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7" name="円/楕円 281"/>
              <p:cNvSpPr>
                <a:spLocks noChangeAspect="1"/>
              </p:cNvSpPr>
              <p:nvPr/>
            </p:nvSpPr>
            <p:spPr>
              <a:xfrm>
                <a:off x="7371502" y="3194678"/>
                <a:ext cx="72008" cy="720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8" name="円/楕円 283"/>
              <p:cNvSpPr>
                <a:spLocks noChangeAspect="1"/>
              </p:cNvSpPr>
              <p:nvPr/>
            </p:nvSpPr>
            <p:spPr>
              <a:xfrm>
                <a:off x="7276677" y="3192089"/>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grpSp>
            <p:nvGrpSpPr>
              <p:cNvPr id="1335" name="グループ化 12"/>
              <p:cNvGrpSpPr/>
              <p:nvPr/>
            </p:nvGrpSpPr>
            <p:grpSpPr>
              <a:xfrm>
                <a:off x="6962255" y="3376335"/>
                <a:ext cx="144016" cy="291531"/>
                <a:chOff x="467544" y="4021727"/>
                <a:chExt cx="144016" cy="344484"/>
              </a:xfrm>
            </p:grpSpPr>
            <p:sp>
              <p:nvSpPr>
                <p:cNvPr id="1336" name="下矢印 316"/>
                <p:cNvSpPr/>
                <p:nvPr/>
              </p:nvSpPr>
              <p:spPr>
                <a:xfrm>
                  <a:off x="467544" y="4255682"/>
                  <a:ext cx="144016" cy="110529"/>
                </a:xfrm>
                <a:prstGeom prst="downArrow">
                  <a:avLst/>
                </a:prstGeom>
                <a:solidFill>
                  <a:schemeClr val="accent5">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37" name="正方形/長方形 317"/>
                <p:cNvSpPr/>
                <p:nvPr/>
              </p:nvSpPr>
              <p:spPr>
                <a:xfrm>
                  <a:off x="503350" y="4188380"/>
                  <a:ext cx="72008" cy="767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38" name="正方形/長方形 318"/>
                <p:cNvSpPr/>
                <p:nvPr/>
              </p:nvSpPr>
              <p:spPr>
                <a:xfrm>
                  <a:off x="503548" y="4113595"/>
                  <a:ext cx="71810" cy="8341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39" name="正方形/長方形 319"/>
                <p:cNvSpPr/>
                <p:nvPr/>
              </p:nvSpPr>
              <p:spPr>
                <a:xfrm>
                  <a:off x="503350" y="4021727"/>
                  <a:ext cx="72008" cy="97179"/>
                </a:xfrm>
                <a:prstGeom prst="rect">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grpSp>
          <p:grpSp>
            <p:nvGrpSpPr>
              <p:cNvPr id="1340" name="グループ化 18"/>
              <p:cNvGrpSpPr/>
              <p:nvPr/>
            </p:nvGrpSpPr>
            <p:grpSpPr>
              <a:xfrm>
                <a:off x="6473251" y="3374706"/>
                <a:ext cx="103137" cy="147357"/>
                <a:chOff x="4954554" y="2620311"/>
                <a:chExt cx="144016" cy="147357"/>
              </a:xfrm>
            </p:grpSpPr>
            <p:sp>
              <p:nvSpPr>
                <p:cNvPr id="1341" name="下矢印 322"/>
                <p:cNvSpPr/>
                <p:nvPr/>
              </p:nvSpPr>
              <p:spPr>
                <a:xfrm>
                  <a:off x="4954554" y="2708920"/>
                  <a:ext cx="144016" cy="58748"/>
                </a:xfrm>
                <a:prstGeom prst="downArrow">
                  <a:avLst>
                    <a:gd name="adj1" fmla="val 50000"/>
                    <a:gd name="adj2" fmla="val 47135"/>
                  </a:avLst>
                </a:prstGeom>
                <a:solidFill>
                  <a:schemeClr val="accent1">
                    <a:lumMod val="20000"/>
                    <a:lumOff val="8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42" name="正方形/長方形 324"/>
                <p:cNvSpPr/>
                <p:nvPr/>
              </p:nvSpPr>
              <p:spPr>
                <a:xfrm>
                  <a:off x="4987748" y="2657939"/>
                  <a:ext cx="79203" cy="635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43" name="正方形/長方形 325"/>
                <p:cNvSpPr/>
                <p:nvPr/>
              </p:nvSpPr>
              <p:spPr>
                <a:xfrm>
                  <a:off x="4987748" y="2620311"/>
                  <a:ext cx="79203"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grpSp>
          <p:grpSp>
            <p:nvGrpSpPr>
              <p:cNvPr id="1344" name="グループ化 332"/>
              <p:cNvGrpSpPr/>
              <p:nvPr/>
            </p:nvGrpSpPr>
            <p:grpSpPr>
              <a:xfrm>
                <a:off x="5866750" y="3374710"/>
                <a:ext cx="234914" cy="381505"/>
                <a:chOff x="3563190" y="1681257"/>
                <a:chExt cx="144016" cy="332738"/>
              </a:xfrm>
            </p:grpSpPr>
            <p:sp>
              <p:nvSpPr>
                <p:cNvPr id="1345" name="下矢印 333"/>
                <p:cNvSpPr/>
                <p:nvPr/>
              </p:nvSpPr>
              <p:spPr>
                <a:xfrm>
                  <a:off x="3563190" y="1903466"/>
                  <a:ext cx="144016" cy="110529"/>
                </a:xfrm>
                <a:prstGeom prst="downArrow">
                  <a:avLst/>
                </a:prstGeom>
                <a:solidFill>
                  <a:schemeClr val="accent4">
                    <a:lumMod val="20000"/>
                    <a:lumOff val="80000"/>
                  </a:schemeClr>
                </a:solid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46" name="正方形/長方形 334"/>
                <p:cNvSpPr/>
                <p:nvPr/>
              </p:nvSpPr>
              <p:spPr>
                <a:xfrm>
                  <a:off x="3599194" y="1845636"/>
                  <a:ext cx="72008" cy="727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47" name="正方形/長方形 335"/>
                <p:cNvSpPr/>
                <p:nvPr/>
              </p:nvSpPr>
              <p:spPr>
                <a:xfrm>
                  <a:off x="3599194" y="1737048"/>
                  <a:ext cx="72008" cy="1225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48" name="正方形/長方形 336"/>
                <p:cNvSpPr/>
                <p:nvPr/>
              </p:nvSpPr>
              <p:spPr>
                <a:xfrm>
                  <a:off x="3599194" y="1681257"/>
                  <a:ext cx="72007" cy="557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grpSp>
          <p:sp>
            <p:nvSpPr>
              <p:cNvPr id="1361" name="円/楕円 350"/>
              <p:cNvSpPr>
                <a:spLocks noChangeAspect="1"/>
              </p:cNvSpPr>
              <p:nvPr/>
            </p:nvSpPr>
            <p:spPr>
              <a:xfrm>
                <a:off x="6487952" y="3531326"/>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62" name="円/楕円 351"/>
              <p:cNvSpPr>
                <a:spLocks noChangeAspect="1"/>
              </p:cNvSpPr>
              <p:nvPr/>
            </p:nvSpPr>
            <p:spPr>
              <a:xfrm>
                <a:off x="6993586" y="3700690"/>
                <a:ext cx="72008" cy="720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63" name="円/楕円 352"/>
              <p:cNvSpPr>
                <a:spLocks noChangeAspect="1"/>
              </p:cNvSpPr>
              <p:nvPr/>
            </p:nvSpPr>
            <p:spPr>
              <a:xfrm>
                <a:off x="5953513" y="3777078"/>
                <a:ext cx="72008" cy="720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70" name="正方形/長方形 229"/>
              <p:cNvSpPr/>
              <p:nvPr/>
            </p:nvSpPr>
            <p:spPr>
              <a:xfrm>
                <a:off x="5925484" y="3447703"/>
                <a:ext cx="128077" cy="131487"/>
              </a:xfrm>
              <a:prstGeom prst="rect">
                <a:avLst/>
              </a:prstGeom>
              <a:solidFill>
                <a:srgbClr val="FFFFFF">
                  <a:alpha val="3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71" name="正方形/長方形 240"/>
              <p:cNvSpPr/>
              <p:nvPr/>
            </p:nvSpPr>
            <p:spPr>
              <a:xfrm>
                <a:off x="6998259" y="3510970"/>
                <a:ext cx="90014" cy="71384"/>
              </a:xfrm>
              <a:prstGeom prst="rect">
                <a:avLst/>
              </a:prstGeom>
              <a:solidFill>
                <a:srgbClr val="FFFFFF">
                  <a:alpha val="3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grpSp>
      </p:grpSp>
      <p:sp>
        <p:nvSpPr>
          <p:cNvPr id="4" name="Slide Number Placeholder 3"/>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10</a:t>
            </a:fld>
            <a:endParaRPr lang="en-US" dirty="0"/>
          </a:p>
        </p:txBody>
      </p:sp>
      <p:sp>
        <p:nvSpPr>
          <p:cNvPr id="231" name="TextBox 230"/>
          <p:cNvSpPr txBox="1"/>
          <p:nvPr/>
        </p:nvSpPr>
        <p:spPr>
          <a:xfrm>
            <a:off x="228620" y="712757"/>
            <a:ext cx="5693699" cy="301175"/>
          </a:xfrm>
          <a:prstGeom prst="rect">
            <a:avLst/>
          </a:prstGeom>
          <a:noFill/>
        </p:spPr>
        <p:txBody>
          <a:bodyPr wrap="square" lIns="130622" tIns="65311" rIns="130622" bIns="65311" rtlCol="0">
            <a:spAutoFit/>
          </a:bodyPr>
          <a:lstStyle/>
          <a:p>
            <a:pPr algn="l"/>
            <a:r>
              <a:rPr lang="en-US" sz="1100" dirty="0" smtClean="0">
                <a:solidFill>
                  <a:srgbClr val="7F7F7F"/>
                </a:solidFill>
                <a:latin typeface="Arial"/>
                <a:cs typeface="Arial"/>
              </a:rPr>
              <a:t>AGELOC ME</a:t>
            </a:r>
            <a:r>
              <a:rPr lang="en-US" sz="1100" baseline="30000" dirty="0" smtClean="0">
                <a:solidFill>
                  <a:srgbClr val="7F7F7F"/>
                </a:solidFill>
                <a:latin typeface="Arial"/>
                <a:cs typeface="Arial"/>
              </a:rPr>
              <a:t>™</a:t>
            </a:r>
            <a:r>
              <a:rPr lang="en-US" sz="1100" dirty="0" smtClean="0">
                <a:solidFill>
                  <a:srgbClr val="7F7F7F"/>
                </a:solidFill>
                <a:latin typeface="Arial"/>
                <a:cs typeface="Arial"/>
              </a:rPr>
              <a:t> CÔNG NGHỆ MICROLAYERING  VỚI THIẾT BỊ AGELOC ME</a:t>
            </a:r>
            <a:r>
              <a:rPr lang="en-US" sz="1100" baseline="30000" dirty="0" smtClean="0">
                <a:solidFill>
                  <a:srgbClr val="7F7F7F"/>
                </a:solidFill>
                <a:latin typeface="Arial"/>
                <a:cs typeface="Arial"/>
              </a:rPr>
              <a:t>™</a:t>
            </a:r>
            <a:endParaRPr lang="en-US" sz="1100" dirty="0">
              <a:solidFill>
                <a:srgbClr val="7F7F7F"/>
              </a:solidFill>
              <a:latin typeface="Arial"/>
              <a:cs typeface="Arial"/>
            </a:endParaRPr>
          </a:p>
        </p:txBody>
      </p:sp>
      <p:sp>
        <p:nvSpPr>
          <p:cNvPr id="2" name="TextBox 1"/>
          <p:cNvSpPr txBox="1"/>
          <p:nvPr/>
        </p:nvSpPr>
        <p:spPr>
          <a:xfrm>
            <a:off x="393720" y="2331624"/>
            <a:ext cx="5693699" cy="424732"/>
          </a:xfrm>
          <a:prstGeom prst="rect">
            <a:avLst/>
          </a:prstGeom>
          <a:noFill/>
        </p:spPr>
        <p:txBody>
          <a:bodyPr wrap="square" rtlCol="0">
            <a:spAutoFit/>
          </a:bodyPr>
          <a:lstStyle/>
          <a:p>
            <a:pPr>
              <a:lnSpc>
                <a:spcPct val="90000"/>
              </a:lnSpc>
            </a:pPr>
            <a:r>
              <a:rPr lang="en-US" altLang="ja-JP" sz="1200" dirty="0" err="1" smtClean="0">
                <a:solidFill>
                  <a:srgbClr val="7F7F7F"/>
                </a:solidFill>
                <a:latin typeface="Arial"/>
                <a:cs typeface="Arial"/>
              </a:rPr>
              <a:t>Biểu</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đồ</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này</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cho</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thấy</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từng</a:t>
            </a:r>
            <a:r>
              <a:rPr lang="en-US" altLang="ja-JP" sz="1200" dirty="0" smtClean="0">
                <a:solidFill>
                  <a:srgbClr val="7F7F7F"/>
                </a:solidFill>
                <a:latin typeface="Arial"/>
                <a:cs typeface="Arial"/>
              </a:rPr>
              <a:t> serum </a:t>
            </a:r>
            <a:r>
              <a:rPr lang="en-US" altLang="ja-JP" sz="1200" dirty="0" err="1" smtClean="0">
                <a:solidFill>
                  <a:srgbClr val="7F7F7F"/>
                </a:solidFill>
                <a:latin typeface="Arial"/>
                <a:cs typeface="Arial"/>
              </a:rPr>
              <a:t>được</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phân</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phối</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đều</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sử</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dụng</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công</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nghệ</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microlayering</a:t>
            </a:r>
            <a:r>
              <a:rPr lang="en-US" altLang="ja-JP" sz="1200" dirty="0" smtClean="0">
                <a:solidFill>
                  <a:srgbClr val="7F7F7F"/>
                </a:solidFill>
                <a:latin typeface="Arial"/>
                <a:cs typeface="Arial"/>
              </a:rPr>
              <a:t>; do </a:t>
            </a:r>
            <a:r>
              <a:rPr lang="en-US" altLang="ja-JP" sz="1200" dirty="0" err="1" smtClean="0">
                <a:solidFill>
                  <a:srgbClr val="7F7F7F"/>
                </a:solidFill>
                <a:latin typeface="Arial"/>
                <a:cs typeface="Arial"/>
              </a:rPr>
              <a:t>đó</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cả</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ba</a:t>
            </a:r>
            <a:r>
              <a:rPr lang="en-US" altLang="ja-JP" sz="1200" dirty="0" smtClean="0">
                <a:solidFill>
                  <a:srgbClr val="7F7F7F"/>
                </a:solidFill>
                <a:latin typeface="Arial"/>
                <a:cs typeface="Arial"/>
              </a:rPr>
              <a:t> serum </a:t>
            </a:r>
            <a:r>
              <a:rPr lang="en-US" altLang="ja-JP" sz="1200" dirty="0" err="1" smtClean="0">
                <a:solidFill>
                  <a:srgbClr val="7F7F7F"/>
                </a:solidFill>
                <a:latin typeface="Arial"/>
                <a:cs typeface="Arial"/>
              </a:rPr>
              <a:t>duy</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trì</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công</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dụng</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tích</a:t>
            </a:r>
            <a:r>
              <a:rPr lang="en-US" altLang="ja-JP" sz="1200" dirty="0" smtClean="0">
                <a:solidFill>
                  <a:srgbClr val="7F7F7F"/>
                </a:solidFill>
                <a:latin typeface="Arial"/>
                <a:cs typeface="Arial"/>
              </a:rPr>
              <a:t> </a:t>
            </a:r>
            <a:r>
              <a:rPr lang="en-US" altLang="ja-JP" sz="1200" dirty="0" err="1" smtClean="0">
                <a:solidFill>
                  <a:srgbClr val="7F7F7F"/>
                </a:solidFill>
                <a:latin typeface="Arial"/>
                <a:cs typeface="Arial"/>
              </a:rPr>
              <a:t>cực</a:t>
            </a:r>
            <a:r>
              <a:rPr lang="en-US" altLang="ja-JP" sz="1200" dirty="0" smtClean="0">
                <a:solidFill>
                  <a:srgbClr val="7F7F7F"/>
                </a:solidFill>
                <a:latin typeface="Arial"/>
                <a:cs typeface="Arial"/>
              </a:rPr>
              <a:t>. </a:t>
            </a:r>
          </a:p>
        </p:txBody>
      </p:sp>
      <p:sp>
        <p:nvSpPr>
          <p:cNvPr id="233" name="TextBox 232"/>
          <p:cNvSpPr txBox="1"/>
          <p:nvPr/>
        </p:nvSpPr>
        <p:spPr>
          <a:xfrm>
            <a:off x="251498" y="2822490"/>
            <a:ext cx="5693699" cy="301175"/>
          </a:xfrm>
          <a:prstGeom prst="rect">
            <a:avLst/>
          </a:prstGeom>
          <a:noFill/>
        </p:spPr>
        <p:txBody>
          <a:bodyPr wrap="square" lIns="130622" tIns="65311" rIns="130622" bIns="65311" rtlCol="0">
            <a:spAutoFit/>
          </a:bodyPr>
          <a:lstStyle/>
          <a:p>
            <a:pPr algn="l"/>
            <a:r>
              <a:rPr lang="en-US" sz="1100" dirty="0" smtClean="0">
                <a:solidFill>
                  <a:srgbClr val="7F7F7F"/>
                </a:solidFill>
                <a:latin typeface="Arial"/>
                <a:cs typeface="Arial"/>
              </a:rPr>
              <a:t>THIẾT BỊ TRỘN BẰNG TAY KHÔNG CÓ AGELOC ME</a:t>
            </a:r>
            <a:r>
              <a:rPr lang="en-US" sz="1100" baseline="30000" dirty="0" smtClean="0">
                <a:solidFill>
                  <a:srgbClr val="7F7F7F"/>
                </a:solidFill>
                <a:latin typeface="Arial"/>
                <a:cs typeface="Arial"/>
              </a:rPr>
              <a:t>™</a:t>
            </a:r>
            <a:r>
              <a:rPr lang="en-US" sz="1100" dirty="0" smtClean="0">
                <a:solidFill>
                  <a:srgbClr val="7F7F7F"/>
                </a:solidFill>
                <a:latin typeface="Arial"/>
                <a:cs typeface="Arial"/>
              </a:rPr>
              <a:t> </a:t>
            </a:r>
            <a:endParaRPr lang="en-US" sz="1100" dirty="0">
              <a:solidFill>
                <a:srgbClr val="7F7F7F"/>
              </a:solidFill>
              <a:latin typeface="Arial"/>
              <a:cs typeface="Arial"/>
            </a:endParaRPr>
          </a:p>
        </p:txBody>
      </p:sp>
      <p:sp>
        <p:nvSpPr>
          <p:cNvPr id="234" name="Title 1"/>
          <p:cNvSpPr>
            <a:spLocks noGrp="1"/>
          </p:cNvSpPr>
          <p:nvPr>
            <p:ph type="title"/>
          </p:nvPr>
        </p:nvSpPr>
        <p:spPr>
          <a:xfrm>
            <a:off x="357092" y="104775"/>
            <a:ext cx="8229600" cy="557182"/>
          </a:xfrm>
        </p:spPr>
        <p:txBody>
          <a:bodyPr/>
          <a:lstStyle/>
          <a:p>
            <a:r>
              <a:rPr lang="en-US" sz="1600" dirty="0" smtClean="0">
                <a:solidFill>
                  <a:srgbClr val="00A8CC"/>
                </a:solidFill>
              </a:rPr>
              <a:t>KẾT QUẢ: </a:t>
            </a:r>
            <a:r>
              <a:rPr lang="en-US" sz="1600" dirty="0">
                <a:solidFill>
                  <a:srgbClr val="00A8CC"/>
                </a:solidFill>
              </a:rPr>
              <a:t>3x </a:t>
            </a:r>
            <a:r>
              <a:rPr lang="en-US" sz="1600" dirty="0" smtClean="0">
                <a:solidFill>
                  <a:srgbClr val="00A8CC"/>
                </a:solidFill>
              </a:rPr>
              <a:t>HẤP THỤ TỐT HƠN VÀO DA* VÀ PHÂN PHỐI ĐỀU HƠN VÀO DA – KẾT QUẢ TỐT HƠN</a:t>
            </a:r>
            <a:endParaRPr lang="en-US" sz="1600" dirty="0">
              <a:solidFill>
                <a:schemeClr val="tx1">
                  <a:lumMod val="50000"/>
                  <a:lumOff val="50000"/>
                </a:schemeClr>
              </a:solidFill>
            </a:endParaRPr>
          </a:p>
        </p:txBody>
      </p:sp>
      <p:sp>
        <p:nvSpPr>
          <p:cNvPr id="235" name="Content Placeholder 2"/>
          <p:cNvSpPr txBox="1">
            <a:spLocks/>
          </p:cNvSpPr>
          <p:nvPr/>
        </p:nvSpPr>
        <p:spPr>
          <a:xfrm>
            <a:off x="6265225" y="1484685"/>
            <a:ext cx="2701229" cy="2636355"/>
          </a:xfrm>
          <a:prstGeom prst="rect">
            <a:avLst/>
          </a:prstGeom>
        </p:spPr>
        <p:txBody>
          <a:bodyPr>
            <a:normAutofit/>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ja-JP" sz="1200" dirty="0" smtClean="0">
                <a:solidFill>
                  <a:srgbClr val="7F7F7F"/>
                </a:solidFill>
              </a:rPr>
              <a:t>* </a:t>
            </a:r>
            <a:r>
              <a:rPr lang="en-US" altLang="ja-JP" sz="1200" dirty="0" err="1" smtClean="0">
                <a:solidFill>
                  <a:srgbClr val="7F7F7F"/>
                </a:solidFill>
              </a:rPr>
              <a:t>Kết</a:t>
            </a:r>
            <a:r>
              <a:rPr lang="en-US" altLang="ja-JP" sz="1200" dirty="0" smtClean="0">
                <a:solidFill>
                  <a:srgbClr val="7F7F7F"/>
                </a:solidFill>
              </a:rPr>
              <a:t> </a:t>
            </a:r>
            <a:r>
              <a:rPr lang="en-US" altLang="ja-JP" sz="1200" dirty="0" err="1" smtClean="0">
                <a:solidFill>
                  <a:srgbClr val="7F7F7F"/>
                </a:solidFill>
              </a:rPr>
              <a:t>hợp</a:t>
            </a:r>
            <a:r>
              <a:rPr lang="en-US" altLang="ja-JP" sz="1200" dirty="0" smtClean="0">
                <a:solidFill>
                  <a:srgbClr val="7F7F7F"/>
                </a:solidFill>
              </a:rPr>
              <a:t> </a:t>
            </a:r>
            <a:r>
              <a:rPr lang="en-US" altLang="ja-JP" sz="1200" dirty="0" err="1" smtClean="0">
                <a:solidFill>
                  <a:srgbClr val="7F7F7F"/>
                </a:solidFill>
              </a:rPr>
              <a:t>ba</a:t>
            </a:r>
            <a:r>
              <a:rPr lang="en-US" altLang="ja-JP" sz="1200" dirty="0" smtClean="0">
                <a:solidFill>
                  <a:srgbClr val="7F7F7F"/>
                </a:solidFill>
              </a:rPr>
              <a:t> serum </a:t>
            </a:r>
            <a:r>
              <a:rPr lang="en-US" altLang="ja-JP" sz="1200" dirty="0" err="1" smtClean="0">
                <a:solidFill>
                  <a:srgbClr val="7F7F7F"/>
                </a:solidFill>
              </a:rPr>
              <a:t>bằng</a:t>
            </a:r>
            <a:r>
              <a:rPr lang="en-US" altLang="ja-JP" sz="1200" dirty="0" smtClean="0">
                <a:solidFill>
                  <a:srgbClr val="7F7F7F"/>
                </a:solidFill>
              </a:rPr>
              <a:t> </a:t>
            </a:r>
            <a:r>
              <a:rPr lang="en-US" altLang="ja-JP" sz="1200" dirty="0" err="1" smtClean="0">
                <a:solidFill>
                  <a:srgbClr val="7F7F7F"/>
                </a:solidFill>
              </a:rPr>
              <a:t>cách</a:t>
            </a:r>
            <a:r>
              <a:rPr lang="en-US" altLang="ja-JP" sz="1200" dirty="0" smtClean="0">
                <a:solidFill>
                  <a:srgbClr val="7F7F7F"/>
                </a:solidFill>
              </a:rPr>
              <a:t> </a:t>
            </a:r>
            <a:r>
              <a:rPr lang="en-US" altLang="ja-JP" sz="1200" dirty="0" err="1" smtClean="0">
                <a:solidFill>
                  <a:srgbClr val="7F7F7F"/>
                </a:solidFill>
              </a:rPr>
              <a:t>sử</a:t>
            </a:r>
            <a:r>
              <a:rPr lang="en-US" altLang="ja-JP" sz="1200" dirty="0" smtClean="0">
                <a:solidFill>
                  <a:srgbClr val="7F7F7F"/>
                </a:solidFill>
              </a:rPr>
              <a:t> </a:t>
            </a:r>
            <a:r>
              <a:rPr lang="en-US" altLang="ja-JP" sz="1200" dirty="0" err="1" smtClean="0">
                <a:solidFill>
                  <a:srgbClr val="7F7F7F"/>
                </a:solidFill>
              </a:rPr>
              <a:t>dụng</a:t>
            </a:r>
            <a:r>
              <a:rPr lang="en-US" altLang="ja-JP" sz="1200" dirty="0" smtClean="0">
                <a:solidFill>
                  <a:srgbClr val="7F7F7F"/>
                </a:solidFill>
              </a:rPr>
              <a:t> </a:t>
            </a:r>
            <a:r>
              <a:rPr lang="en-US" altLang="ja-JP" sz="1200" dirty="0" err="1" smtClean="0">
                <a:solidFill>
                  <a:srgbClr val="7F7F7F"/>
                </a:solidFill>
              </a:rPr>
              <a:t>thiết</a:t>
            </a:r>
            <a:r>
              <a:rPr lang="en-US" altLang="ja-JP" sz="1200" dirty="0" smtClean="0">
                <a:solidFill>
                  <a:srgbClr val="7F7F7F"/>
                </a:solidFill>
              </a:rPr>
              <a:t> </a:t>
            </a:r>
            <a:r>
              <a:rPr lang="en-US" altLang="ja-JP" sz="1200" dirty="0" err="1" smtClean="0">
                <a:solidFill>
                  <a:srgbClr val="7F7F7F"/>
                </a:solidFill>
              </a:rPr>
              <a:t>bị</a:t>
            </a:r>
            <a:r>
              <a:rPr lang="en-US" altLang="ja-JP" sz="1200" dirty="0" smtClean="0">
                <a:solidFill>
                  <a:srgbClr val="7F7F7F"/>
                </a:solidFill>
              </a:rPr>
              <a:t> </a:t>
            </a:r>
            <a:r>
              <a:rPr lang="en-US" altLang="ja-JP" sz="1200" dirty="0" err="1" smtClean="0">
                <a:solidFill>
                  <a:srgbClr val="7F7F7F"/>
                </a:solidFill>
              </a:rPr>
              <a:t>ageLOC</a:t>
            </a:r>
            <a:r>
              <a:rPr lang="en-US" altLang="ja-JP" sz="1200" dirty="0" smtClean="0">
                <a:solidFill>
                  <a:srgbClr val="7F7F7F"/>
                </a:solidFill>
              </a:rPr>
              <a:t> Me (</a:t>
            </a:r>
            <a:r>
              <a:rPr lang="en-US" altLang="ja-JP" sz="1200" dirty="0" err="1" smtClean="0">
                <a:solidFill>
                  <a:srgbClr val="7F7F7F"/>
                </a:solidFill>
              </a:rPr>
              <a:t>công</a:t>
            </a:r>
            <a:r>
              <a:rPr lang="en-US" altLang="ja-JP" sz="1200" dirty="0" smtClean="0">
                <a:solidFill>
                  <a:srgbClr val="7F7F7F"/>
                </a:solidFill>
              </a:rPr>
              <a:t> </a:t>
            </a:r>
            <a:r>
              <a:rPr lang="en-US" altLang="ja-JP" sz="1200" dirty="0" err="1" smtClean="0">
                <a:solidFill>
                  <a:srgbClr val="7F7F7F"/>
                </a:solidFill>
              </a:rPr>
              <a:t>nghệ</a:t>
            </a:r>
            <a:r>
              <a:rPr lang="en-US" altLang="ja-JP" sz="1200" dirty="0" smtClean="0">
                <a:solidFill>
                  <a:srgbClr val="7F7F7F"/>
                </a:solidFill>
              </a:rPr>
              <a:t> </a:t>
            </a:r>
            <a:r>
              <a:rPr lang="en-US" altLang="ja-JP" sz="1200" dirty="0" err="1" smtClean="0">
                <a:solidFill>
                  <a:srgbClr val="7F7F7F"/>
                </a:solidFill>
              </a:rPr>
              <a:t>ageLOC</a:t>
            </a:r>
            <a:r>
              <a:rPr lang="en-US" altLang="ja-JP" sz="1200" dirty="0" smtClean="0">
                <a:solidFill>
                  <a:srgbClr val="7F7F7F"/>
                </a:solidFill>
              </a:rPr>
              <a:t> Me </a:t>
            </a:r>
            <a:r>
              <a:rPr lang="en-US" altLang="ja-JP" sz="1200" dirty="0" err="1" smtClean="0">
                <a:solidFill>
                  <a:srgbClr val="7F7F7F"/>
                </a:solidFill>
              </a:rPr>
              <a:t>microlayering</a:t>
            </a:r>
            <a:r>
              <a:rPr lang="en-US" altLang="ja-JP" sz="1200" dirty="0" smtClean="0">
                <a:solidFill>
                  <a:srgbClr val="7F7F7F"/>
                </a:solidFill>
              </a:rPr>
              <a:t>) </a:t>
            </a:r>
            <a:r>
              <a:rPr lang="en-US" altLang="ja-JP" sz="1200" dirty="0" err="1" smtClean="0">
                <a:solidFill>
                  <a:srgbClr val="7F7F7F"/>
                </a:solidFill>
              </a:rPr>
              <a:t>cho</a:t>
            </a:r>
            <a:r>
              <a:rPr lang="en-US" altLang="ja-JP" sz="1200" dirty="0" smtClean="0">
                <a:solidFill>
                  <a:srgbClr val="7F7F7F"/>
                </a:solidFill>
              </a:rPr>
              <a:t> </a:t>
            </a:r>
            <a:r>
              <a:rPr lang="en-US" altLang="ja-JP" sz="1200" dirty="0" err="1" smtClean="0">
                <a:solidFill>
                  <a:srgbClr val="7F7F7F"/>
                </a:solidFill>
              </a:rPr>
              <a:t>kết</a:t>
            </a:r>
            <a:r>
              <a:rPr lang="en-US" altLang="ja-JP" sz="1200" dirty="0" smtClean="0">
                <a:solidFill>
                  <a:srgbClr val="7F7F7F"/>
                </a:solidFill>
              </a:rPr>
              <a:t> </a:t>
            </a:r>
            <a:r>
              <a:rPr lang="en-US" altLang="ja-JP" sz="1200" dirty="0" err="1" smtClean="0">
                <a:solidFill>
                  <a:srgbClr val="7F7F7F"/>
                </a:solidFill>
              </a:rPr>
              <a:t>quả</a:t>
            </a:r>
            <a:r>
              <a:rPr lang="en-US" altLang="ja-JP" sz="1200" dirty="0" smtClean="0">
                <a:solidFill>
                  <a:srgbClr val="7F7F7F"/>
                </a:solidFill>
              </a:rPr>
              <a:t> </a:t>
            </a:r>
            <a:r>
              <a:rPr lang="en-US" altLang="ja-JP" sz="1200" dirty="0" err="1" smtClean="0">
                <a:solidFill>
                  <a:srgbClr val="7F7F7F"/>
                </a:solidFill>
              </a:rPr>
              <a:t>hấp</a:t>
            </a:r>
            <a:r>
              <a:rPr lang="en-US" altLang="ja-JP" sz="1200" dirty="0" smtClean="0">
                <a:solidFill>
                  <a:srgbClr val="7F7F7F"/>
                </a:solidFill>
              </a:rPr>
              <a:t> </a:t>
            </a:r>
            <a:r>
              <a:rPr lang="en-US" altLang="ja-JP" sz="1200" dirty="0" err="1" smtClean="0">
                <a:solidFill>
                  <a:srgbClr val="7F7F7F"/>
                </a:solidFill>
              </a:rPr>
              <a:t>thụ</a:t>
            </a:r>
            <a:r>
              <a:rPr lang="en-US" altLang="ja-JP" sz="1200" dirty="0" smtClean="0">
                <a:solidFill>
                  <a:srgbClr val="7F7F7F"/>
                </a:solidFill>
              </a:rPr>
              <a:t> </a:t>
            </a:r>
            <a:r>
              <a:rPr lang="en-US" altLang="ja-JP" sz="1200" dirty="0" err="1" smtClean="0">
                <a:solidFill>
                  <a:srgbClr val="7F7F7F"/>
                </a:solidFill>
              </a:rPr>
              <a:t>vào</a:t>
            </a:r>
            <a:r>
              <a:rPr lang="en-US" altLang="ja-JP" sz="1200" dirty="0" smtClean="0">
                <a:solidFill>
                  <a:srgbClr val="7F7F7F"/>
                </a:solidFill>
              </a:rPr>
              <a:t> da </a:t>
            </a:r>
            <a:r>
              <a:rPr lang="en-US" altLang="ja-JP" sz="1200" dirty="0" err="1" smtClean="0">
                <a:solidFill>
                  <a:srgbClr val="7F7F7F"/>
                </a:solidFill>
              </a:rPr>
              <a:t>tốt</a:t>
            </a:r>
            <a:r>
              <a:rPr lang="en-US" altLang="ja-JP" sz="1200" dirty="0" smtClean="0">
                <a:solidFill>
                  <a:srgbClr val="7F7F7F"/>
                </a:solidFill>
              </a:rPr>
              <a:t> </a:t>
            </a:r>
            <a:r>
              <a:rPr lang="en-US" altLang="ja-JP" sz="1200" dirty="0" err="1" smtClean="0">
                <a:solidFill>
                  <a:srgbClr val="7F7F7F"/>
                </a:solidFill>
              </a:rPr>
              <a:t>hơn</a:t>
            </a:r>
            <a:r>
              <a:rPr lang="en-US" altLang="ja-JP" sz="1200" dirty="0" smtClean="0">
                <a:solidFill>
                  <a:srgbClr val="7F7F7F"/>
                </a:solidFill>
              </a:rPr>
              <a:t> so </a:t>
            </a:r>
            <a:r>
              <a:rPr lang="en-US" altLang="ja-JP" sz="1200" dirty="0" err="1" smtClean="0">
                <a:solidFill>
                  <a:srgbClr val="7F7F7F"/>
                </a:solidFill>
              </a:rPr>
              <a:t>với</a:t>
            </a:r>
            <a:r>
              <a:rPr lang="en-US" altLang="ja-JP" sz="1200" dirty="0" smtClean="0">
                <a:solidFill>
                  <a:srgbClr val="7F7F7F"/>
                </a:solidFill>
              </a:rPr>
              <a:t> </a:t>
            </a:r>
            <a:r>
              <a:rPr lang="en-US" altLang="ja-JP" sz="1200" dirty="0" err="1" smtClean="0">
                <a:solidFill>
                  <a:srgbClr val="7F7F7F"/>
                </a:solidFill>
              </a:rPr>
              <a:t>trộn</a:t>
            </a:r>
            <a:r>
              <a:rPr lang="en-US" altLang="ja-JP" sz="1200" dirty="0" smtClean="0">
                <a:solidFill>
                  <a:srgbClr val="7F7F7F"/>
                </a:solidFill>
              </a:rPr>
              <a:t> </a:t>
            </a:r>
            <a:r>
              <a:rPr lang="en-US" altLang="ja-JP" sz="1200" dirty="0" err="1" smtClean="0">
                <a:solidFill>
                  <a:srgbClr val="7F7F7F"/>
                </a:solidFill>
              </a:rPr>
              <a:t>bằng</a:t>
            </a:r>
            <a:r>
              <a:rPr lang="en-US" altLang="ja-JP" sz="1200" dirty="0" smtClean="0">
                <a:solidFill>
                  <a:srgbClr val="7F7F7F"/>
                </a:solidFill>
              </a:rPr>
              <a:t> </a:t>
            </a:r>
            <a:r>
              <a:rPr lang="en-US" altLang="ja-JP" sz="1200" dirty="0" err="1" smtClean="0">
                <a:solidFill>
                  <a:srgbClr val="7F7F7F"/>
                </a:solidFill>
              </a:rPr>
              <a:t>tay</a:t>
            </a:r>
            <a:r>
              <a:rPr lang="en-US" altLang="ja-JP" sz="1200" dirty="0" smtClean="0">
                <a:solidFill>
                  <a:srgbClr val="7F7F7F"/>
                </a:solidFill>
              </a:rPr>
              <a:t>. </a:t>
            </a:r>
            <a:br>
              <a:rPr lang="en-US" altLang="ja-JP" sz="1200" dirty="0" smtClean="0">
                <a:solidFill>
                  <a:srgbClr val="7F7F7F"/>
                </a:solidFill>
              </a:rPr>
            </a:br>
            <a:endParaRPr lang="en-US" altLang="ja-JP" sz="1200" dirty="0" smtClean="0">
              <a:solidFill>
                <a:srgbClr val="7F7F7F"/>
              </a:solidFill>
            </a:endParaRPr>
          </a:p>
          <a:p>
            <a:pPr marL="0" indent="0">
              <a:buFont typeface="Arial"/>
              <a:buNone/>
            </a:pPr>
            <a:r>
              <a:rPr lang="en-US" altLang="ja-JP" sz="1200" dirty="0" smtClean="0">
                <a:solidFill>
                  <a:srgbClr val="7F7F7F"/>
                </a:solidFill>
              </a:rPr>
              <a:t>* “ </a:t>
            </a:r>
            <a:r>
              <a:rPr lang="en-US" altLang="ja-JP" sz="1200" dirty="0" err="1" smtClean="0">
                <a:solidFill>
                  <a:srgbClr val="7F7F7F"/>
                </a:solidFill>
              </a:rPr>
              <a:t>Hấp</a:t>
            </a:r>
            <a:r>
              <a:rPr lang="en-US" altLang="ja-JP" sz="1200" dirty="0" smtClean="0">
                <a:solidFill>
                  <a:srgbClr val="7F7F7F"/>
                </a:solidFill>
              </a:rPr>
              <a:t> </a:t>
            </a:r>
            <a:r>
              <a:rPr lang="en-US" altLang="ja-JP" sz="1200" dirty="0" err="1" smtClean="0">
                <a:solidFill>
                  <a:srgbClr val="7F7F7F"/>
                </a:solidFill>
              </a:rPr>
              <a:t>thụ</a:t>
            </a:r>
            <a:r>
              <a:rPr lang="en-US" altLang="ja-JP" sz="1200" dirty="0" smtClean="0">
                <a:solidFill>
                  <a:srgbClr val="7F7F7F"/>
                </a:solidFill>
              </a:rPr>
              <a:t> </a:t>
            </a:r>
            <a:r>
              <a:rPr lang="en-US" altLang="ja-JP" sz="1200" dirty="0" err="1" smtClean="0">
                <a:solidFill>
                  <a:srgbClr val="7F7F7F"/>
                </a:solidFill>
              </a:rPr>
              <a:t>vào</a:t>
            </a:r>
            <a:r>
              <a:rPr lang="en-US" altLang="ja-JP" sz="1200" dirty="0" smtClean="0">
                <a:solidFill>
                  <a:srgbClr val="7F7F7F"/>
                </a:solidFill>
              </a:rPr>
              <a:t> da </a:t>
            </a:r>
            <a:r>
              <a:rPr lang="en-US" altLang="ja-JP" sz="1200" dirty="0" err="1" smtClean="0">
                <a:solidFill>
                  <a:srgbClr val="7F7F7F"/>
                </a:solidFill>
              </a:rPr>
              <a:t>là</a:t>
            </a:r>
            <a:r>
              <a:rPr lang="en-US" altLang="ja-JP" sz="1200" dirty="0" smtClean="0">
                <a:solidFill>
                  <a:srgbClr val="7F7F7F"/>
                </a:solidFill>
              </a:rPr>
              <a:t> </a:t>
            </a:r>
            <a:r>
              <a:rPr lang="en-US" altLang="ja-JP" sz="1200" dirty="0" err="1" smtClean="0">
                <a:solidFill>
                  <a:srgbClr val="7F7F7F"/>
                </a:solidFill>
              </a:rPr>
              <a:t>lớp</a:t>
            </a:r>
            <a:r>
              <a:rPr lang="en-US" altLang="ja-JP" sz="1200" dirty="0" smtClean="0">
                <a:solidFill>
                  <a:srgbClr val="7F7F7F"/>
                </a:solidFill>
              </a:rPr>
              <a:t> </a:t>
            </a:r>
            <a:r>
              <a:rPr lang="en-US" altLang="ja-JP" sz="1200" dirty="0" err="1" smtClean="0">
                <a:solidFill>
                  <a:srgbClr val="7F7F7F"/>
                </a:solidFill>
              </a:rPr>
              <a:t>sừng</a:t>
            </a:r>
            <a:r>
              <a:rPr lang="en-US" altLang="ja-JP" sz="1200" dirty="0" smtClean="0">
                <a:solidFill>
                  <a:srgbClr val="7F7F7F"/>
                </a:solidFill>
              </a:rPr>
              <a:t>.</a:t>
            </a:r>
          </a:p>
          <a:p>
            <a:pPr>
              <a:lnSpc>
                <a:spcPct val="50000"/>
              </a:lnSpc>
            </a:pPr>
            <a:endParaRPr lang="en-US" altLang="ja-JP" sz="1200" dirty="0" smtClean="0">
              <a:solidFill>
                <a:srgbClr val="7F7F7F"/>
              </a:solidFill>
            </a:endParaRPr>
          </a:p>
          <a:p>
            <a:pPr marL="0" indent="0">
              <a:buFont typeface="Arial"/>
              <a:buNone/>
            </a:pPr>
            <a:r>
              <a:rPr lang="en-US" altLang="ja-JP" sz="1200" dirty="0" smtClean="0">
                <a:solidFill>
                  <a:srgbClr val="7F7F7F"/>
                </a:solidFill>
              </a:rPr>
              <a:t>* 3x </a:t>
            </a:r>
            <a:r>
              <a:rPr lang="en-US" altLang="ja-JP" sz="1200" dirty="0" err="1" smtClean="0">
                <a:solidFill>
                  <a:srgbClr val="7F7F7F"/>
                </a:solidFill>
              </a:rPr>
              <a:t>đã</a:t>
            </a:r>
            <a:r>
              <a:rPr lang="en-US" altLang="ja-JP" sz="1200" dirty="0" smtClean="0">
                <a:solidFill>
                  <a:srgbClr val="7F7F7F"/>
                </a:solidFill>
              </a:rPr>
              <a:t> </a:t>
            </a:r>
            <a:r>
              <a:rPr lang="en-US" altLang="ja-JP" sz="1200" dirty="0" err="1" smtClean="0">
                <a:solidFill>
                  <a:srgbClr val="7F7F7F"/>
                </a:solidFill>
              </a:rPr>
              <a:t>được</a:t>
            </a:r>
            <a:r>
              <a:rPr lang="en-US" altLang="ja-JP" sz="1200" dirty="0" smtClean="0">
                <a:solidFill>
                  <a:srgbClr val="7F7F7F"/>
                </a:solidFill>
              </a:rPr>
              <a:t> </a:t>
            </a:r>
            <a:r>
              <a:rPr lang="en-US" altLang="ja-JP" sz="1200" dirty="0" err="1" smtClean="0">
                <a:solidFill>
                  <a:srgbClr val="7F7F7F"/>
                </a:solidFill>
              </a:rPr>
              <a:t>tính</a:t>
            </a:r>
            <a:r>
              <a:rPr lang="en-US" altLang="ja-JP" sz="1200" dirty="0" smtClean="0">
                <a:solidFill>
                  <a:srgbClr val="7F7F7F"/>
                </a:solidFill>
              </a:rPr>
              <a:t> </a:t>
            </a:r>
            <a:r>
              <a:rPr lang="en-US" altLang="ja-JP" sz="1200" dirty="0" err="1" smtClean="0">
                <a:solidFill>
                  <a:srgbClr val="7F7F7F"/>
                </a:solidFill>
              </a:rPr>
              <a:t>toán</a:t>
            </a:r>
            <a:r>
              <a:rPr lang="en-US" altLang="ja-JP" sz="1200" dirty="0" smtClean="0">
                <a:solidFill>
                  <a:srgbClr val="7F7F7F"/>
                </a:solidFill>
              </a:rPr>
              <a:t> </a:t>
            </a:r>
            <a:r>
              <a:rPr lang="en-US" altLang="ja-JP" sz="1200" dirty="0" err="1" smtClean="0">
                <a:solidFill>
                  <a:srgbClr val="7F7F7F"/>
                </a:solidFill>
              </a:rPr>
              <a:t>bằng</a:t>
            </a:r>
            <a:r>
              <a:rPr lang="en-US" altLang="ja-JP" sz="1200" dirty="0" smtClean="0">
                <a:solidFill>
                  <a:srgbClr val="7F7F7F"/>
                </a:solidFill>
              </a:rPr>
              <a:t> </a:t>
            </a:r>
            <a:r>
              <a:rPr lang="en-US" altLang="ja-JP" sz="1200" dirty="0" err="1" smtClean="0">
                <a:solidFill>
                  <a:srgbClr val="7F7F7F"/>
                </a:solidFill>
              </a:rPr>
              <a:t>cách</a:t>
            </a:r>
            <a:r>
              <a:rPr lang="en-US" altLang="ja-JP" sz="1200" dirty="0" smtClean="0">
                <a:solidFill>
                  <a:srgbClr val="7F7F7F"/>
                </a:solidFill>
              </a:rPr>
              <a:t> chia </a:t>
            </a:r>
            <a:r>
              <a:rPr lang="en-US" altLang="ja-JP" sz="1200" dirty="0" err="1" smtClean="0">
                <a:solidFill>
                  <a:srgbClr val="7F7F7F"/>
                </a:solidFill>
              </a:rPr>
              <a:t>các</a:t>
            </a:r>
            <a:r>
              <a:rPr lang="en-US" altLang="ja-JP" sz="1200" dirty="0" smtClean="0">
                <a:solidFill>
                  <a:srgbClr val="7F7F7F"/>
                </a:solidFill>
              </a:rPr>
              <a:t> </a:t>
            </a:r>
            <a:r>
              <a:rPr lang="en-US" altLang="ja-JP" sz="1200" dirty="0" err="1" smtClean="0">
                <a:solidFill>
                  <a:srgbClr val="7F7F7F"/>
                </a:solidFill>
              </a:rPr>
              <a:t>điểm</a:t>
            </a:r>
            <a:r>
              <a:rPr lang="en-US" altLang="ja-JP" sz="1200" dirty="0" smtClean="0">
                <a:solidFill>
                  <a:srgbClr val="7F7F7F"/>
                </a:solidFill>
              </a:rPr>
              <a:t> </a:t>
            </a:r>
            <a:r>
              <a:rPr lang="en-US" altLang="ja-JP" sz="1200" dirty="0" err="1" smtClean="0">
                <a:solidFill>
                  <a:srgbClr val="7F7F7F"/>
                </a:solidFill>
              </a:rPr>
              <a:t>dữ</a:t>
            </a:r>
            <a:r>
              <a:rPr lang="en-US" altLang="ja-JP" sz="1200" dirty="0" smtClean="0">
                <a:solidFill>
                  <a:srgbClr val="7F7F7F"/>
                </a:solidFill>
              </a:rPr>
              <a:t> </a:t>
            </a:r>
            <a:r>
              <a:rPr lang="en-US" altLang="ja-JP" sz="1200" dirty="0" err="1" smtClean="0">
                <a:solidFill>
                  <a:srgbClr val="7F7F7F"/>
                </a:solidFill>
              </a:rPr>
              <a:t>liệu</a:t>
            </a:r>
            <a:r>
              <a:rPr lang="en-US" altLang="ja-JP" sz="1200" dirty="0" smtClean="0">
                <a:solidFill>
                  <a:srgbClr val="7F7F7F"/>
                </a:solidFill>
              </a:rPr>
              <a:t> </a:t>
            </a:r>
            <a:r>
              <a:rPr lang="en-US" altLang="ja-JP" sz="1200" dirty="0" err="1" smtClean="0">
                <a:solidFill>
                  <a:srgbClr val="7F7F7F"/>
                </a:solidFill>
              </a:rPr>
              <a:t>trung</a:t>
            </a:r>
            <a:r>
              <a:rPr lang="en-US" altLang="ja-JP" sz="1200" dirty="0" smtClean="0">
                <a:solidFill>
                  <a:srgbClr val="7F7F7F"/>
                </a:solidFill>
              </a:rPr>
              <a:t> </a:t>
            </a:r>
            <a:r>
              <a:rPr lang="en-US" altLang="ja-JP" sz="1200" dirty="0" err="1" smtClean="0">
                <a:solidFill>
                  <a:srgbClr val="7F7F7F"/>
                </a:solidFill>
              </a:rPr>
              <a:t>bình</a:t>
            </a:r>
            <a:r>
              <a:rPr lang="en-US" altLang="ja-JP" sz="1200" dirty="0" smtClean="0">
                <a:solidFill>
                  <a:srgbClr val="7F7F7F"/>
                </a:solidFill>
              </a:rPr>
              <a:t> </a:t>
            </a:r>
            <a:r>
              <a:rPr lang="en-US" altLang="ja-JP" sz="1200" dirty="0" err="1" smtClean="0">
                <a:solidFill>
                  <a:srgbClr val="7F7F7F"/>
                </a:solidFill>
              </a:rPr>
              <a:t>của</a:t>
            </a:r>
            <a:r>
              <a:rPr lang="en-US" altLang="ja-JP" sz="1200" dirty="0" smtClean="0">
                <a:solidFill>
                  <a:srgbClr val="7F7F7F"/>
                </a:solidFill>
              </a:rPr>
              <a:t> </a:t>
            </a:r>
            <a:r>
              <a:rPr lang="en-US" altLang="ja-JP" sz="1200" dirty="0" err="1" smtClean="0">
                <a:solidFill>
                  <a:srgbClr val="7F7F7F"/>
                </a:solidFill>
              </a:rPr>
              <a:t>việc</a:t>
            </a:r>
            <a:r>
              <a:rPr lang="en-US" altLang="ja-JP" sz="1200" dirty="0" smtClean="0">
                <a:solidFill>
                  <a:srgbClr val="7F7F7F"/>
                </a:solidFill>
              </a:rPr>
              <a:t> </a:t>
            </a:r>
            <a:r>
              <a:rPr lang="en-US" altLang="ja-JP" sz="1200" dirty="0" err="1" smtClean="0">
                <a:solidFill>
                  <a:srgbClr val="7F7F7F"/>
                </a:solidFill>
              </a:rPr>
              <a:t>kết</a:t>
            </a:r>
            <a:r>
              <a:rPr lang="en-US" altLang="ja-JP" sz="1200" dirty="0" smtClean="0">
                <a:solidFill>
                  <a:srgbClr val="7F7F7F"/>
                </a:solidFill>
              </a:rPr>
              <a:t> </a:t>
            </a:r>
            <a:r>
              <a:rPr lang="en-US" altLang="ja-JP" sz="1200" dirty="0" err="1" smtClean="0">
                <a:solidFill>
                  <a:srgbClr val="7F7F7F"/>
                </a:solidFill>
              </a:rPr>
              <a:t>hợp</a:t>
            </a:r>
            <a:r>
              <a:rPr lang="en-US" altLang="ja-JP" sz="1200" dirty="0" smtClean="0">
                <a:solidFill>
                  <a:srgbClr val="7F7F7F"/>
                </a:solidFill>
              </a:rPr>
              <a:t> </a:t>
            </a:r>
            <a:r>
              <a:rPr lang="en-US" altLang="ja-JP" sz="1200" dirty="0" err="1" smtClean="0">
                <a:solidFill>
                  <a:srgbClr val="7F7F7F"/>
                </a:solidFill>
              </a:rPr>
              <a:t>thông</a:t>
            </a:r>
            <a:r>
              <a:rPr lang="en-US" altLang="ja-JP" sz="1200" dirty="0" smtClean="0">
                <a:solidFill>
                  <a:srgbClr val="7F7F7F"/>
                </a:solidFill>
              </a:rPr>
              <a:t> qua </a:t>
            </a:r>
            <a:r>
              <a:rPr lang="en-US" altLang="ja-JP" sz="1200" dirty="0" err="1" smtClean="0">
                <a:solidFill>
                  <a:srgbClr val="7F7F7F"/>
                </a:solidFill>
              </a:rPr>
              <a:t>thiết</a:t>
            </a:r>
            <a:r>
              <a:rPr lang="en-US" altLang="ja-JP" sz="1200" dirty="0" smtClean="0">
                <a:solidFill>
                  <a:srgbClr val="7F7F7F"/>
                </a:solidFill>
              </a:rPr>
              <a:t> </a:t>
            </a:r>
            <a:r>
              <a:rPr lang="en-US" altLang="ja-JP" sz="1200" dirty="0" err="1" smtClean="0">
                <a:solidFill>
                  <a:srgbClr val="7F7F7F"/>
                </a:solidFill>
              </a:rPr>
              <a:t>bị</a:t>
            </a:r>
            <a:r>
              <a:rPr lang="en-US" sz="1200" dirty="0" smtClean="0">
                <a:solidFill>
                  <a:srgbClr val="7F7F7F"/>
                </a:solidFill>
              </a:rPr>
              <a:t> (</a:t>
            </a:r>
            <a:r>
              <a:rPr lang="en-US" sz="1200" dirty="0" err="1" smtClean="0">
                <a:solidFill>
                  <a:srgbClr val="7F7F7F"/>
                </a:solidFill>
              </a:rPr>
              <a:t>công</a:t>
            </a:r>
            <a:r>
              <a:rPr lang="en-US" sz="1200" dirty="0" smtClean="0">
                <a:solidFill>
                  <a:srgbClr val="7F7F7F"/>
                </a:solidFill>
              </a:rPr>
              <a:t> </a:t>
            </a:r>
            <a:r>
              <a:rPr lang="en-US" sz="1200" dirty="0" err="1" smtClean="0">
                <a:solidFill>
                  <a:srgbClr val="7F7F7F"/>
                </a:solidFill>
              </a:rPr>
              <a:t>nghệ</a:t>
            </a:r>
            <a:r>
              <a:rPr lang="en-US" sz="1200" dirty="0" smtClean="0">
                <a:solidFill>
                  <a:srgbClr val="7F7F7F"/>
                </a:solidFill>
              </a:rPr>
              <a:t> </a:t>
            </a:r>
            <a:r>
              <a:rPr lang="en-US" sz="1200" dirty="0" err="1" smtClean="0">
                <a:solidFill>
                  <a:srgbClr val="7F7F7F"/>
                </a:solidFill>
              </a:rPr>
              <a:t>microlayering</a:t>
            </a:r>
            <a:r>
              <a:rPr lang="en-US" sz="1200" dirty="0" smtClean="0">
                <a:solidFill>
                  <a:srgbClr val="7F7F7F"/>
                </a:solidFill>
              </a:rPr>
              <a:t>) so </a:t>
            </a:r>
            <a:r>
              <a:rPr lang="en-US" sz="1200" dirty="0" err="1" smtClean="0">
                <a:solidFill>
                  <a:srgbClr val="7F7F7F"/>
                </a:solidFill>
              </a:rPr>
              <a:t>với</a:t>
            </a:r>
            <a:r>
              <a:rPr lang="en-US" sz="1200" dirty="0" smtClean="0">
                <a:solidFill>
                  <a:srgbClr val="7F7F7F"/>
                </a:solidFill>
              </a:rPr>
              <a:t> </a:t>
            </a:r>
            <a:r>
              <a:rPr lang="en-US" sz="1200" dirty="0" err="1" smtClean="0">
                <a:solidFill>
                  <a:srgbClr val="7F7F7F"/>
                </a:solidFill>
              </a:rPr>
              <a:t>trộn</a:t>
            </a:r>
            <a:r>
              <a:rPr lang="en-US" sz="1200" dirty="0" smtClean="0">
                <a:solidFill>
                  <a:srgbClr val="7F7F7F"/>
                </a:solidFill>
              </a:rPr>
              <a:t> </a:t>
            </a:r>
            <a:r>
              <a:rPr lang="en-US" sz="1200" dirty="0" err="1" smtClean="0">
                <a:solidFill>
                  <a:srgbClr val="7F7F7F"/>
                </a:solidFill>
              </a:rPr>
              <a:t>bằng</a:t>
            </a:r>
            <a:r>
              <a:rPr lang="en-US" sz="1200" dirty="0" smtClean="0">
                <a:solidFill>
                  <a:srgbClr val="7F7F7F"/>
                </a:solidFill>
              </a:rPr>
              <a:t> </a:t>
            </a:r>
            <a:r>
              <a:rPr lang="en-US" sz="1200" dirty="0" err="1" smtClean="0">
                <a:solidFill>
                  <a:srgbClr val="7F7F7F"/>
                </a:solidFill>
              </a:rPr>
              <a:t>tay</a:t>
            </a:r>
            <a:r>
              <a:rPr lang="en-US" sz="1200" dirty="0" smtClean="0">
                <a:solidFill>
                  <a:srgbClr val="7F7F7F"/>
                </a:solidFill>
              </a:rPr>
              <a:t>. </a:t>
            </a:r>
            <a:endParaRPr lang="en-US" sz="1200" dirty="0">
              <a:solidFill>
                <a:srgbClr val="7F7F7F"/>
              </a:solidFill>
            </a:endParaRPr>
          </a:p>
        </p:txBody>
      </p:sp>
      <p:sp>
        <p:nvSpPr>
          <p:cNvPr id="8" name="TextBox 7"/>
          <p:cNvSpPr txBox="1"/>
          <p:nvPr/>
        </p:nvSpPr>
        <p:spPr>
          <a:xfrm>
            <a:off x="4544083" y="1291416"/>
            <a:ext cx="1574687" cy="830997"/>
          </a:xfrm>
          <a:prstGeom prst="rect">
            <a:avLst/>
          </a:prstGeom>
          <a:noFill/>
        </p:spPr>
        <p:txBody>
          <a:bodyPr wrap="square" rtlCol="0">
            <a:spAutoFit/>
          </a:bodyPr>
          <a:lstStyle/>
          <a:p>
            <a:r>
              <a:rPr lang="en-US" sz="1200" dirty="0" err="1" smtClean="0">
                <a:solidFill>
                  <a:schemeClr val="tx1">
                    <a:lumMod val="50000"/>
                    <a:lumOff val="50000"/>
                  </a:schemeClr>
                </a:solidFill>
                <a:latin typeface="Arial"/>
                <a:cs typeface="Arial"/>
              </a:rPr>
              <a:t>Đây</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là</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hình</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ảnh</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của</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một</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bản</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vẽ</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mặt</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cắt</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ngang</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của</a:t>
            </a:r>
            <a:r>
              <a:rPr lang="en-US" sz="1200" dirty="0" smtClean="0">
                <a:solidFill>
                  <a:schemeClr val="tx1">
                    <a:lumMod val="50000"/>
                    <a:lumOff val="50000"/>
                  </a:schemeClr>
                </a:solidFill>
                <a:latin typeface="Arial"/>
                <a:cs typeface="Arial"/>
              </a:rPr>
              <a:t> da (</a:t>
            </a:r>
            <a:r>
              <a:rPr lang="en-US" sz="1200" dirty="0" err="1" smtClean="0">
                <a:solidFill>
                  <a:schemeClr val="tx1">
                    <a:lumMod val="50000"/>
                    <a:lumOff val="50000"/>
                  </a:schemeClr>
                </a:solidFill>
                <a:latin typeface="Arial"/>
                <a:cs typeface="Arial"/>
              </a:rPr>
              <a:t>lớp</a:t>
            </a:r>
            <a:r>
              <a:rPr lang="en-US" sz="1200" dirty="0" smtClean="0">
                <a:solidFill>
                  <a:schemeClr val="tx1">
                    <a:lumMod val="50000"/>
                    <a:lumOff val="50000"/>
                  </a:schemeClr>
                </a:solidFill>
                <a:latin typeface="Arial"/>
                <a:cs typeface="Arial"/>
              </a:rPr>
              <a:t> </a:t>
            </a:r>
            <a:r>
              <a:rPr lang="en-US" sz="1200" dirty="0" err="1" smtClean="0">
                <a:solidFill>
                  <a:schemeClr val="tx1">
                    <a:lumMod val="50000"/>
                    <a:lumOff val="50000"/>
                  </a:schemeClr>
                </a:solidFill>
                <a:latin typeface="Arial"/>
                <a:cs typeface="Arial"/>
              </a:rPr>
              <a:t>sừng</a:t>
            </a:r>
            <a:r>
              <a:rPr lang="en-US" sz="1200" dirty="0" smtClean="0">
                <a:solidFill>
                  <a:schemeClr val="tx1">
                    <a:lumMod val="50000"/>
                    <a:lumOff val="50000"/>
                  </a:schemeClr>
                </a:solidFill>
                <a:latin typeface="Arial"/>
                <a:cs typeface="Arial"/>
              </a:rPr>
              <a:t>)</a:t>
            </a:r>
            <a:endParaRPr lang="en-US" dirty="0"/>
          </a:p>
        </p:txBody>
      </p:sp>
      <p:sp>
        <p:nvSpPr>
          <p:cNvPr id="237" name="TextBox 236"/>
          <p:cNvSpPr txBox="1"/>
          <p:nvPr/>
        </p:nvSpPr>
        <p:spPr>
          <a:xfrm>
            <a:off x="4614333" y="3283727"/>
            <a:ext cx="1574686" cy="1107996"/>
          </a:xfrm>
          <a:prstGeom prst="rect">
            <a:avLst/>
          </a:prstGeom>
          <a:noFill/>
        </p:spPr>
        <p:txBody>
          <a:bodyPr wrap="square" rtlCol="0">
            <a:spAutoFit/>
          </a:bodyPr>
          <a:lstStyle/>
          <a:p>
            <a:r>
              <a:rPr lang="en-US" sz="1200" dirty="0" err="1">
                <a:solidFill>
                  <a:schemeClr val="tx1">
                    <a:lumMod val="50000"/>
                    <a:lumOff val="50000"/>
                  </a:schemeClr>
                </a:solidFill>
                <a:latin typeface="Arial"/>
                <a:cs typeface="Arial"/>
              </a:rPr>
              <a:t>Đây</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là</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hình</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ảnh</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của</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một</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bản</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vẽ</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mặt</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cắt</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ngang</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của</a:t>
            </a:r>
            <a:r>
              <a:rPr lang="en-US" sz="1200" dirty="0">
                <a:solidFill>
                  <a:schemeClr val="tx1">
                    <a:lumMod val="50000"/>
                    <a:lumOff val="50000"/>
                  </a:schemeClr>
                </a:solidFill>
                <a:latin typeface="Arial"/>
                <a:cs typeface="Arial"/>
              </a:rPr>
              <a:t> da (</a:t>
            </a:r>
            <a:r>
              <a:rPr lang="en-US" sz="1200" dirty="0" err="1">
                <a:solidFill>
                  <a:schemeClr val="tx1">
                    <a:lumMod val="50000"/>
                    <a:lumOff val="50000"/>
                  </a:schemeClr>
                </a:solidFill>
                <a:latin typeface="Arial"/>
                <a:cs typeface="Arial"/>
              </a:rPr>
              <a:t>lớp</a:t>
            </a:r>
            <a:r>
              <a:rPr lang="en-US" sz="1200" dirty="0">
                <a:solidFill>
                  <a:schemeClr val="tx1">
                    <a:lumMod val="50000"/>
                    <a:lumOff val="50000"/>
                  </a:schemeClr>
                </a:solidFill>
                <a:latin typeface="Arial"/>
                <a:cs typeface="Arial"/>
              </a:rPr>
              <a:t> </a:t>
            </a:r>
            <a:r>
              <a:rPr lang="en-US" sz="1200" dirty="0" err="1">
                <a:solidFill>
                  <a:schemeClr val="tx1">
                    <a:lumMod val="50000"/>
                    <a:lumOff val="50000"/>
                  </a:schemeClr>
                </a:solidFill>
                <a:latin typeface="Arial"/>
                <a:cs typeface="Arial"/>
              </a:rPr>
              <a:t>sừng</a:t>
            </a:r>
            <a:r>
              <a:rPr lang="en-US" sz="1200" dirty="0">
                <a:solidFill>
                  <a:schemeClr val="tx1">
                    <a:lumMod val="50000"/>
                    <a:lumOff val="50000"/>
                  </a:schemeClr>
                </a:solidFill>
                <a:latin typeface="Arial"/>
                <a:cs typeface="Arial"/>
              </a:rPr>
              <a:t>)</a:t>
            </a:r>
            <a:endParaRPr lang="en-US" sz="1200" dirty="0"/>
          </a:p>
          <a:p>
            <a:endParaRPr lang="en-US" dirty="0"/>
          </a:p>
        </p:txBody>
      </p:sp>
      <p:grpSp>
        <p:nvGrpSpPr>
          <p:cNvPr id="232" name="Group 231"/>
          <p:cNvGrpSpPr/>
          <p:nvPr/>
        </p:nvGrpSpPr>
        <p:grpSpPr>
          <a:xfrm>
            <a:off x="410070" y="1090263"/>
            <a:ext cx="4004275" cy="1258885"/>
            <a:chOff x="859124" y="3105888"/>
            <a:chExt cx="3296975" cy="1036519"/>
          </a:xfrm>
          <a:solidFill>
            <a:schemeClr val="bg1"/>
          </a:solidFill>
        </p:grpSpPr>
        <p:sp>
          <p:nvSpPr>
            <p:cNvPr id="236" name="角丸四角形 11"/>
            <p:cNvSpPr/>
            <p:nvPr/>
          </p:nvSpPr>
          <p:spPr>
            <a:xfrm>
              <a:off x="1532917" y="3186292"/>
              <a:ext cx="1902533" cy="218471"/>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38" name="グループ化 46"/>
            <p:cNvGrpSpPr>
              <a:grpSpLocks noChangeAspect="1"/>
            </p:cNvGrpSpPr>
            <p:nvPr/>
          </p:nvGrpSpPr>
          <p:grpSpPr>
            <a:xfrm>
              <a:off x="1527382" y="3408960"/>
              <a:ext cx="1902533" cy="733447"/>
              <a:chOff x="2309427" y="2959201"/>
              <a:chExt cx="1902533" cy="733447"/>
            </a:xfrm>
            <a:grpFill/>
          </p:grpSpPr>
          <p:sp>
            <p:nvSpPr>
              <p:cNvPr id="268" name="角丸四角形 37"/>
              <p:cNvSpPr/>
              <p:nvPr/>
            </p:nvSpPr>
            <p:spPr>
              <a:xfrm>
                <a:off x="2309427" y="2959201"/>
                <a:ext cx="1902533" cy="733447"/>
              </a:xfrm>
              <a:prstGeom prst="roundRect">
                <a:avLst>
                  <a:gd name="adj" fmla="val 27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69" name="グループ化 40"/>
              <p:cNvGrpSpPr/>
              <p:nvPr/>
            </p:nvGrpSpPr>
            <p:grpSpPr>
              <a:xfrm>
                <a:off x="2335826" y="2996952"/>
                <a:ext cx="263851" cy="661439"/>
                <a:chOff x="2335826" y="2996952"/>
                <a:chExt cx="263851" cy="661439"/>
              </a:xfrm>
              <a:grpFill/>
            </p:grpSpPr>
            <p:pic>
              <p:nvPicPr>
                <p:cNvPr id="31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1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1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15"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1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1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270" name="グループ化 53"/>
              <p:cNvGrpSpPr/>
              <p:nvPr/>
            </p:nvGrpSpPr>
            <p:grpSpPr>
              <a:xfrm>
                <a:off x="3388443" y="3002296"/>
                <a:ext cx="263851" cy="661439"/>
                <a:chOff x="2335826" y="2996952"/>
                <a:chExt cx="263851" cy="661439"/>
              </a:xfrm>
              <a:grpFill/>
            </p:grpSpPr>
            <p:pic>
              <p:nvPicPr>
                <p:cNvPr id="30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0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0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09"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271" name="グループ化 60"/>
              <p:cNvGrpSpPr/>
              <p:nvPr/>
            </p:nvGrpSpPr>
            <p:grpSpPr>
              <a:xfrm>
                <a:off x="2857267" y="3002296"/>
                <a:ext cx="263851" cy="661439"/>
                <a:chOff x="2335826" y="2996952"/>
                <a:chExt cx="263851" cy="661439"/>
              </a:xfrm>
              <a:grpFill/>
            </p:grpSpPr>
            <p:pic>
              <p:nvPicPr>
                <p:cNvPr id="30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0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0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03"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0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0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272" name="グループ化 67"/>
              <p:cNvGrpSpPr/>
              <p:nvPr/>
            </p:nvGrpSpPr>
            <p:grpSpPr>
              <a:xfrm>
                <a:off x="3130965" y="2996952"/>
                <a:ext cx="263851" cy="661439"/>
                <a:chOff x="2335826" y="2996952"/>
                <a:chExt cx="263851" cy="661439"/>
              </a:xfrm>
              <a:grpFill/>
            </p:grpSpPr>
            <p:pic>
              <p:nvPicPr>
                <p:cNvPr id="29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7"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273" name="グループ化 74"/>
              <p:cNvGrpSpPr/>
              <p:nvPr/>
            </p:nvGrpSpPr>
            <p:grpSpPr>
              <a:xfrm>
                <a:off x="2599677" y="2993549"/>
                <a:ext cx="263851" cy="661439"/>
                <a:chOff x="2335826" y="2996952"/>
                <a:chExt cx="263851" cy="661439"/>
              </a:xfrm>
              <a:grpFill/>
            </p:grpSpPr>
            <p:pic>
              <p:nvPicPr>
                <p:cNvPr id="28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8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1"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274" name="グループ化 81"/>
              <p:cNvGrpSpPr/>
              <p:nvPr/>
            </p:nvGrpSpPr>
            <p:grpSpPr>
              <a:xfrm>
                <a:off x="3645618" y="2996952"/>
                <a:ext cx="263851" cy="661439"/>
                <a:chOff x="2335826" y="2996952"/>
                <a:chExt cx="263851" cy="661439"/>
              </a:xfrm>
              <a:grpFill/>
            </p:grpSpPr>
            <p:pic>
              <p:nvPicPr>
                <p:cNvPr id="28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8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8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85"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8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275" name="グループ化 88"/>
              <p:cNvGrpSpPr/>
              <p:nvPr/>
            </p:nvGrpSpPr>
            <p:grpSpPr>
              <a:xfrm>
                <a:off x="3916287" y="2988918"/>
                <a:ext cx="263851" cy="661439"/>
                <a:chOff x="2335826" y="2996952"/>
                <a:chExt cx="263851" cy="661439"/>
              </a:xfrm>
              <a:grpFill/>
            </p:grpSpPr>
            <p:pic>
              <p:nvPicPr>
                <p:cNvPr id="27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7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7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79"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8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8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cxnSp>
          <p:nvCxnSpPr>
            <p:cNvPr id="239" name="直線コネクタ 21"/>
            <p:cNvCxnSpPr/>
            <p:nvPr/>
          </p:nvCxnSpPr>
          <p:spPr>
            <a:xfrm>
              <a:off x="1546468" y="3230682"/>
              <a:ext cx="95129"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0" name="直線コネクタ 10"/>
            <p:cNvCxnSpPr/>
            <p:nvPr/>
          </p:nvCxnSpPr>
          <p:spPr>
            <a:xfrm>
              <a:off x="1803852" y="3367039"/>
              <a:ext cx="432048" cy="0"/>
            </a:xfrm>
            <a:prstGeom prst="line">
              <a:avLst/>
            </a:prstGeom>
            <a:grp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1" name="直線コネクタ 16"/>
            <p:cNvCxnSpPr/>
            <p:nvPr/>
          </p:nvCxnSpPr>
          <p:spPr>
            <a:xfrm>
              <a:off x="2268153" y="3367039"/>
              <a:ext cx="432048"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2" name="直線コネクタ 22"/>
            <p:cNvCxnSpPr/>
            <p:nvPr/>
          </p:nvCxnSpPr>
          <p:spPr>
            <a:xfrm>
              <a:off x="2739956" y="3367039"/>
              <a:ext cx="432048"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cxnSp>
          <p:nvCxnSpPr>
            <p:cNvPr id="243" name="直線コネクタ 27"/>
            <p:cNvCxnSpPr/>
            <p:nvPr/>
          </p:nvCxnSpPr>
          <p:spPr>
            <a:xfrm>
              <a:off x="1674754" y="3230682"/>
              <a:ext cx="432048"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cxnSp>
          <p:nvCxnSpPr>
            <p:cNvPr id="245" name="直線コネクタ 45"/>
            <p:cNvCxnSpPr/>
            <p:nvPr/>
          </p:nvCxnSpPr>
          <p:spPr>
            <a:xfrm>
              <a:off x="3200162" y="3367039"/>
              <a:ext cx="210075" cy="0"/>
            </a:xfrm>
            <a:prstGeom prst="line">
              <a:avLst/>
            </a:prstGeom>
            <a:grp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6" name="直線コネクタ 115"/>
            <p:cNvCxnSpPr/>
            <p:nvPr/>
          </p:nvCxnSpPr>
          <p:spPr>
            <a:xfrm>
              <a:off x="1567121" y="3367039"/>
              <a:ext cx="196788"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cxnSp>
          <p:nvCxnSpPr>
            <p:cNvPr id="247" name="直線コネクタ 126"/>
            <p:cNvCxnSpPr/>
            <p:nvPr/>
          </p:nvCxnSpPr>
          <p:spPr>
            <a:xfrm>
              <a:off x="2495474" y="3304477"/>
              <a:ext cx="432048" cy="0"/>
            </a:xfrm>
            <a:prstGeom prst="line">
              <a:avLst/>
            </a:prstGeom>
            <a:grp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8" name="直線コネクタ 127"/>
            <p:cNvCxnSpPr/>
            <p:nvPr/>
          </p:nvCxnSpPr>
          <p:spPr>
            <a:xfrm>
              <a:off x="2959775" y="3304477"/>
              <a:ext cx="432048"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9" name="直線コネクタ 128"/>
            <p:cNvCxnSpPr/>
            <p:nvPr/>
          </p:nvCxnSpPr>
          <p:spPr>
            <a:xfrm>
              <a:off x="2022896" y="3305890"/>
              <a:ext cx="432048"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cxnSp>
          <p:nvCxnSpPr>
            <p:cNvPr id="250" name="直線コネクタ 133"/>
            <p:cNvCxnSpPr/>
            <p:nvPr/>
          </p:nvCxnSpPr>
          <p:spPr>
            <a:xfrm>
              <a:off x="1546460" y="3305890"/>
              <a:ext cx="432048"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1" name="直線コネクタ 134"/>
            <p:cNvCxnSpPr/>
            <p:nvPr/>
          </p:nvCxnSpPr>
          <p:spPr>
            <a:xfrm>
              <a:off x="2154864" y="3230682"/>
              <a:ext cx="432048" cy="0"/>
            </a:xfrm>
            <a:prstGeom prst="line">
              <a:avLst/>
            </a:prstGeom>
            <a:grp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2" name="直線コネクタ 135"/>
            <p:cNvCxnSpPr/>
            <p:nvPr/>
          </p:nvCxnSpPr>
          <p:spPr>
            <a:xfrm>
              <a:off x="2619165" y="3230682"/>
              <a:ext cx="432048"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3" name="直線コネクタ 136"/>
            <p:cNvCxnSpPr/>
            <p:nvPr/>
          </p:nvCxnSpPr>
          <p:spPr>
            <a:xfrm>
              <a:off x="3090968" y="3230682"/>
              <a:ext cx="338940"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grpSp>
          <p:nvGrpSpPr>
            <p:cNvPr id="254" name="グループ化 28"/>
            <p:cNvGrpSpPr/>
            <p:nvPr/>
          </p:nvGrpSpPr>
          <p:grpSpPr>
            <a:xfrm>
              <a:off x="3641852" y="3105888"/>
              <a:ext cx="514247" cy="552419"/>
              <a:chOff x="4005570" y="3543622"/>
              <a:chExt cx="514247" cy="552419"/>
            </a:xfrm>
            <a:grpFill/>
          </p:grpSpPr>
          <p:grpSp>
            <p:nvGrpSpPr>
              <p:cNvPr id="259" name="グループ化 9"/>
              <p:cNvGrpSpPr/>
              <p:nvPr/>
            </p:nvGrpSpPr>
            <p:grpSpPr>
              <a:xfrm>
                <a:off x="4005570" y="3543622"/>
                <a:ext cx="510157" cy="209065"/>
                <a:chOff x="4005570" y="3543622"/>
                <a:chExt cx="510157" cy="209065"/>
              </a:xfrm>
              <a:grpFill/>
            </p:grpSpPr>
            <p:cxnSp>
              <p:nvCxnSpPr>
                <p:cNvPr id="266" name="直線コネクタ 138"/>
                <p:cNvCxnSpPr/>
                <p:nvPr/>
              </p:nvCxnSpPr>
              <p:spPr>
                <a:xfrm>
                  <a:off x="4005570" y="3663994"/>
                  <a:ext cx="196788"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sp>
              <p:nvSpPr>
                <p:cNvPr id="267" name="テキスト ボックス 1034"/>
                <p:cNvSpPr txBox="1"/>
                <p:nvPr/>
              </p:nvSpPr>
              <p:spPr>
                <a:xfrm>
                  <a:off x="4227695" y="3543622"/>
                  <a:ext cx="288032" cy="209065"/>
                </a:xfrm>
                <a:prstGeom prst="rect">
                  <a:avLst/>
                </a:prstGeom>
                <a:grpFill/>
              </p:spPr>
              <p:txBody>
                <a:bodyPr wrap="square" rtlCol="0">
                  <a:spAutoFit/>
                </a:bodyPr>
                <a:lstStyle/>
                <a:p>
                  <a:r>
                    <a:rPr lang="en-US" altLang="ja-JP" sz="1050" dirty="0">
                      <a:solidFill>
                        <a:srgbClr val="646569"/>
                      </a:solidFill>
                      <a:latin typeface="Arial"/>
                      <a:cs typeface="Arial"/>
                    </a:rPr>
                    <a:t>R</a:t>
                  </a:r>
                  <a:endParaRPr lang="ja-JP" altLang="en-US" sz="1050" dirty="0">
                    <a:solidFill>
                      <a:srgbClr val="646569"/>
                    </a:solidFill>
                    <a:latin typeface="Arial"/>
                    <a:cs typeface="Arial"/>
                  </a:endParaRPr>
                </a:p>
              </p:txBody>
            </p:sp>
          </p:grpSp>
          <p:grpSp>
            <p:nvGrpSpPr>
              <p:cNvPr id="260" name="グループ化 1037"/>
              <p:cNvGrpSpPr/>
              <p:nvPr/>
            </p:nvGrpSpPr>
            <p:grpSpPr>
              <a:xfrm>
                <a:off x="4009658" y="3886976"/>
                <a:ext cx="510159" cy="209065"/>
                <a:chOff x="4295489" y="4078086"/>
                <a:chExt cx="510159" cy="209065"/>
              </a:xfrm>
              <a:grpFill/>
            </p:grpSpPr>
            <p:cxnSp>
              <p:nvCxnSpPr>
                <p:cNvPr id="264" name="直線コネクタ 137"/>
                <p:cNvCxnSpPr/>
                <p:nvPr/>
              </p:nvCxnSpPr>
              <p:spPr>
                <a:xfrm>
                  <a:off x="4295489" y="4187613"/>
                  <a:ext cx="196788" cy="0"/>
                </a:xfrm>
                <a:prstGeom prst="line">
                  <a:avLst/>
                </a:prstGeom>
                <a:grp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5" name="テキスト ボックス 148"/>
                <p:cNvSpPr txBox="1"/>
                <p:nvPr/>
              </p:nvSpPr>
              <p:spPr>
                <a:xfrm>
                  <a:off x="4517616" y="4078086"/>
                  <a:ext cx="288032" cy="209065"/>
                </a:xfrm>
                <a:prstGeom prst="rect">
                  <a:avLst/>
                </a:prstGeom>
                <a:grpFill/>
              </p:spPr>
              <p:txBody>
                <a:bodyPr wrap="square" rtlCol="0">
                  <a:spAutoFit/>
                </a:bodyPr>
                <a:lstStyle/>
                <a:p>
                  <a:r>
                    <a:rPr lang="en-US" altLang="ja-JP" sz="1050" dirty="0">
                      <a:solidFill>
                        <a:srgbClr val="646569"/>
                      </a:solidFill>
                      <a:latin typeface="Arial"/>
                      <a:cs typeface="Arial"/>
                    </a:rPr>
                    <a:t>Q</a:t>
                  </a:r>
                  <a:endParaRPr lang="ja-JP" altLang="en-US" sz="1050" dirty="0">
                    <a:solidFill>
                      <a:srgbClr val="646569"/>
                    </a:solidFill>
                    <a:latin typeface="Arial"/>
                    <a:cs typeface="Arial"/>
                  </a:endParaRPr>
                </a:p>
              </p:txBody>
            </p:sp>
          </p:grpSp>
          <p:grpSp>
            <p:nvGrpSpPr>
              <p:cNvPr id="261" name="グループ化 1035"/>
              <p:cNvGrpSpPr/>
              <p:nvPr/>
            </p:nvGrpSpPr>
            <p:grpSpPr>
              <a:xfrm>
                <a:off x="4005570" y="3712636"/>
                <a:ext cx="458024" cy="209065"/>
                <a:chOff x="4295489" y="4366136"/>
                <a:chExt cx="458024" cy="209065"/>
              </a:xfrm>
              <a:grpFill/>
            </p:grpSpPr>
            <p:cxnSp>
              <p:nvCxnSpPr>
                <p:cNvPr id="262" name="直線コネクタ 20"/>
                <p:cNvCxnSpPr/>
                <p:nvPr/>
              </p:nvCxnSpPr>
              <p:spPr>
                <a:xfrm>
                  <a:off x="4295489" y="4487231"/>
                  <a:ext cx="196788"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3" name="テキスト ボックス 149"/>
                <p:cNvSpPr txBox="1"/>
                <p:nvPr/>
              </p:nvSpPr>
              <p:spPr>
                <a:xfrm>
                  <a:off x="4517615" y="4366136"/>
                  <a:ext cx="235898" cy="209065"/>
                </a:xfrm>
                <a:prstGeom prst="rect">
                  <a:avLst/>
                </a:prstGeom>
                <a:grpFill/>
              </p:spPr>
              <p:txBody>
                <a:bodyPr wrap="square" rtlCol="0">
                  <a:spAutoFit/>
                </a:bodyPr>
                <a:lstStyle/>
                <a:p>
                  <a:r>
                    <a:rPr lang="en-US" altLang="ja-JP" sz="1050" dirty="0">
                      <a:solidFill>
                        <a:srgbClr val="646569"/>
                      </a:solidFill>
                      <a:latin typeface="Arial"/>
                      <a:cs typeface="Arial"/>
                    </a:rPr>
                    <a:t>X</a:t>
                  </a:r>
                  <a:endParaRPr lang="ja-JP" altLang="en-US" sz="1050" dirty="0">
                    <a:solidFill>
                      <a:srgbClr val="646569"/>
                    </a:solidFill>
                    <a:latin typeface="Arial"/>
                    <a:cs typeface="Arial"/>
                  </a:endParaRPr>
                </a:p>
              </p:txBody>
            </p:sp>
          </p:grpSp>
        </p:grpSp>
        <p:sp>
          <p:nvSpPr>
            <p:cNvPr id="255" name="左大かっこ 6"/>
            <p:cNvSpPr>
              <a:spLocks noChangeAspect="1"/>
            </p:cNvSpPr>
            <p:nvPr/>
          </p:nvSpPr>
          <p:spPr>
            <a:xfrm>
              <a:off x="1453633" y="3174751"/>
              <a:ext cx="54113" cy="209801"/>
            </a:xfrm>
            <a:prstGeom prst="leftBracket">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56" name="左大かっこ 144"/>
            <p:cNvSpPr>
              <a:spLocks noChangeAspect="1"/>
            </p:cNvSpPr>
            <p:nvPr/>
          </p:nvSpPr>
          <p:spPr>
            <a:xfrm>
              <a:off x="1454090" y="3404761"/>
              <a:ext cx="45719" cy="737644"/>
            </a:xfrm>
            <a:prstGeom prst="leftBracket">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57" name="テキスト ボックス 7"/>
            <p:cNvSpPr txBox="1"/>
            <p:nvPr/>
          </p:nvSpPr>
          <p:spPr>
            <a:xfrm>
              <a:off x="859124" y="3186289"/>
              <a:ext cx="548176" cy="304094"/>
            </a:xfrm>
            <a:prstGeom prst="rect">
              <a:avLst/>
            </a:prstGeom>
            <a:grpFill/>
          </p:spPr>
          <p:txBody>
            <a:bodyPr wrap="square" rtlCol="0">
              <a:spAutoFit/>
            </a:bodyPr>
            <a:lstStyle/>
            <a:p>
              <a:pPr algn="ctr"/>
              <a:r>
                <a:rPr lang="en-US" altLang="ja-JP" sz="900" dirty="0" err="1" smtClean="0">
                  <a:solidFill>
                    <a:srgbClr val="646569"/>
                  </a:solidFill>
                  <a:latin typeface="Arial"/>
                  <a:cs typeface="Arial"/>
                </a:rPr>
                <a:t>Huyết</a:t>
              </a:r>
              <a:r>
                <a:rPr lang="en-US" altLang="ja-JP" sz="900" dirty="0" smtClean="0">
                  <a:solidFill>
                    <a:srgbClr val="646569"/>
                  </a:solidFill>
                  <a:latin typeface="Arial"/>
                  <a:cs typeface="Arial"/>
                </a:rPr>
                <a:t> </a:t>
              </a:r>
              <a:r>
                <a:rPr lang="en-US" altLang="ja-JP" sz="900" dirty="0" err="1" smtClean="0">
                  <a:solidFill>
                    <a:srgbClr val="646569"/>
                  </a:solidFill>
                  <a:latin typeface="Arial"/>
                  <a:cs typeface="Arial"/>
                </a:rPr>
                <a:t>thanh</a:t>
              </a:r>
              <a:endParaRPr lang="ja-JP" altLang="en-US" sz="900" dirty="0">
                <a:solidFill>
                  <a:srgbClr val="646569"/>
                </a:solidFill>
                <a:latin typeface="Arial"/>
                <a:cs typeface="Arial"/>
              </a:endParaRPr>
            </a:p>
          </p:txBody>
        </p:sp>
        <p:sp>
          <p:nvSpPr>
            <p:cNvPr id="258" name="テキスト ボックス 146"/>
            <p:cNvSpPr txBox="1"/>
            <p:nvPr/>
          </p:nvSpPr>
          <p:spPr>
            <a:xfrm>
              <a:off x="905178" y="3642317"/>
              <a:ext cx="534360" cy="304094"/>
            </a:xfrm>
            <a:prstGeom prst="rect">
              <a:avLst/>
            </a:prstGeom>
            <a:grpFill/>
          </p:spPr>
          <p:txBody>
            <a:bodyPr wrap="square" rtlCol="0">
              <a:spAutoFit/>
            </a:bodyPr>
            <a:lstStyle/>
            <a:p>
              <a:pPr algn="ctr"/>
              <a:r>
                <a:rPr lang="en-US" altLang="ja-JP" sz="900" dirty="0" err="1" smtClean="0">
                  <a:solidFill>
                    <a:srgbClr val="646569"/>
                  </a:solidFill>
                  <a:latin typeface="Arial"/>
                  <a:cs typeface="Arial"/>
                </a:rPr>
                <a:t>Lớp</a:t>
              </a:r>
              <a:r>
                <a:rPr lang="en-US" altLang="ja-JP" sz="900" dirty="0" smtClean="0">
                  <a:solidFill>
                    <a:srgbClr val="646569"/>
                  </a:solidFill>
                  <a:latin typeface="Arial"/>
                  <a:cs typeface="Arial"/>
                </a:rPr>
                <a:t> </a:t>
              </a:r>
              <a:r>
                <a:rPr lang="en-US" altLang="ja-JP" sz="900" dirty="0" err="1" smtClean="0">
                  <a:solidFill>
                    <a:srgbClr val="646569"/>
                  </a:solidFill>
                  <a:latin typeface="Arial"/>
                  <a:cs typeface="Arial"/>
                </a:rPr>
                <a:t>sừng</a:t>
              </a:r>
              <a:endParaRPr lang="ja-JP" altLang="en-US" sz="900" dirty="0">
                <a:solidFill>
                  <a:srgbClr val="646569"/>
                </a:solidFill>
                <a:latin typeface="Arial"/>
                <a:cs typeface="Arial"/>
              </a:endParaRPr>
            </a:p>
          </p:txBody>
        </p:sp>
      </p:grpSp>
      <p:grpSp>
        <p:nvGrpSpPr>
          <p:cNvPr id="318" name="Group 317"/>
          <p:cNvGrpSpPr/>
          <p:nvPr/>
        </p:nvGrpSpPr>
        <p:grpSpPr>
          <a:xfrm>
            <a:off x="1712692" y="1409659"/>
            <a:ext cx="1359736" cy="597527"/>
            <a:chOff x="4624714" y="1323348"/>
            <a:chExt cx="1359736" cy="597527"/>
          </a:xfrm>
        </p:grpSpPr>
        <p:grpSp>
          <p:nvGrpSpPr>
            <p:cNvPr id="319" name="グループ化 309"/>
            <p:cNvGrpSpPr/>
            <p:nvPr/>
          </p:nvGrpSpPr>
          <p:grpSpPr>
            <a:xfrm>
              <a:off x="4624714" y="1323348"/>
              <a:ext cx="173196" cy="596110"/>
              <a:chOff x="3563190" y="1681257"/>
              <a:chExt cx="144016" cy="495679"/>
            </a:xfrm>
          </p:grpSpPr>
          <p:sp>
            <p:nvSpPr>
              <p:cNvPr id="332" name="下矢印 310"/>
              <p:cNvSpPr/>
              <p:nvPr/>
            </p:nvSpPr>
            <p:spPr>
              <a:xfrm>
                <a:off x="3563190" y="2066407"/>
                <a:ext cx="144016" cy="110529"/>
              </a:xfrm>
              <a:prstGeom prst="downArrow">
                <a:avLst/>
              </a:prstGeom>
              <a:solidFill>
                <a:schemeClr val="accent4">
                  <a:lumMod val="20000"/>
                  <a:lumOff val="80000"/>
                </a:scheme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11"/>
              <p:cNvSpPr/>
              <p:nvPr/>
            </p:nvSpPr>
            <p:spPr>
              <a:xfrm>
                <a:off x="3599194" y="2008580"/>
                <a:ext cx="76684" cy="72727"/>
              </a:xfrm>
              <a:prstGeom prst="rect">
                <a:avLst/>
              </a:prstGeom>
              <a:solidFill>
                <a:srgbClr val="CCC1D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312"/>
              <p:cNvSpPr/>
              <p:nvPr/>
            </p:nvSpPr>
            <p:spPr>
              <a:xfrm>
                <a:off x="3599194" y="1936941"/>
                <a:ext cx="76684" cy="85602"/>
              </a:xfrm>
              <a:prstGeom prst="rect">
                <a:avLst/>
              </a:prstGeom>
              <a:solidFill>
                <a:srgbClr val="CCC1D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13"/>
              <p:cNvSpPr/>
              <p:nvPr/>
            </p:nvSpPr>
            <p:spPr>
              <a:xfrm>
                <a:off x="3599892" y="1681257"/>
                <a:ext cx="72966" cy="180156"/>
              </a:xfrm>
              <a:prstGeom prst="rect">
                <a:avLst/>
              </a:prstGeom>
              <a:solidFill>
                <a:schemeClr val="accent4">
                  <a:lumMod val="60000"/>
                  <a:lumOff val="40000"/>
                </a:scheme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14"/>
              <p:cNvSpPr/>
              <p:nvPr/>
            </p:nvSpPr>
            <p:spPr>
              <a:xfrm>
                <a:off x="3599194" y="1857338"/>
                <a:ext cx="73664" cy="96529"/>
              </a:xfrm>
              <a:prstGeom prst="rect">
                <a:avLst/>
              </a:prstGeom>
              <a:solidFill>
                <a:schemeClr val="accent4">
                  <a:lumMod val="60000"/>
                  <a:lumOff val="40000"/>
                </a:scheme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0" name="グループ化 338"/>
            <p:cNvGrpSpPr/>
            <p:nvPr/>
          </p:nvGrpSpPr>
          <p:grpSpPr>
            <a:xfrm>
              <a:off x="5203247" y="1324765"/>
              <a:ext cx="173196" cy="596110"/>
              <a:chOff x="3563190" y="1681257"/>
              <a:chExt cx="144016" cy="495679"/>
            </a:xfrm>
          </p:grpSpPr>
          <p:sp>
            <p:nvSpPr>
              <p:cNvPr id="327" name="下矢印 339"/>
              <p:cNvSpPr/>
              <p:nvPr/>
            </p:nvSpPr>
            <p:spPr>
              <a:xfrm>
                <a:off x="3563190" y="2066407"/>
                <a:ext cx="144016" cy="110529"/>
              </a:xfrm>
              <a:prstGeom prst="downArrow">
                <a:avLst/>
              </a:prstGeom>
              <a:solidFill>
                <a:schemeClr val="accent1">
                  <a:lumMod val="20000"/>
                  <a:lumOff val="8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正方形/長方形 340"/>
              <p:cNvSpPr/>
              <p:nvPr/>
            </p:nvSpPr>
            <p:spPr>
              <a:xfrm>
                <a:off x="3599193" y="2008580"/>
                <a:ext cx="75754" cy="727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正方形/長方形 341"/>
              <p:cNvSpPr/>
              <p:nvPr/>
            </p:nvSpPr>
            <p:spPr>
              <a:xfrm>
                <a:off x="3599193" y="1936941"/>
                <a:ext cx="75754" cy="856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42"/>
              <p:cNvSpPr/>
              <p:nvPr/>
            </p:nvSpPr>
            <p:spPr>
              <a:xfrm>
                <a:off x="3599892" y="1681257"/>
                <a:ext cx="75055" cy="180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43"/>
              <p:cNvSpPr/>
              <p:nvPr/>
            </p:nvSpPr>
            <p:spPr>
              <a:xfrm>
                <a:off x="3599193" y="1857338"/>
                <a:ext cx="75754" cy="965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1" name="グループ化 344"/>
            <p:cNvGrpSpPr/>
            <p:nvPr/>
          </p:nvGrpSpPr>
          <p:grpSpPr>
            <a:xfrm>
              <a:off x="5811254" y="1323348"/>
              <a:ext cx="173196" cy="596110"/>
              <a:chOff x="3563190" y="1681257"/>
              <a:chExt cx="144016" cy="495679"/>
            </a:xfrm>
          </p:grpSpPr>
          <p:sp>
            <p:nvSpPr>
              <p:cNvPr id="322" name="下矢印 345"/>
              <p:cNvSpPr/>
              <p:nvPr/>
            </p:nvSpPr>
            <p:spPr>
              <a:xfrm>
                <a:off x="3563190" y="2066407"/>
                <a:ext cx="144016" cy="110529"/>
              </a:xfrm>
              <a:prstGeom prst="downArrow">
                <a:avLst/>
              </a:prstGeom>
              <a:solidFill>
                <a:schemeClr val="accent5">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46"/>
              <p:cNvSpPr/>
              <p:nvPr/>
            </p:nvSpPr>
            <p:spPr>
              <a:xfrm>
                <a:off x="3599193" y="2008580"/>
                <a:ext cx="75509" cy="727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47"/>
              <p:cNvSpPr/>
              <p:nvPr/>
            </p:nvSpPr>
            <p:spPr>
              <a:xfrm>
                <a:off x="3599193" y="1936941"/>
                <a:ext cx="75509" cy="8560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48"/>
              <p:cNvSpPr/>
              <p:nvPr/>
            </p:nvSpPr>
            <p:spPr>
              <a:xfrm>
                <a:off x="3599194" y="1681257"/>
                <a:ext cx="72008" cy="1801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49"/>
              <p:cNvSpPr/>
              <p:nvPr/>
            </p:nvSpPr>
            <p:spPr>
              <a:xfrm>
                <a:off x="3599194" y="1857338"/>
                <a:ext cx="72008" cy="9652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37" name="Group 336"/>
          <p:cNvGrpSpPr/>
          <p:nvPr/>
        </p:nvGrpSpPr>
        <p:grpSpPr>
          <a:xfrm>
            <a:off x="1737780" y="2065425"/>
            <a:ext cx="1288207" cy="98862"/>
            <a:chOff x="4652322" y="2000669"/>
            <a:chExt cx="1288207" cy="98862"/>
          </a:xfrm>
        </p:grpSpPr>
        <p:sp>
          <p:nvSpPr>
            <p:cNvPr id="338" name="円/楕円 354"/>
            <p:cNvSpPr>
              <a:spLocks noChangeAspect="1"/>
            </p:cNvSpPr>
            <p:nvPr/>
          </p:nvSpPr>
          <p:spPr>
            <a:xfrm>
              <a:off x="5258426" y="2012075"/>
              <a:ext cx="87456" cy="87456"/>
            </a:xfrm>
            <a:prstGeom prst="ellipse">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9" name="円/楕円 355"/>
            <p:cNvSpPr>
              <a:spLocks noChangeAspect="1"/>
            </p:cNvSpPr>
            <p:nvPr/>
          </p:nvSpPr>
          <p:spPr>
            <a:xfrm>
              <a:off x="5853073" y="2000669"/>
              <a:ext cx="87456" cy="87456"/>
            </a:xfrm>
            <a:prstGeom prst="ellipse">
              <a:avLst/>
            </a:prstGeom>
            <a:solidFill>
              <a:schemeClr val="bg1"/>
            </a:solidFill>
            <a:ln>
              <a:solidFill>
                <a:srgbClr val="B7DEE8"/>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0" name="円/楕円 354"/>
            <p:cNvSpPr>
              <a:spLocks noChangeAspect="1"/>
            </p:cNvSpPr>
            <p:nvPr/>
          </p:nvSpPr>
          <p:spPr>
            <a:xfrm>
              <a:off x="4652322" y="2012075"/>
              <a:ext cx="87456" cy="87456"/>
            </a:xfrm>
            <a:prstGeom prst="ellipse">
              <a:avLst/>
            </a:prstGeom>
            <a:solidFill>
              <a:schemeClr val="bg1"/>
            </a:solidFill>
            <a:ln>
              <a:solidFill>
                <a:schemeClr val="accent4">
                  <a:lumMod val="60000"/>
                  <a:lumOff val="40000"/>
                </a:schemeClr>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341" name="Rectangle 340"/>
          <p:cNvSpPr/>
          <p:nvPr/>
        </p:nvSpPr>
        <p:spPr>
          <a:xfrm>
            <a:off x="1235455" y="1467474"/>
            <a:ext cx="562366" cy="523220"/>
          </a:xfrm>
          <a:prstGeom prst="rect">
            <a:avLst/>
          </a:prstGeom>
        </p:spPr>
        <p:txBody>
          <a:bodyPr wrap="square">
            <a:spAutoFit/>
          </a:bodyPr>
          <a:lstStyle/>
          <a:p>
            <a:r>
              <a:rPr lang="en-US" sz="2800" cap="all" dirty="0">
                <a:solidFill>
                  <a:schemeClr val="accent5">
                    <a:lumMod val="75000"/>
                  </a:schemeClr>
                </a:solidFill>
                <a:latin typeface="Arial"/>
                <a:cs typeface="Arial"/>
              </a:rPr>
              <a:t>3</a:t>
            </a:r>
            <a:r>
              <a:rPr lang="en-US" sz="2800" dirty="0">
                <a:solidFill>
                  <a:schemeClr val="accent5">
                    <a:lumMod val="75000"/>
                  </a:schemeClr>
                </a:solidFill>
                <a:latin typeface="Arial"/>
                <a:cs typeface="Arial"/>
              </a:rPr>
              <a:t>x</a:t>
            </a:r>
            <a:endParaRPr lang="en-US" sz="2800" dirty="0"/>
          </a:p>
        </p:txBody>
      </p:sp>
    </p:spTree>
    <p:extLst>
      <p:ext uri="{BB962C8B-B14F-4D97-AF65-F5344CB8AC3E}">
        <p14:creationId xmlns:p14="http://schemas.microsoft.com/office/powerpoint/2010/main" val="199659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Kết</a:t>
            </a:r>
            <a:r>
              <a:rPr lang="en-US" dirty="0" smtClean="0"/>
              <a:t> </a:t>
            </a:r>
            <a:r>
              <a:rPr lang="en-US" dirty="0" err="1" smtClean="0"/>
              <a:t>quả</a:t>
            </a:r>
            <a:r>
              <a:rPr lang="en-US" dirty="0" smtClean="0"/>
              <a:t> </a:t>
            </a:r>
            <a:r>
              <a:rPr lang="en-US" dirty="0" err="1" smtClean="0"/>
              <a:t>lâm</a:t>
            </a:r>
            <a:r>
              <a:rPr lang="en-US" dirty="0" smtClean="0"/>
              <a:t> </a:t>
            </a:r>
            <a:r>
              <a:rPr lang="en-US" dirty="0" err="1" smtClean="0"/>
              <a:t>sàn</a:t>
            </a:r>
            <a:r>
              <a:rPr lang="en-US" dirty="0" smtClean="0"/>
              <a:t>: </a:t>
            </a:r>
            <a:r>
              <a:rPr lang="en-US" dirty="0" err="1" smtClean="0"/>
              <a:t>đối</a:t>
            </a:r>
            <a:r>
              <a:rPr lang="en-US" dirty="0" smtClean="0"/>
              <a:t> </a:t>
            </a:r>
            <a:r>
              <a:rPr lang="en-US" dirty="0" err="1" smtClean="0"/>
              <a:t>tượng</a:t>
            </a:r>
            <a:r>
              <a:rPr lang="en-US" dirty="0" smtClean="0"/>
              <a:t> 1 </a:t>
            </a:r>
            <a:r>
              <a:rPr lang="en-US" dirty="0" err="1" smtClean="0"/>
              <a:t>sau</a:t>
            </a:r>
            <a:r>
              <a:rPr lang="en-US" dirty="0" smtClean="0"/>
              <a:t> 12 </a:t>
            </a:r>
            <a:r>
              <a:rPr lang="en-US" dirty="0" err="1" smtClean="0"/>
              <a:t>tuần</a:t>
            </a:r>
            <a:r>
              <a:rPr lang="en-US" dirty="0" smtClean="0"/>
              <a:t/>
            </a:r>
            <a:br>
              <a:rPr lang="en-US" dirty="0" smtClean="0"/>
            </a:br>
            <a:endParaRPr lang="en-US" dirty="0"/>
          </a:p>
        </p:txBody>
      </p:sp>
      <p:sp>
        <p:nvSpPr>
          <p:cNvPr id="16" name="Text Placeholder 7"/>
          <p:cNvSpPr txBox="1">
            <a:spLocks/>
          </p:cNvSpPr>
          <p:nvPr/>
        </p:nvSpPr>
        <p:spPr>
          <a:xfrm>
            <a:off x="457200" y="602890"/>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dirty="0" smtClean="0"/>
          </a:p>
          <a:p>
            <a:pPr marL="0" indent="0" algn="ctr">
              <a:buNone/>
            </a:pPr>
            <a:r>
              <a:rPr lang="en-US" sz="2300" dirty="0" err="1" smtClean="0"/>
              <a:t>Trước</a:t>
            </a:r>
            <a:endParaRPr lang="en-US" sz="2300" dirty="0"/>
          </a:p>
        </p:txBody>
      </p:sp>
      <p:pic>
        <p:nvPicPr>
          <p:cNvPr id="17"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87741" y="1133716"/>
            <a:ext cx="1979107" cy="2968661"/>
          </a:xfrm>
        </p:spPr>
      </p:pic>
      <p:sp>
        <p:nvSpPr>
          <p:cNvPr id="18" name="Text Placeholder 9"/>
          <p:cNvSpPr txBox="1">
            <a:spLocks/>
          </p:cNvSpPr>
          <p:nvPr/>
        </p:nvSpPr>
        <p:spPr>
          <a:xfrm>
            <a:off x="4010025" y="640990"/>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smtClean="0"/>
          </a:p>
          <a:p>
            <a:r>
              <a:rPr lang="en-US" sz="1600" dirty="0" smtClean="0">
                <a:solidFill>
                  <a:srgbClr val="595959"/>
                </a:solidFill>
                <a:latin typeface="Arial"/>
                <a:cs typeface="Arial"/>
              </a:rPr>
              <a:t>Sau</a:t>
            </a:r>
            <a:endParaRPr lang="en-US" sz="1600" dirty="0">
              <a:solidFill>
                <a:srgbClr val="595959"/>
              </a:solidFill>
              <a:latin typeface="Arial"/>
              <a:cs typeface="Arial"/>
            </a:endParaRPr>
          </a:p>
        </p:txBody>
      </p:sp>
      <p:pic>
        <p:nvPicPr>
          <p:cNvPr id="19" name="Content Placeholder 12"/>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041359" y="1133716"/>
            <a:ext cx="1979107" cy="2968661"/>
          </a:xfrm>
        </p:spPr>
      </p:pic>
      <p:sp>
        <p:nvSpPr>
          <p:cNvPr id="20" name="Left Arrow 19"/>
          <p:cNvSpPr/>
          <p:nvPr/>
        </p:nvSpPr>
        <p:spPr>
          <a:xfrm rot="5400000">
            <a:off x="5270500" y="2563177"/>
            <a:ext cx="381000" cy="1145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rot="5400000">
            <a:off x="1714500" y="2563177"/>
            <a:ext cx="381000" cy="1145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7168509" y="1888966"/>
            <a:ext cx="1975491" cy="923330"/>
          </a:xfrm>
          <a:prstGeom prst="rect">
            <a:avLst/>
          </a:prstGeom>
          <a:noFill/>
        </p:spPr>
        <p:txBody>
          <a:bodyPr wrap="square" rtlCol="0">
            <a:spAutoFit/>
          </a:bodyPr>
          <a:lstStyle/>
          <a:p>
            <a:r>
              <a:rPr lang="en-US" dirty="0" err="1" smtClean="0">
                <a:solidFill>
                  <a:schemeClr val="tx1">
                    <a:lumMod val="65000"/>
                    <a:lumOff val="35000"/>
                  </a:schemeClr>
                </a:solidFill>
                <a:latin typeface="Arial"/>
                <a:cs typeface="Arial"/>
              </a:rPr>
              <a:t>Cải</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tiến</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có</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thể</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nhìn</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thấy</a:t>
            </a:r>
            <a:r>
              <a:rPr lang="en-US" dirty="0" smtClean="0">
                <a:solidFill>
                  <a:schemeClr val="tx1">
                    <a:lumMod val="65000"/>
                    <a:lumOff val="35000"/>
                  </a:schemeClr>
                </a:solidFill>
                <a:latin typeface="Arial"/>
                <a:cs typeface="Arial"/>
              </a:rPr>
              <a:t> qua </a:t>
            </a:r>
            <a:r>
              <a:rPr lang="en-US" dirty="0" err="1" smtClean="0">
                <a:solidFill>
                  <a:schemeClr val="tx1">
                    <a:lumMod val="65000"/>
                    <a:lumOff val="35000"/>
                  </a:schemeClr>
                </a:solidFill>
                <a:latin typeface="Arial"/>
                <a:cs typeface="Arial"/>
              </a:rPr>
              <a:t>dấu</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chân</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chim</a:t>
            </a:r>
            <a:endParaRPr lang="en-US" dirty="0" smtClean="0">
              <a:solidFill>
                <a:schemeClr val="tx1">
                  <a:lumMod val="65000"/>
                  <a:lumOff val="35000"/>
                </a:schemeClr>
              </a:solidFill>
              <a:latin typeface="Arial"/>
              <a:cs typeface="Arial"/>
            </a:endParaRPr>
          </a:p>
        </p:txBody>
      </p:sp>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11</a:t>
            </a:fld>
            <a:endParaRPr lang="en-US" dirty="0"/>
          </a:p>
        </p:txBody>
      </p:sp>
      <p:sp>
        <p:nvSpPr>
          <p:cNvPr id="4" name="TextBox 3"/>
          <p:cNvSpPr txBox="1"/>
          <p:nvPr/>
        </p:nvSpPr>
        <p:spPr>
          <a:xfrm>
            <a:off x="1588" y="4023708"/>
            <a:ext cx="8991600" cy="1052339"/>
          </a:xfrm>
          <a:prstGeom prst="rect">
            <a:avLst/>
          </a:prstGeom>
          <a:noFill/>
        </p:spPr>
        <p:txBody>
          <a:bodyPr wrap="square" rtlCol="0">
            <a:spAutoFit/>
          </a:bodyPr>
          <a:lstStyle/>
          <a:p>
            <a:pPr marL="0" marR="0" indent="0" defTabSz="457200" eaLnBrk="1" fontAlgn="auto" latinLnBrk="0" hangingPunct="1">
              <a:lnSpc>
                <a:spcPct val="117999"/>
              </a:lnSpc>
              <a:spcBef>
                <a:spcPts val="0"/>
              </a:spcBef>
              <a:spcAft>
                <a:spcPts val="0"/>
              </a:spcAft>
              <a:buClrTx/>
              <a:buSzTx/>
              <a:buFontTx/>
              <a:buNone/>
              <a:tabLst/>
              <a:defRPr/>
            </a:pPr>
            <a:r>
              <a:rPr lang="vi-VN" sz="800" dirty="0"/>
              <a:t>Chuẩn bị cho Nu Skin (2015). [12 tuần nghiên cứu lâm </a:t>
            </a:r>
            <a:r>
              <a:rPr lang="vi-VN" sz="800" dirty="0" smtClean="0"/>
              <a:t>sàn </a:t>
            </a:r>
            <a:r>
              <a:rPr lang="vi-VN" sz="800" dirty="0"/>
              <a:t>để đánh giá </a:t>
            </a:r>
            <a:r>
              <a:rPr lang="vi-VN" sz="800" dirty="0" smtClean="0"/>
              <a:t>hiệu </a:t>
            </a:r>
            <a:r>
              <a:rPr lang="vi-VN" sz="800" dirty="0"/>
              <a:t>quả chống lão hóa của ageLOC</a:t>
            </a:r>
            <a:r>
              <a:rPr lang="en-US" sz="800" dirty="0"/>
              <a:t> Me </a:t>
            </a:r>
            <a:r>
              <a:rPr lang="vi-VN" sz="800" dirty="0"/>
              <a:t>Serum]</a:t>
            </a:r>
            <a:r>
              <a:rPr lang="en-US" sz="800" dirty="0"/>
              <a:t>. D</a:t>
            </a:r>
            <a:r>
              <a:rPr lang="vi-VN" sz="800" dirty="0"/>
              <a:t>ữ liệu thô chưa được công bố</a:t>
            </a:r>
            <a:r>
              <a:rPr lang="en-US" sz="800" dirty="0"/>
              <a:t>. </a:t>
            </a:r>
            <a:endParaRPr lang="en-US" sz="800" dirty="0">
              <a:solidFill>
                <a:srgbClr val="FF0000"/>
              </a:solidFill>
            </a:endParaRPr>
          </a:p>
          <a:p>
            <a:pPr marL="0" marR="0" indent="0" defTabSz="457200" eaLnBrk="1" fontAlgn="auto" latinLnBrk="0" hangingPunct="1">
              <a:lnSpc>
                <a:spcPct val="75000"/>
              </a:lnSpc>
              <a:spcBef>
                <a:spcPts val="0"/>
              </a:spcBef>
              <a:spcAft>
                <a:spcPts val="0"/>
              </a:spcAft>
              <a:buClrTx/>
              <a:buSzTx/>
              <a:buFontTx/>
              <a:buNone/>
              <a:tabLst/>
              <a:defRPr/>
            </a:pPr>
            <a:endParaRPr lang="en-US" sz="800" dirty="0">
              <a:solidFill>
                <a:schemeClr val="tx1"/>
              </a:solidFill>
              <a:latin typeface="Arial"/>
              <a:cs typeface="Arial"/>
              <a:sym typeface="Helvetica Neue"/>
            </a:endParaRPr>
          </a:p>
          <a:p>
            <a:r>
              <a:rPr lang="vi-VN" sz="800" dirty="0"/>
              <a:t>Những bức ảnh thể hiện được thực hiện tại cơ sở và tại kết luận của một nghiên cứu lâm sàng 12 tuần Nu Skin ký hợp đồng </a:t>
            </a:r>
            <a:r>
              <a:rPr lang="en-US" sz="800" dirty="0" err="1"/>
              <a:t>với</a:t>
            </a:r>
            <a:r>
              <a:rPr lang="vi-VN" sz="800" dirty="0"/>
              <a:t> một tổ chức nghiên cứu bên thứ 3 ở Trung Quốc. 60 người tham gia được tuyển chọn và được chia thành hai nhóm. Mỗi người tham gia được phân ngẫu nhiên vào một trong hai </a:t>
            </a:r>
            <a:r>
              <a:rPr lang="en-US" sz="800" dirty="0" err="1"/>
              <a:t>nhóm</a:t>
            </a:r>
            <a:r>
              <a:rPr lang="en-US" sz="800" dirty="0"/>
              <a:t> </a:t>
            </a:r>
            <a:r>
              <a:rPr lang="vi-VN" sz="800" dirty="0"/>
              <a:t>chủ yếu kết hợp </a:t>
            </a:r>
            <a:r>
              <a:rPr lang="en-US" sz="800" dirty="0"/>
              <a:t>serum</a:t>
            </a:r>
            <a:r>
              <a:rPr lang="vi-VN" sz="800" dirty="0"/>
              <a:t> ageLOC </a:t>
            </a:r>
            <a:r>
              <a:rPr lang="en-US" sz="800" dirty="0"/>
              <a:t>Me</a:t>
            </a:r>
            <a:r>
              <a:rPr lang="vi-VN" sz="800" dirty="0"/>
              <a:t>. </a:t>
            </a:r>
            <a:r>
              <a:rPr lang="en-US" sz="800" dirty="0"/>
              <a:t>C</a:t>
            </a:r>
            <a:r>
              <a:rPr lang="vi-VN" sz="800" dirty="0"/>
              <a:t>hấm điểm lâm </a:t>
            </a:r>
            <a:r>
              <a:rPr lang="vi-VN" sz="800" dirty="0" smtClean="0"/>
              <a:t>sàn, </a:t>
            </a:r>
            <a:r>
              <a:rPr lang="vi-VN" sz="800" dirty="0"/>
              <a:t>tự đánh giá, thiết bị đo đạc và hình ảnh đã được hoàn thành tại cơ bản, tuần 1, 2, 4, 8 và 12. Tháng 10 năm 2015</a:t>
            </a:r>
            <a:r>
              <a:rPr lang="en-US" sz="800" dirty="0"/>
              <a:t>.</a:t>
            </a:r>
            <a:endParaRPr lang="vi-VN" sz="800" dirty="0"/>
          </a:p>
          <a:p>
            <a:pPr marL="0" marR="0" indent="0" defTabSz="457200" eaLnBrk="1" fontAlgn="auto" latinLnBrk="0" hangingPunct="1">
              <a:lnSpc>
                <a:spcPct val="117999"/>
              </a:lnSpc>
              <a:spcBef>
                <a:spcPts val="0"/>
              </a:spcBef>
              <a:spcAft>
                <a:spcPts val="0"/>
              </a:spcAft>
              <a:buClrTx/>
              <a:buSzTx/>
              <a:buFontTx/>
              <a:buNone/>
              <a:tabLst/>
              <a:defRPr/>
            </a:pPr>
            <a:endParaRPr lang="en-US" sz="800" dirty="0">
              <a:sym typeface="Helvetica Neue"/>
            </a:endParaRPr>
          </a:p>
          <a:p>
            <a:pPr>
              <a:lnSpc>
                <a:spcPct val="75000"/>
              </a:lnSpc>
            </a:pPr>
            <a:endParaRPr lang="en-US" dirty="0"/>
          </a:p>
        </p:txBody>
      </p:sp>
    </p:spTree>
    <p:extLst>
      <p:ext uri="{BB962C8B-B14F-4D97-AF65-F5344CB8AC3E}">
        <p14:creationId xmlns:p14="http://schemas.microsoft.com/office/powerpoint/2010/main" val="2180644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Kết</a:t>
            </a:r>
            <a:r>
              <a:rPr lang="en-US" dirty="0"/>
              <a:t> </a:t>
            </a:r>
            <a:r>
              <a:rPr lang="en-US" dirty="0" err="1"/>
              <a:t>quả</a:t>
            </a:r>
            <a:r>
              <a:rPr lang="en-US" dirty="0"/>
              <a:t> </a:t>
            </a:r>
            <a:r>
              <a:rPr lang="en-US" dirty="0" err="1"/>
              <a:t>lâm</a:t>
            </a:r>
            <a:r>
              <a:rPr lang="en-US" dirty="0"/>
              <a:t> </a:t>
            </a:r>
            <a:r>
              <a:rPr lang="en-US" dirty="0" err="1" smtClean="0"/>
              <a:t>sàn</a:t>
            </a:r>
            <a:r>
              <a:rPr lang="en-US" dirty="0" smtClean="0"/>
              <a:t>: </a:t>
            </a:r>
            <a:r>
              <a:rPr lang="en-US" dirty="0" err="1"/>
              <a:t>đối</a:t>
            </a:r>
            <a:r>
              <a:rPr lang="en-US" dirty="0"/>
              <a:t> </a:t>
            </a:r>
            <a:r>
              <a:rPr lang="en-US" dirty="0" err="1"/>
              <a:t>tượng</a:t>
            </a:r>
            <a:r>
              <a:rPr lang="en-US" dirty="0"/>
              <a:t> </a:t>
            </a:r>
            <a:r>
              <a:rPr lang="en-US" dirty="0" smtClean="0"/>
              <a:t>2 </a:t>
            </a:r>
            <a:r>
              <a:rPr lang="en-US" dirty="0" err="1"/>
              <a:t>sau</a:t>
            </a:r>
            <a:r>
              <a:rPr lang="en-US" dirty="0"/>
              <a:t> 12 </a:t>
            </a:r>
            <a:r>
              <a:rPr lang="en-US" dirty="0" err="1"/>
              <a:t>tuần</a:t>
            </a:r>
            <a:endParaRPr lang="en-US" dirty="0"/>
          </a:p>
        </p:txBody>
      </p:sp>
      <p:sp>
        <p:nvSpPr>
          <p:cNvPr id="16" name="Text Placeholder 7"/>
          <p:cNvSpPr txBox="1">
            <a:spLocks/>
          </p:cNvSpPr>
          <p:nvPr/>
        </p:nvSpPr>
        <p:spPr>
          <a:xfrm>
            <a:off x="2091277" y="727581"/>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dirty="0" smtClean="0"/>
          </a:p>
          <a:p>
            <a:pPr marL="0" indent="0" algn="ctr">
              <a:buNone/>
            </a:pPr>
            <a:r>
              <a:rPr lang="en-US" sz="2300" dirty="0" err="1" smtClean="0">
                <a:solidFill>
                  <a:srgbClr val="595959"/>
                </a:solidFill>
              </a:rPr>
              <a:t>Trước</a:t>
            </a:r>
            <a:endParaRPr lang="en-US" sz="2300" dirty="0">
              <a:solidFill>
                <a:srgbClr val="595959"/>
              </a:solidFill>
            </a:endParaRPr>
          </a:p>
        </p:txBody>
      </p:sp>
      <p:sp>
        <p:nvSpPr>
          <p:cNvPr id="18" name="Text Placeholder 9"/>
          <p:cNvSpPr txBox="1">
            <a:spLocks/>
          </p:cNvSpPr>
          <p:nvPr/>
        </p:nvSpPr>
        <p:spPr>
          <a:xfrm>
            <a:off x="3320002" y="742044"/>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smtClean="0"/>
          </a:p>
          <a:p>
            <a:r>
              <a:rPr lang="en-US" sz="1600" dirty="0" smtClean="0">
                <a:solidFill>
                  <a:schemeClr val="tx1">
                    <a:lumMod val="65000"/>
                    <a:lumOff val="35000"/>
                  </a:schemeClr>
                </a:solidFill>
                <a:latin typeface="Arial"/>
                <a:cs typeface="Arial"/>
              </a:rPr>
              <a:t>Sau</a:t>
            </a:r>
            <a:endParaRPr lang="en-US" sz="1600" dirty="0">
              <a:solidFill>
                <a:schemeClr val="tx1">
                  <a:lumMod val="65000"/>
                  <a:lumOff val="35000"/>
                </a:schemeClr>
              </a:solidFill>
              <a:latin typeface="Arial"/>
              <a:cs typeface="Arial"/>
            </a:endParaRPr>
          </a:p>
        </p:txBody>
      </p:sp>
      <p:sp>
        <p:nvSpPr>
          <p:cNvPr id="22" name="TextBox 21"/>
          <p:cNvSpPr txBox="1"/>
          <p:nvPr/>
        </p:nvSpPr>
        <p:spPr>
          <a:xfrm>
            <a:off x="6376244" y="2159700"/>
            <a:ext cx="2484133" cy="923330"/>
          </a:xfrm>
          <a:prstGeom prst="rect">
            <a:avLst/>
          </a:prstGeom>
          <a:noFill/>
        </p:spPr>
        <p:txBody>
          <a:bodyPr wrap="square" rtlCol="0">
            <a:spAutoFit/>
          </a:bodyPr>
          <a:lstStyle/>
          <a:p>
            <a:r>
              <a:rPr lang="en-US" dirty="0" err="1" smtClean="0">
                <a:solidFill>
                  <a:srgbClr val="595959"/>
                </a:solidFill>
                <a:latin typeface="Arial"/>
                <a:cs typeface="Arial"/>
              </a:rPr>
              <a:t>Cải</a:t>
            </a:r>
            <a:r>
              <a:rPr lang="en-US" dirty="0" smtClean="0">
                <a:solidFill>
                  <a:srgbClr val="595959"/>
                </a:solidFill>
                <a:latin typeface="Arial"/>
                <a:cs typeface="Arial"/>
              </a:rPr>
              <a:t> </a:t>
            </a:r>
            <a:r>
              <a:rPr lang="en-US" dirty="0" err="1" smtClean="0">
                <a:solidFill>
                  <a:srgbClr val="595959"/>
                </a:solidFill>
                <a:latin typeface="Arial"/>
                <a:cs typeface="Arial"/>
              </a:rPr>
              <a:t>tiến</a:t>
            </a:r>
            <a:r>
              <a:rPr lang="en-US" dirty="0" smtClean="0">
                <a:solidFill>
                  <a:srgbClr val="595959"/>
                </a:solidFill>
                <a:latin typeface="Arial"/>
                <a:cs typeface="Arial"/>
              </a:rPr>
              <a:t> </a:t>
            </a:r>
            <a:r>
              <a:rPr lang="en-US" dirty="0" err="1" smtClean="0">
                <a:solidFill>
                  <a:srgbClr val="595959"/>
                </a:solidFill>
                <a:latin typeface="Arial"/>
                <a:cs typeface="Arial"/>
              </a:rPr>
              <a:t>có</a:t>
            </a:r>
            <a:r>
              <a:rPr lang="en-US" dirty="0" smtClean="0">
                <a:solidFill>
                  <a:srgbClr val="595959"/>
                </a:solidFill>
                <a:latin typeface="Arial"/>
                <a:cs typeface="Arial"/>
              </a:rPr>
              <a:t> </a:t>
            </a:r>
            <a:r>
              <a:rPr lang="en-US" dirty="0" err="1" smtClean="0">
                <a:solidFill>
                  <a:srgbClr val="595959"/>
                </a:solidFill>
                <a:latin typeface="Arial"/>
                <a:cs typeface="Arial"/>
              </a:rPr>
              <a:t>thể</a:t>
            </a:r>
            <a:r>
              <a:rPr lang="en-US" dirty="0" smtClean="0">
                <a:solidFill>
                  <a:srgbClr val="595959"/>
                </a:solidFill>
                <a:latin typeface="Arial"/>
                <a:cs typeface="Arial"/>
              </a:rPr>
              <a:t> </a:t>
            </a:r>
            <a:r>
              <a:rPr lang="en-US" dirty="0" err="1" smtClean="0">
                <a:solidFill>
                  <a:srgbClr val="595959"/>
                </a:solidFill>
                <a:latin typeface="Arial"/>
                <a:cs typeface="Arial"/>
              </a:rPr>
              <a:t>nhìn</a:t>
            </a:r>
            <a:r>
              <a:rPr lang="en-US" dirty="0" smtClean="0">
                <a:solidFill>
                  <a:srgbClr val="595959"/>
                </a:solidFill>
                <a:latin typeface="Arial"/>
                <a:cs typeface="Arial"/>
              </a:rPr>
              <a:t> </a:t>
            </a:r>
            <a:r>
              <a:rPr lang="en-US" dirty="0" err="1" smtClean="0">
                <a:solidFill>
                  <a:srgbClr val="595959"/>
                </a:solidFill>
                <a:latin typeface="Arial"/>
                <a:cs typeface="Arial"/>
              </a:rPr>
              <a:t>thấy</a:t>
            </a:r>
            <a:r>
              <a:rPr lang="en-US" dirty="0" smtClean="0">
                <a:solidFill>
                  <a:srgbClr val="595959"/>
                </a:solidFill>
                <a:latin typeface="Arial"/>
                <a:cs typeface="Arial"/>
              </a:rPr>
              <a:t> qua </a:t>
            </a:r>
            <a:r>
              <a:rPr lang="en-US" dirty="0" err="1" smtClean="0">
                <a:solidFill>
                  <a:srgbClr val="595959"/>
                </a:solidFill>
                <a:latin typeface="Arial"/>
                <a:cs typeface="Arial"/>
              </a:rPr>
              <a:t>các</a:t>
            </a:r>
            <a:r>
              <a:rPr lang="en-US" dirty="0" smtClean="0">
                <a:solidFill>
                  <a:srgbClr val="595959"/>
                </a:solidFill>
                <a:latin typeface="Arial"/>
                <a:cs typeface="Arial"/>
              </a:rPr>
              <a:t> </a:t>
            </a:r>
            <a:r>
              <a:rPr lang="en-US" dirty="0" err="1" smtClean="0">
                <a:solidFill>
                  <a:srgbClr val="595959"/>
                </a:solidFill>
                <a:latin typeface="Arial"/>
                <a:cs typeface="Arial"/>
              </a:rPr>
              <a:t>nếp</a:t>
            </a:r>
            <a:r>
              <a:rPr lang="en-US" dirty="0" smtClean="0">
                <a:solidFill>
                  <a:srgbClr val="595959"/>
                </a:solidFill>
                <a:latin typeface="Arial"/>
                <a:cs typeface="Arial"/>
              </a:rPr>
              <a:t> </a:t>
            </a:r>
            <a:r>
              <a:rPr lang="en-US" dirty="0" err="1" smtClean="0">
                <a:solidFill>
                  <a:srgbClr val="595959"/>
                </a:solidFill>
                <a:latin typeface="Arial"/>
                <a:cs typeface="Arial"/>
              </a:rPr>
              <a:t>nhăn</a:t>
            </a:r>
            <a:r>
              <a:rPr lang="en-US" dirty="0" smtClean="0">
                <a:solidFill>
                  <a:srgbClr val="595959"/>
                </a:solidFill>
                <a:latin typeface="Arial"/>
                <a:cs typeface="Arial"/>
              </a:rPr>
              <a:t> ở </a:t>
            </a:r>
            <a:r>
              <a:rPr lang="en-US" dirty="0" err="1" smtClean="0">
                <a:solidFill>
                  <a:srgbClr val="595959"/>
                </a:solidFill>
                <a:latin typeface="Arial"/>
                <a:cs typeface="Arial"/>
              </a:rPr>
              <a:t>mắt</a:t>
            </a:r>
            <a:endParaRPr lang="en-US" dirty="0" smtClean="0">
              <a:solidFill>
                <a:srgbClr val="595959"/>
              </a:solidFill>
              <a:latin typeface="Arial"/>
              <a:cs typeface="Arial"/>
            </a:endParaRPr>
          </a:p>
        </p:txBody>
      </p:sp>
      <p:pic>
        <p:nvPicPr>
          <p:cNvPr id="12"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0628"/>
          <a:stretch/>
        </p:blipFill>
        <p:spPr>
          <a:xfrm flipH="1">
            <a:off x="3502724" y="1206481"/>
            <a:ext cx="1074853" cy="3265527"/>
          </a:xfrm>
        </p:spPr>
      </p:pic>
      <p:pic>
        <p:nvPicPr>
          <p:cNvPr id="13" name="Content Placeholder 7"/>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r="47968"/>
          <a:stretch/>
        </p:blipFill>
        <p:spPr>
          <a:xfrm flipH="1">
            <a:off x="4851817" y="1206481"/>
            <a:ext cx="1132759" cy="3265527"/>
          </a:xfrm>
        </p:spPr>
      </p:pic>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12</a:t>
            </a:fld>
            <a:endParaRPr lang="en-US" dirty="0"/>
          </a:p>
        </p:txBody>
      </p:sp>
      <p:sp>
        <p:nvSpPr>
          <p:cNvPr id="9" name="TextBox 8"/>
          <p:cNvSpPr txBox="1"/>
          <p:nvPr/>
        </p:nvSpPr>
        <p:spPr>
          <a:xfrm>
            <a:off x="177800" y="3052306"/>
            <a:ext cx="3225800" cy="1714957"/>
          </a:xfrm>
          <a:prstGeom prst="rect">
            <a:avLst/>
          </a:prstGeom>
          <a:noFill/>
        </p:spPr>
        <p:txBody>
          <a:bodyPr wrap="square" rtlCol="0">
            <a:spAutoFit/>
          </a:bodyPr>
          <a:lstStyle/>
          <a:p>
            <a:pPr defTabSz="457200">
              <a:defRPr/>
            </a:pPr>
            <a:r>
              <a:rPr lang="vi-VN" sz="800" dirty="0"/>
              <a:t>Chuẩn bị cho Nu Skin (2015). [12 tuần nghiên cứu lâm </a:t>
            </a:r>
            <a:r>
              <a:rPr lang="vi-VN" sz="800" dirty="0" smtClean="0"/>
              <a:t>sàn </a:t>
            </a:r>
            <a:r>
              <a:rPr lang="vi-VN" sz="800" dirty="0"/>
              <a:t>để đánh </a:t>
            </a:r>
            <a:r>
              <a:rPr lang="vi-VN" sz="800" dirty="0" smtClean="0"/>
              <a:t>giá</a:t>
            </a:r>
            <a:r>
              <a:rPr lang="en-US" sz="800" dirty="0" smtClean="0"/>
              <a:t> </a:t>
            </a:r>
            <a:r>
              <a:rPr lang="vi-VN" sz="800" dirty="0" smtClean="0"/>
              <a:t>hiệu </a:t>
            </a:r>
            <a:r>
              <a:rPr lang="vi-VN" sz="800" dirty="0"/>
              <a:t>quả chống lão hóa của ageLOC</a:t>
            </a:r>
            <a:r>
              <a:rPr lang="en-US" sz="800" dirty="0"/>
              <a:t> Me </a:t>
            </a:r>
            <a:r>
              <a:rPr lang="vi-VN" sz="800" dirty="0"/>
              <a:t>Serum]</a:t>
            </a:r>
            <a:r>
              <a:rPr lang="en-US" sz="800" dirty="0"/>
              <a:t>. D</a:t>
            </a:r>
            <a:r>
              <a:rPr lang="vi-VN" sz="800" dirty="0"/>
              <a:t>ữ liệu thô chưa được công bố</a:t>
            </a:r>
            <a:r>
              <a:rPr lang="en-US" sz="800" dirty="0"/>
              <a:t>. </a:t>
            </a:r>
            <a:endParaRPr lang="en-US" sz="800" dirty="0">
              <a:solidFill>
                <a:srgbClr val="FF0000"/>
              </a:solidFill>
            </a:endParaRPr>
          </a:p>
          <a:p>
            <a:pPr marL="0" marR="0" indent="0" defTabSz="457200" eaLnBrk="1" fontAlgn="auto" latinLnBrk="0" hangingPunct="1">
              <a:spcBef>
                <a:spcPts val="0"/>
              </a:spcBef>
              <a:spcAft>
                <a:spcPts val="0"/>
              </a:spcAft>
              <a:buClrTx/>
              <a:buSzTx/>
              <a:buFontTx/>
              <a:buNone/>
              <a:tabLst/>
              <a:defRPr/>
            </a:pPr>
            <a:r>
              <a:rPr lang="en-US" sz="800" dirty="0" smtClean="0">
                <a:solidFill>
                  <a:schemeClr val="tx1"/>
                </a:solidFill>
                <a:latin typeface="Arial"/>
                <a:cs typeface="Arial"/>
              </a:rPr>
              <a:t>. </a:t>
            </a:r>
            <a:endParaRPr lang="en-US" sz="800" dirty="0">
              <a:solidFill>
                <a:schemeClr val="tx1"/>
              </a:solidFill>
              <a:latin typeface="Arial"/>
              <a:cs typeface="Arial"/>
            </a:endParaRPr>
          </a:p>
          <a:p>
            <a:pPr marL="0" marR="0" indent="0" defTabSz="457200" eaLnBrk="1" fontAlgn="auto" latinLnBrk="0" hangingPunct="1">
              <a:spcBef>
                <a:spcPts val="0"/>
              </a:spcBef>
              <a:spcAft>
                <a:spcPts val="0"/>
              </a:spcAft>
              <a:buClrTx/>
              <a:buSzTx/>
              <a:buFontTx/>
              <a:buNone/>
              <a:tabLst/>
              <a:defRPr/>
            </a:pPr>
            <a:endParaRPr lang="en-US" sz="800" dirty="0">
              <a:solidFill>
                <a:schemeClr val="tx1"/>
              </a:solidFill>
              <a:latin typeface="Arial"/>
              <a:cs typeface="Arial"/>
              <a:sym typeface="Helvetica Neue"/>
            </a:endParaRPr>
          </a:p>
          <a:p>
            <a:r>
              <a:rPr lang="vi-VN" sz="800" dirty="0"/>
              <a:t>Những bức ảnh thể hiện được thực hiện tại cơ sở và tại kết luận của một nghiên cứu lâm </a:t>
            </a:r>
            <a:r>
              <a:rPr lang="vi-VN" sz="800" dirty="0" smtClean="0"/>
              <a:t>sàn </a:t>
            </a:r>
            <a:r>
              <a:rPr lang="vi-VN" sz="800" dirty="0"/>
              <a:t>12 tuần Nu Skin ký hợp đồng </a:t>
            </a:r>
            <a:r>
              <a:rPr lang="en-US" sz="800" dirty="0" err="1"/>
              <a:t>với</a:t>
            </a:r>
            <a:r>
              <a:rPr lang="vi-VN" sz="800" dirty="0"/>
              <a:t> một tổ chức nghiên cứu bên thứ 3 ở Trung Quốc. 60 người tham gia được tuyển chọn và được chia thành hai nhóm. Mỗi người tham gia được phân ngẫu nhiên vào một trong hai </a:t>
            </a:r>
            <a:r>
              <a:rPr lang="en-US" sz="800" dirty="0" err="1"/>
              <a:t>nhóm</a:t>
            </a:r>
            <a:r>
              <a:rPr lang="en-US" sz="800" dirty="0"/>
              <a:t> </a:t>
            </a:r>
            <a:r>
              <a:rPr lang="vi-VN" sz="800" dirty="0"/>
              <a:t>chủ yếu kết hợp </a:t>
            </a:r>
            <a:r>
              <a:rPr lang="en-US" sz="800" dirty="0"/>
              <a:t>serum</a:t>
            </a:r>
            <a:r>
              <a:rPr lang="vi-VN" sz="800" dirty="0"/>
              <a:t> ageLOC </a:t>
            </a:r>
            <a:r>
              <a:rPr lang="en-US" sz="800" dirty="0"/>
              <a:t>Me</a:t>
            </a:r>
            <a:r>
              <a:rPr lang="vi-VN" sz="800" dirty="0"/>
              <a:t>. </a:t>
            </a:r>
            <a:r>
              <a:rPr lang="en-US" sz="800" dirty="0"/>
              <a:t>C</a:t>
            </a:r>
            <a:r>
              <a:rPr lang="vi-VN" sz="800" dirty="0"/>
              <a:t>hấm điểm lâm </a:t>
            </a:r>
            <a:r>
              <a:rPr lang="vi-VN" sz="800" dirty="0" smtClean="0"/>
              <a:t>sàn, </a:t>
            </a:r>
            <a:r>
              <a:rPr lang="vi-VN" sz="800" dirty="0"/>
              <a:t>tự đánh giá, thiết bị đo đạc và hình ảnh đã được hoàn thành tại cơ bản, tuần 1, 2, 4, 8 và 12. Tháng 10 năm 2015</a:t>
            </a:r>
            <a:r>
              <a:rPr lang="en-US" sz="800" dirty="0"/>
              <a:t>.</a:t>
            </a:r>
            <a:endParaRPr lang="vi-VN" sz="800" dirty="0"/>
          </a:p>
          <a:p>
            <a:pPr marL="0" marR="0" indent="0" defTabSz="457200" eaLnBrk="1" fontAlgn="auto" latinLnBrk="0" hangingPunct="1">
              <a:lnSpc>
                <a:spcPct val="117999"/>
              </a:lnSpc>
              <a:spcBef>
                <a:spcPts val="0"/>
              </a:spcBef>
              <a:spcAft>
                <a:spcPts val="0"/>
              </a:spcAft>
              <a:buClrTx/>
              <a:buSzTx/>
              <a:buFontTx/>
              <a:buNone/>
              <a:tabLst/>
              <a:defRPr/>
            </a:pPr>
            <a:endParaRPr lang="en-US" sz="800" dirty="0">
              <a:sym typeface="Helvetica Neue"/>
            </a:endParaRPr>
          </a:p>
        </p:txBody>
      </p:sp>
      <p:sp>
        <p:nvSpPr>
          <p:cNvPr id="10" name="Left Arrow 9"/>
          <p:cNvSpPr/>
          <p:nvPr/>
        </p:nvSpPr>
        <p:spPr>
          <a:xfrm rot="6639971">
            <a:off x="3940021" y="3044830"/>
            <a:ext cx="381000" cy="1145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rot="3597972">
            <a:off x="5093139" y="3025780"/>
            <a:ext cx="381000" cy="1145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0025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Kết</a:t>
            </a:r>
            <a:r>
              <a:rPr lang="en-US" dirty="0"/>
              <a:t> </a:t>
            </a:r>
            <a:r>
              <a:rPr lang="en-US" dirty="0" err="1"/>
              <a:t>quả</a:t>
            </a:r>
            <a:r>
              <a:rPr lang="en-US" dirty="0"/>
              <a:t> </a:t>
            </a:r>
            <a:r>
              <a:rPr lang="en-US" dirty="0" err="1"/>
              <a:t>lâm</a:t>
            </a:r>
            <a:r>
              <a:rPr lang="en-US" dirty="0"/>
              <a:t> </a:t>
            </a:r>
            <a:r>
              <a:rPr lang="en-US" dirty="0" err="1" smtClean="0"/>
              <a:t>sàn</a:t>
            </a:r>
            <a:r>
              <a:rPr lang="en-US" dirty="0" smtClean="0"/>
              <a:t>: </a:t>
            </a:r>
            <a:r>
              <a:rPr lang="en-US" dirty="0" err="1"/>
              <a:t>đối</a:t>
            </a:r>
            <a:r>
              <a:rPr lang="en-US" dirty="0"/>
              <a:t> </a:t>
            </a:r>
            <a:r>
              <a:rPr lang="en-US" dirty="0" err="1"/>
              <a:t>tượng</a:t>
            </a:r>
            <a:r>
              <a:rPr lang="en-US" dirty="0"/>
              <a:t> </a:t>
            </a:r>
            <a:r>
              <a:rPr lang="en-US" dirty="0" smtClean="0"/>
              <a:t>3 </a:t>
            </a:r>
            <a:r>
              <a:rPr lang="en-US" dirty="0" err="1"/>
              <a:t>sau</a:t>
            </a:r>
            <a:r>
              <a:rPr lang="en-US" dirty="0"/>
              <a:t> 12 </a:t>
            </a:r>
            <a:r>
              <a:rPr lang="en-US" dirty="0" err="1"/>
              <a:t>tuần</a:t>
            </a:r>
            <a:endParaRPr lang="en-US" dirty="0"/>
          </a:p>
        </p:txBody>
      </p:sp>
      <p:sp>
        <p:nvSpPr>
          <p:cNvPr id="16" name="Text Placeholder 7"/>
          <p:cNvSpPr txBox="1">
            <a:spLocks/>
          </p:cNvSpPr>
          <p:nvPr/>
        </p:nvSpPr>
        <p:spPr>
          <a:xfrm>
            <a:off x="2243683" y="727581"/>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smtClean="0"/>
          </a:p>
          <a:p>
            <a:pPr marL="0" indent="0" algn="ctr">
              <a:buNone/>
            </a:pPr>
            <a:r>
              <a:rPr lang="en-US" sz="2300" dirty="0" err="1" smtClean="0">
                <a:solidFill>
                  <a:srgbClr val="595959"/>
                </a:solidFill>
              </a:rPr>
              <a:t>Trước</a:t>
            </a:r>
            <a:endParaRPr lang="en-US" sz="2300" dirty="0">
              <a:solidFill>
                <a:srgbClr val="595959"/>
              </a:solidFill>
            </a:endParaRPr>
          </a:p>
        </p:txBody>
      </p:sp>
      <p:sp>
        <p:nvSpPr>
          <p:cNvPr id="18" name="Text Placeholder 9"/>
          <p:cNvSpPr txBox="1">
            <a:spLocks/>
          </p:cNvSpPr>
          <p:nvPr/>
        </p:nvSpPr>
        <p:spPr>
          <a:xfrm>
            <a:off x="3472408" y="742044"/>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smtClean="0"/>
          </a:p>
          <a:p>
            <a:r>
              <a:rPr lang="en-US" sz="1600" dirty="0" smtClean="0">
                <a:solidFill>
                  <a:schemeClr val="tx1">
                    <a:lumMod val="65000"/>
                    <a:lumOff val="35000"/>
                  </a:schemeClr>
                </a:solidFill>
                <a:latin typeface="Arial"/>
                <a:cs typeface="Arial"/>
              </a:rPr>
              <a:t>Sau</a:t>
            </a:r>
            <a:endParaRPr lang="en-US" sz="1600" dirty="0">
              <a:solidFill>
                <a:schemeClr val="tx1">
                  <a:lumMod val="65000"/>
                  <a:lumOff val="35000"/>
                </a:schemeClr>
              </a:solidFill>
              <a:latin typeface="Arial"/>
              <a:cs typeface="Arial"/>
            </a:endParaRPr>
          </a:p>
        </p:txBody>
      </p:sp>
      <p:sp>
        <p:nvSpPr>
          <p:cNvPr id="22" name="TextBox 21"/>
          <p:cNvSpPr txBox="1"/>
          <p:nvPr/>
        </p:nvSpPr>
        <p:spPr>
          <a:xfrm>
            <a:off x="6401651" y="2174648"/>
            <a:ext cx="2534932" cy="646331"/>
          </a:xfrm>
          <a:prstGeom prst="rect">
            <a:avLst/>
          </a:prstGeom>
          <a:noFill/>
        </p:spPr>
        <p:txBody>
          <a:bodyPr wrap="square" rtlCol="0">
            <a:spAutoFit/>
          </a:bodyPr>
          <a:lstStyle/>
          <a:p>
            <a:r>
              <a:rPr lang="en-US" dirty="0" err="1" smtClean="0">
                <a:solidFill>
                  <a:srgbClr val="595959"/>
                </a:solidFill>
                <a:latin typeface="Arial"/>
                <a:cs typeface="Arial"/>
              </a:rPr>
              <a:t>Cải</a:t>
            </a:r>
            <a:r>
              <a:rPr lang="en-US" dirty="0" smtClean="0">
                <a:solidFill>
                  <a:srgbClr val="595959"/>
                </a:solidFill>
                <a:latin typeface="Arial"/>
                <a:cs typeface="Arial"/>
              </a:rPr>
              <a:t> </a:t>
            </a:r>
            <a:r>
              <a:rPr lang="en-US" dirty="0" err="1" smtClean="0">
                <a:solidFill>
                  <a:srgbClr val="595959"/>
                </a:solidFill>
                <a:latin typeface="Arial"/>
                <a:cs typeface="Arial"/>
              </a:rPr>
              <a:t>tiến</a:t>
            </a:r>
            <a:r>
              <a:rPr lang="en-US" dirty="0" smtClean="0">
                <a:solidFill>
                  <a:srgbClr val="595959"/>
                </a:solidFill>
                <a:latin typeface="Arial"/>
                <a:cs typeface="Arial"/>
              </a:rPr>
              <a:t> </a:t>
            </a:r>
            <a:r>
              <a:rPr lang="en-US" dirty="0" err="1" smtClean="0">
                <a:solidFill>
                  <a:srgbClr val="595959"/>
                </a:solidFill>
                <a:latin typeface="Arial"/>
                <a:cs typeface="Arial"/>
              </a:rPr>
              <a:t>có</a:t>
            </a:r>
            <a:r>
              <a:rPr lang="en-US" dirty="0" smtClean="0">
                <a:solidFill>
                  <a:srgbClr val="595959"/>
                </a:solidFill>
                <a:latin typeface="Arial"/>
                <a:cs typeface="Arial"/>
              </a:rPr>
              <a:t> </a:t>
            </a:r>
            <a:r>
              <a:rPr lang="en-US" dirty="0" err="1" smtClean="0">
                <a:solidFill>
                  <a:srgbClr val="595959"/>
                </a:solidFill>
                <a:latin typeface="Arial"/>
                <a:cs typeface="Arial"/>
              </a:rPr>
              <a:t>thể</a:t>
            </a:r>
            <a:r>
              <a:rPr lang="en-US" dirty="0" smtClean="0">
                <a:solidFill>
                  <a:srgbClr val="595959"/>
                </a:solidFill>
                <a:latin typeface="Arial"/>
                <a:cs typeface="Arial"/>
              </a:rPr>
              <a:t> </a:t>
            </a:r>
            <a:r>
              <a:rPr lang="en-US" dirty="0" err="1" smtClean="0">
                <a:solidFill>
                  <a:srgbClr val="595959"/>
                </a:solidFill>
                <a:latin typeface="Arial"/>
                <a:cs typeface="Arial"/>
              </a:rPr>
              <a:t>nhìn</a:t>
            </a:r>
            <a:r>
              <a:rPr lang="en-US" dirty="0" smtClean="0">
                <a:solidFill>
                  <a:srgbClr val="595959"/>
                </a:solidFill>
                <a:latin typeface="Arial"/>
                <a:cs typeface="Arial"/>
              </a:rPr>
              <a:t> </a:t>
            </a:r>
            <a:r>
              <a:rPr lang="en-US" dirty="0" err="1" smtClean="0">
                <a:solidFill>
                  <a:srgbClr val="595959"/>
                </a:solidFill>
                <a:latin typeface="Arial"/>
                <a:cs typeface="Arial"/>
              </a:rPr>
              <a:t>thấy</a:t>
            </a:r>
            <a:r>
              <a:rPr lang="en-US" dirty="0" smtClean="0">
                <a:solidFill>
                  <a:srgbClr val="595959"/>
                </a:solidFill>
                <a:latin typeface="Arial"/>
                <a:cs typeface="Arial"/>
              </a:rPr>
              <a:t> qua </a:t>
            </a:r>
            <a:r>
              <a:rPr lang="en-US" dirty="0" err="1" smtClean="0">
                <a:solidFill>
                  <a:srgbClr val="595959"/>
                </a:solidFill>
                <a:latin typeface="Arial"/>
                <a:cs typeface="Arial"/>
              </a:rPr>
              <a:t>sắc</a:t>
            </a:r>
            <a:r>
              <a:rPr lang="en-US" dirty="0" smtClean="0">
                <a:solidFill>
                  <a:srgbClr val="595959"/>
                </a:solidFill>
                <a:latin typeface="Arial"/>
                <a:cs typeface="Arial"/>
              </a:rPr>
              <a:t> </a:t>
            </a:r>
            <a:r>
              <a:rPr lang="en-US" dirty="0" err="1" smtClean="0">
                <a:solidFill>
                  <a:srgbClr val="595959"/>
                </a:solidFill>
                <a:latin typeface="Arial"/>
                <a:cs typeface="Arial"/>
              </a:rPr>
              <a:t>tố</a:t>
            </a:r>
            <a:r>
              <a:rPr lang="en-US" dirty="0" smtClean="0">
                <a:solidFill>
                  <a:srgbClr val="595959"/>
                </a:solidFill>
                <a:latin typeface="Arial"/>
                <a:cs typeface="Arial"/>
              </a:rPr>
              <a:t> da</a:t>
            </a:r>
            <a:endParaRPr lang="en-US" dirty="0">
              <a:solidFill>
                <a:srgbClr val="595959"/>
              </a:solidFill>
              <a:latin typeface="Arial"/>
              <a:cs typeface="Arial"/>
            </a:endParaRPr>
          </a:p>
        </p:txBody>
      </p:sp>
      <p:pic>
        <p:nvPicPr>
          <p:cNvPr id="14"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2205"/>
          <a:stretch/>
        </p:blipFill>
        <p:spPr>
          <a:xfrm flipH="1">
            <a:off x="3635636" y="1163174"/>
            <a:ext cx="1040503" cy="3265527"/>
          </a:xfrm>
        </p:spPr>
      </p:pic>
      <p:pic>
        <p:nvPicPr>
          <p:cNvPr id="15" name="Content Placeholder 7"/>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r="48045"/>
          <a:stretch/>
        </p:blipFill>
        <p:spPr>
          <a:xfrm flipH="1">
            <a:off x="4950069" y="1163174"/>
            <a:ext cx="1131064" cy="3265527"/>
          </a:xfrm>
        </p:spPr>
      </p:pic>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13</a:t>
            </a:fld>
            <a:endParaRPr lang="en-US" dirty="0"/>
          </a:p>
        </p:txBody>
      </p:sp>
      <p:sp>
        <p:nvSpPr>
          <p:cNvPr id="9" name="TextBox 8"/>
          <p:cNvSpPr txBox="1"/>
          <p:nvPr/>
        </p:nvSpPr>
        <p:spPr>
          <a:xfrm>
            <a:off x="342114" y="3069532"/>
            <a:ext cx="3225800" cy="1636217"/>
          </a:xfrm>
          <a:prstGeom prst="rect">
            <a:avLst/>
          </a:prstGeom>
          <a:noFill/>
        </p:spPr>
        <p:txBody>
          <a:bodyPr wrap="square" rtlCol="0">
            <a:spAutoFit/>
          </a:bodyPr>
          <a:lstStyle/>
          <a:p>
            <a:pPr marL="0" marR="0" indent="0" defTabSz="457200" eaLnBrk="1" fontAlgn="auto" latinLnBrk="0" hangingPunct="1">
              <a:lnSpc>
                <a:spcPct val="117999"/>
              </a:lnSpc>
              <a:spcBef>
                <a:spcPts val="0"/>
              </a:spcBef>
              <a:spcAft>
                <a:spcPts val="0"/>
              </a:spcAft>
              <a:buClrTx/>
              <a:buSzTx/>
              <a:buFontTx/>
              <a:buNone/>
              <a:tabLst/>
              <a:defRPr/>
            </a:pPr>
            <a:r>
              <a:rPr lang="vi-VN" sz="800" dirty="0"/>
              <a:t>Chuẩn bị cho Nu Skin (2015). [12 tuần nghiên cứu lâm </a:t>
            </a:r>
            <a:r>
              <a:rPr lang="vi-VN" sz="800" dirty="0" smtClean="0"/>
              <a:t>sàn </a:t>
            </a:r>
            <a:r>
              <a:rPr lang="vi-VN" sz="800" dirty="0"/>
              <a:t>để đánh </a:t>
            </a:r>
            <a:r>
              <a:rPr lang="vi-VN" sz="800" dirty="0" smtClean="0"/>
              <a:t>giá </a:t>
            </a:r>
            <a:r>
              <a:rPr lang="vi-VN" sz="800" dirty="0"/>
              <a:t>hiệu quả chống lão hóa của ageLOC</a:t>
            </a:r>
            <a:r>
              <a:rPr lang="en-US" sz="800" dirty="0"/>
              <a:t> Me </a:t>
            </a:r>
            <a:r>
              <a:rPr lang="vi-VN" sz="800" dirty="0"/>
              <a:t>Serum]</a:t>
            </a:r>
            <a:r>
              <a:rPr lang="en-US" sz="800" dirty="0"/>
              <a:t>. D</a:t>
            </a:r>
            <a:r>
              <a:rPr lang="vi-VN" sz="800" dirty="0"/>
              <a:t>ữ liệu thô chưa được công bố</a:t>
            </a:r>
            <a:r>
              <a:rPr lang="en-US" sz="800" dirty="0"/>
              <a:t>. </a:t>
            </a:r>
            <a:endParaRPr lang="en-US" sz="800" dirty="0">
              <a:solidFill>
                <a:srgbClr val="FF0000"/>
              </a:solidFill>
            </a:endParaRPr>
          </a:p>
          <a:p>
            <a:pPr marL="0" marR="0" indent="0" defTabSz="457200" eaLnBrk="1" fontAlgn="auto" latinLnBrk="0" hangingPunct="1">
              <a:spcBef>
                <a:spcPts val="0"/>
              </a:spcBef>
              <a:spcAft>
                <a:spcPts val="0"/>
              </a:spcAft>
              <a:buClrTx/>
              <a:buSzTx/>
              <a:buFontTx/>
              <a:buNone/>
              <a:tabLst/>
              <a:defRPr/>
            </a:pPr>
            <a:endParaRPr lang="en-US" sz="800" dirty="0">
              <a:solidFill>
                <a:schemeClr val="tx1"/>
              </a:solidFill>
              <a:latin typeface="Arial"/>
              <a:cs typeface="Arial"/>
              <a:sym typeface="Helvetica Neue"/>
            </a:endParaRPr>
          </a:p>
          <a:p>
            <a:r>
              <a:rPr lang="vi-VN" sz="800" dirty="0"/>
              <a:t>Những bức ảnh thể hiện được thực hiện tại cơ sở và tại kết luận của một nghiên cứu lâm </a:t>
            </a:r>
            <a:r>
              <a:rPr lang="vi-VN" sz="800" dirty="0" smtClean="0"/>
              <a:t>sàng12 </a:t>
            </a:r>
            <a:r>
              <a:rPr lang="vi-VN" sz="800" dirty="0"/>
              <a:t>tuần Nu Skin ký hợp đồng </a:t>
            </a:r>
            <a:r>
              <a:rPr lang="en-US" sz="800" dirty="0" err="1"/>
              <a:t>với</a:t>
            </a:r>
            <a:r>
              <a:rPr lang="vi-VN" sz="800" dirty="0"/>
              <a:t> một tổ chức nghiên cứu bên thứ 3 ở Trung Quốc. 60 người tham gia được tuyển chọn và được chia thành hai nhóm. Mỗi người tham gia được phân ngẫu nhiên vào một trong hai </a:t>
            </a:r>
            <a:r>
              <a:rPr lang="en-US" sz="800" dirty="0" err="1"/>
              <a:t>nhóm</a:t>
            </a:r>
            <a:r>
              <a:rPr lang="en-US" sz="800" dirty="0"/>
              <a:t> </a:t>
            </a:r>
            <a:r>
              <a:rPr lang="vi-VN" sz="800" dirty="0"/>
              <a:t>chủ yếu kết hợp </a:t>
            </a:r>
            <a:r>
              <a:rPr lang="en-US" sz="800" dirty="0"/>
              <a:t>serum</a:t>
            </a:r>
            <a:r>
              <a:rPr lang="vi-VN" sz="800" dirty="0"/>
              <a:t> ageLOC </a:t>
            </a:r>
            <a:r>
              <a:rPr lang="en-US" sz="800" dirty="0"/>
              <a:t>Me</a:t>
            </a:r>
            <a:r>
              <a:rPr lang="vi-VN" sz="800" dirty="0"/>
              <a:t>. </a:t>
            </a:r>
            <a:r>
              <a:rPr lang="en-US" sz="800" dirty="0"/>
              <a:t>C</a:t>
            </a:r>
            <a:r>
              <a:rPr lang="vi-VN" sz="800" dirty="0"/>
              <a:t>hấm điểm lâm </a:t>
            </a:r>
            <a:r>
              <a:rPr lang="vi-VN" sz="800" dirty="0" smtClean="0"/>
              <a:t>sàn, </a:t>
            </a:r>
            <a:r>
              <a:rPr lang="vi-VN" sz="800" dirty="0"/>
              <a:t>tự đánh giá, thiết bị đo đạc và hình ảnh đã được hoàn thành tại cơ bản, tuần 1, 2, 4, 8 và 12. Tháng 10 năm 2015</a:t>
            </a:r>
            <a:r>
              <a:rPr lang="en-US" sz="800" dirty="0"/>
              <a:t>.</a:t>
            </a:r>
            <a:endParaRPr lang="vi-VN" sz="800" dirty="0"/>
          </a:p>
          <a:p>
            <a:endParaRPr lang="en-US" sz="800" dirty="0"/>
          </a:p>
        </p:txBody>
      </p:sp>
    </p:spTree>
    <p:extLst>
      <p:ext uri="{BB962C8B-B14F-4D97-AF65-F5344CB8AC3E}">
        <p14:creationId xmlns:p14="http://schemas.microsoft.com/office/powerpoint/2010/main" val="2588745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Kết</a:t>
            </a:r>
            <a:r>
              <a:rPr lang="en-US" dirty="0"/>
              <a:t> </a:t>
            </a:r>
            <a:r>
              <a:rPr lang="en-US" dirty="0" err="1"/>
              <a:t>quả</a:t>
            </a:r>
            <a:r>
              <a:rPr lang="en-US" dirty="0"/>
              <a:t> </a:t>
            </a:r>
            <a:r>
              <a:rPr lang="en-US" dirty="0" err="1"/>
              <a:t>lâm</a:t>
            </a:r>
            <a:r>
              <a:rPr lang="en-US" dirty="0"/>
              <a:t> </a:t>
            </a:r>
            <a:r>
              <a:rPr lang="en-US" dirty="0" err="1" smtClean="0"/>
              <a:t>sàn</a:t>
            </a:r>
            <a:r>
              <a:rPr lang="en-US" dirty="0" smtClean="0"/>
              <a:t>: </a:t>
            </a:r>
            <a:r>
              <a:rPr lang="en-US" dirty="0" err="1"/>
              <a:t>đối</a:t>
            </a:r>
            <a:r>
              <a:rPr lang="en-US" dirty="0"/>
              <a:t> </a:t>
            </a:r>
            <a:r>
              <a:rPr lang="en-US" dirty="0" err="1"/>
              <a:t>tượng</a:t>
            </a:r>
            <a:r>
              <a:rPr lang="en-US" dirty="0"/>
              <a:t> </a:t>
            </a:r>
            <a:r>
              <a:rPr lang="en-US" dirty="0" smtClean="0"/>
              <a:t>A </a:t>
            </a:r>
            <a:r>
              <a:rPr lang="en-US" dirty="0" err="1"/>
              <a:t>sau</a:t>
            </a:r>
            <a:r>
              <a:rPr lang="en-US" dirty="0"/>
              <a:t> </a:t>
            </a:r>
            <a:r>
              <a:rPr lang="en-US" dirty="0" smtClean="0"/>
              <a:t>16 </a:t>
            </a:r>
            <a:r>
              <a:rPr lang="en-US" dirty="0" err="1"/>
              <a:t>tuần</a:t>
            </a:r>
            <a:endParaRPr lang="en-US" dirty="0"/>
          </a:p>
        </p:txBody>
      </p:sp>
      <p:sp>
        <p:nvSpPr>
          <p:cNvPr id="16" name="Text Placeholder 7"/>
          <p:cNvSpPr txBox="1">
            <a:spLocks/>
          </p:cNvSpPr>
          <p:nvPr/>
        </p:nvSpPr>
        <p:spPr>
          <a:xfrm>
            <a:off x="2243683" y="727581"/>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smtClean="0"/>
          </a:p>
          <a:p>
            <a:pPr marL="0" indent="0" algn="ctr">
              <a:buNone/>
            </a:pPr>
            <a:r>
              <a:rPr lang="en-US" sz="2300" dirty="0" err="1" smtClean="0">
                <a:solidFill>
                  <a:srgbClr val="595959"/>
                </a:solidFill>
              </a:rPr>
              <a:t>Trước</a:t>
            </a:r>
            <a:endParaRPr lang="en-US" sz="2300" dirty="0">
              <a:solidFill>
                <a:srgbClr val="595959"/>
              </a:solidFill>
            </a:endParaRPr>
          </a:p>
        </p:txBody>
      </p:sp>
      <p:sp>
        <p:nvSpPr>
          <p:cNvPr id="18" name="Text Placeholder 9"/>
          <p:cNvSpPr txBox="1">
            <a:spLocks/>
          </p:cNvSpPr>
          <p:nvPr/>
        </p:nvSpPr>
        <p:spPr>
          <a:xfrm>
            <a:off x="3404672" y="742044"/>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smtClean="0"/>
          </a:p>
          <a:p>
            <a:r>
              <a:rPr lang="en-US" sz="1600" dirty="0" smtClean="0">
                <a:solidFill>
                  <a:schemeClr val="tx1">
                    <a:lumMod val="65000"/>
                    <a:lumOff val="35000"/>
                  </a:schemeClr>
                </a:solidFill>
                <a:latin typeface="Arial"/>
                <a:cs typeface="Arial"/>
              </a:rPr>
              <a:t>Sau</a:t>
            </a:r>
            <a:endParaRPr lang="en-US" sz="1600" dirty="0">
              <a:solidFill>
                <a:schemeClr val="tx1">
                  <a:lumMod val="65000"/>
                  <a:lumOff val="35000"/>
                </a:schemeClr>
              </a:solidFill>
              <a:latin typeface="Arial"/>
              <a:cs typeface="Arial"/>
            </a:endParaRPr>
          </a:p>
        </p:txBody>
      </p:sp>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14</a:t>
            </a:fld>
            <a:endParaRPr lang="en-US" dirty="0"/>
          </a:p>
        </p:txBody>
      </p:sp>
      <p:pic>
        <p:nvPicPr>
          <p:cNvPr id="11" name="Content Placeholder 4"/>
          <p:cNvPicPr>
            <a:picLocks noGrp="1" noChangeAspect="1"/>
          </p:cNvPicPr>
          <p:nvPr/>
        </p:nvPicPr>
        <p:blipFill rotWithShape="1">
          <a:blip r:embed="rId3" cstate="print">
            <a:extLst>
              <a:ext uri="{28A0092B-C50C-407E-A947-70E740481C1C}">
                <a14:useLocalDpi xmlns:a14="http://schemas.microsoft.com/office/drawing/2010/main" val="0"/>
              </a:ext>
            </a:extLst>
          </a:blip>
          <a:srcRect l="-1" r="49334"/>
          <a:stretch/>
        </p:blipFill>
        <p:spPr>
          <a:xfrm>
            <a:off x="3676375" y="1163174"/>
            <a:ext cx="1177094" cy="3507582"/>
          </a:xfrm>
          <a:prstGeom prst="rect">
            <a:avLst/>
          </a:prstGeom>
        </p:spPr>
      </p:pic>
      <p:pic>
        <p:nvPicPr>
          <p:cNvPr id="13" name="Content Placeholder 5"/>
          <p:cNvPicPr>
            <a:picLocks noGrp="1" noChangeAspect="1"/>
          </p:cNvPicPr>
          <p:nvPr/>
        </p:nvPicPr>
        <p:blipFill rotWithShape="1">
          <a:blip r:embed="rId4" cstate="print">
            <a:extLst>
              <a:ext uri="{28A0092B-C50C-407E-A947-70E740481C1C}">
                <a14:useLocalDpi xmlns:a14="http://schemas.microsoft.com/office/drawing/2010/main" val="0"/>
              </a:ext>
            </a:extLst>
          </a:blip>
          <a:srcRect l="51147"/>
          <a:stretch/>
        </p:blipFill>
        <p:spPr>
          <a:xfrm>
            <a:off x="4910666" y="1154707"/>
            <a:ext cx="1129911" cy="3491995"/>
          </a:xfrm>
          <a:prstGeom prst="rect">
            <a:avLst/>
          </a:prstGeom>
        </p:spPr>
      </p:pic>
      <p:sp>
        <p:nvSpPr>
          <p:cNvPr id="17" name="TextBox 16"/>
          <p:cNvSpPr txBox="1"/>
          <p:nvPr/>
        </p:nvSpPr>
        <p:spPr>
          <a:xfrm>
            <a:off x="6040577" y="1989666"/>
            <a:ext cx="3229989" cy="923330"/>
          </a:xfrm>
          <a:prstGeom prst="rect">
            <a:avLst/>
          </a:prstGeom>
          <a:noFill/>
        </p:spPr>
        <p:txBody>
          <a:bodyPr wrap="square" rtlCol="0">
            <a:spAutoFit/>
          </a:bodyPr>
          <a:lstStyle/>
          <a:p>
            <a:pPr marL="285750" indent="-285750">
              <a:buFont typeface="Arial"/>
              <a:buChar char="•"/>
            </a:pPr>
            <a:r>
              <a:rPr lang="en-US" dirty="0" err="1" smtClean="0">
                <a:solidFill>
                  <a:schemeClr val="tx1">
                    <a:lumMod val="65000"/>
                    <a:lumOff val="35000"/>
                  </a:schemeClr>
                </a:solidFill>
                <a:latin typeface="Arial"/>
                <a:cs typeface="Arial"/>
              </a:rPr>
              <a:t>Màu</a:t>
            </a:r>
            <a:r>
              <a:rPr lang="en-US" dirty="0" smtClean="0">
                <a:solidFill>
                  <a:schemeClr val="tx1">
                    <a:lumMod val="65000"/>
                    <a:lumOff val="35000"/>
                  </a:schemeClr>
                </a:solidFill>
                <a:latin typeface="Arial"/>
                <a:cs typeface="Arial"/>
              </a:rPr>
              <a:t> da </a:t>
            </a:r>
            <a:r>
              <a:rPr lang="en-US" dirty="0" err="1" smtClean="0">
                <a:solidFill>
                  <a:schemeClr val="tx1">
                    <a:lumMod val="65000"/>
                    <a:lumOff val="35000"/>
                  </a:schemeClr>
                </a:solidFill>
                <a:latin typeface="Arial"/>
                <a:cs typeface="Arial"/>
              </a:rPr>
              <a:t>đều</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hơn</a:t>
            </a:r>
            <a:endParaRPr lang="en-US" dirty="0" smtClean="0">
              <a:solidFill>
                <a:schemeClr val="tx1">
                  <a:lumMod val="65000"/>
                  <a:lumOff val="35000"/>
                </a:schemeClr>
              </a:solidFill>
              <a:latin typeface="Arial"/>
              <a:cs typeface="Arial"/>
            </a:endParaRPr>
          </a:p>
          <a:p>
            <a:pPr marL="285750" indent="-285750">
              <a:buFont typeface="Arial"/>
              <a:buChar char="•"/>
            </a:pPr>
            <a:r>
              <a:rPr lang="en-US" dirty="0" err="1" smtClean="0">
                <a:solidFill>
                  <a:schemeClr val="tx1">
                    <a:lumMod val="65000"/>
                    <a:lumOff val="35000"/>
                  </a:schemeClr>
                </a:solidFill>
                <a:latin typeface="Arial"/>
                <a:cs typeface="Arial"/>
              </a:rPr>
              <a:t>Nếp</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nhăn</a:t>
            </a:r>
            <a:r>
              <a:rPr lang="en-US" dirty="0" smtClean="0">
                <a:solidFill>
                  <a:schemeClr val="tx1">
                    <a:lumMod val="65000"/>
                    <a:lumOff val="35000"/>
                  </a:schemeClr>
                </a:solidFill>
                <a:latin typeface="Arial"/>
                <a:cs typeface="Arial"/>
              </a:rPr>
              <a:t> ở </a:t>
            </a:r>
            <a:r>
              <a:rPr lang="en-US" dirty="0" err="1" smtClean="0">
                <a:solidFill>
                  <a:schemeClr val="tx1">
                    <a:lumMod val="65000"/>
                    <a:lumOff val="35000"/>
                  </a:schemeClr>
                </a:solidFill>
                <a:latin typeface="Arial"/>
                <a:cs typeface="Arial"/>
              </a:rPr>
              <a:t>trán</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mượt</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mà</a:t>
            </a:r>
            <a:r>
              <a:rPr lang="en-US" dirty="0" smtClean="0">
                <a:solidFill>
                  <a:schemeClr val="tx1">
                    <a:lumMod val="65000"/>
                    <a:lumOff val="35000"/>
                  </a:schemeClr>
                </a:solidFill>
                <a:latin typeface="Arial"/>
                <a:cs typeface="Arial"/>
              </a:rPr>
              <a:t> </a:t>
            </a:r>
            <a:r>
              <a:rPr lang="en-US" dirty="0" err="1" smtClean="0">
                <a:solidFill>
                  <a:schemeClr val="tx1">
                    <a:lumMod val="65000"/>
                    <a:lumOff val="35000"/>
                  </a:schemeClr>
                </a:solidFill>
                <a:latin typeface="Arial"/>
                <a:cs typeface="Arial"/>
              </a:rPr>
              <a:t>hơn</a:t>
            </a:r>
            <a:endParaRPr lang="en-US" dirty="0">
              <a:solidFill>
                <a:schemeClr val="tx1">
                  <a:lumMod val="65000"/>
                  <a:lumOff val="35000"/>
                </a:schemeClr>
              </a:solidFill>
              <a:latin typeface="Arial"/>
              <a:cs typeface="Arial"/>
            </a:endParaRPr>
          </a:p>
        </p:txBody>
      </p:sp>
      <p:sp>
        <p:nvSpPr>
          <p:cNvPr id="19" name="Left Arrow 18"/>
          <p:cNvSpPr/>
          <p:nvPr/>
        </p:nvSpPr>
        <p:spPr>
          <a:xfrm rot="21326720">
            <a:off x="5336719" y="2123883"/>
            <a:ext cx="639896" cy="151861"/>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0" name="TextBox 19"/>
          <p:cNvSpPr txBox="1"/>
          <p:nvPr/>
        </p:nvSpPr>
        <p:spPr>
          <a:xfrm>
            <a:off x="245533" y="3180009"/>
            <a:ext cx="3268133" cy="2036327"/>
          </a:xfrm>
          <a:prstGeom prst="rect">
            <a:avLst/>
          </a:prstGeom>
          <a:noFill/>
        </p:spPr>
        <p:txBody>
          <a:bodyPr wrap="square" rtlCol="0">
            <a:spAutoFit/>
          </a:bodyPr>
          <a:lstStyle/>
          <a:p>
            <a:pPr marL="0" marR="0" indent="0" defTabSz="457200" eaLnBrk="1" fontAlgn="auto" latinLnBrk="0" hangingPunct="1">
              <a:lnSpc>
                <a:spcPct val="117999"/>
              </a:lnSpc>
              <a:spcBef>
                <a:spcPts val="0"/>
              </a:spcBef>
              <a:spcAft>
                <a:spcPts val="0"/>
              </a:spcAft>
              <a:buClrTx/>
              <a:buSzTx/>
              <a:buFontTx/>
              <a:buNone/>
              <a:tabLst/>
              <a:defRPr/>
            </a:pPr>
            <a:r>
              <a:rPr lang="vi-VN" sz="800" dirty="0"/>
              <a:t>Chuẩn bị cho Nu Skin (2015). [1</a:t>
            </a:r>
            <a:r>
              <a:rPr lang="en-US" sz="800" dirty="0"/>
              <a:t>6</a:t>
            </a:r>
            <a:r>
              <a:rPr lang="vi-VN" sz="800" dirty="0"/>
              <a:t> tuần nghiên cứu lâm </a:t>
            </a:r>
            <a:r>
              <a:rPr lang="vi-VN" sz="800" dirty="0" smtClean="0"/>
              <a:t>sàn </a:t>
            </a:r>
            <a:r>
              <a:rPr lang="vi-VN" sz="800" dirty="0"/>
              <a:t>để đánh </a:t>
            </a:r>
            <a:r>
              <a:rPr lang="vi-VN" sz="800" dirty="0" smtClean="0"/>
              <a:t>giá</a:t>
            </a:r>
            <a:r>
              <a:rPr lang="en-US" sz="800" dirty="0" smtClean="0"/>
              <a:t> </a:t>
            </a:r>
            <a:r>
              <a:rPr lang="vi-VN" sz="800" dirty="0" smtClean="0"/>
              <a:t>hiệu </a:t>
            </a:r>
            <a:r>
              <a:rPr lang="vi-VN" sz="800" dirty="0"/>
              <a:t>quả chống lão hóa của ageLOC</a:t>
            </a:r>
            <a:r>
              <a:rPr lang="en-US" sz="800" dirty="0"/>
              <a:t> Me </a:t>
            </a:r>
            <a:r>
              <a:rPr lang="vi-VN" sz="800" dirty="0"/>
              <a:t>Serum]</a:t>
            </a:r>
            <a:r>
              <a:rPr lang="en-US" sz="800" dirty="0"/>
              <a:t>. D</a:t>
            </a:r>
            <a:r>
              <a:rPr lang="vi-VN" sz="800" dirty="0"/>
              <a:t>ữ liệu thô chưa được công bố</a:t>
            </a:r>
            <a:r>
              <a:rPr lang="en-US" sz="800" dirty="0"/>
              <a:t>. </a:t>
            </a:r>
            <a:endParaRPr lang="en-US" sz="800" dirty="0">
              <a:solidFill>
                <a:srgbClr val="FF0000"/>
              </a:solidFill>
            </a:endParaRPr>
          </a:p>
          <a:p>
            <a:pPr defTabSz="457200">
              <a:lnSpc>
                <a:spcPct val="75000"/>
              </a:lnSpc>
              <a:defRPr/>
            </a:pPr>
            <a:endParaRPr lang="en-US" sz="800" dirty="0">
              <a:solidFill>
                <a:srgbClr val="595959"/>
              </a:solidFill>
              <a:latin typeface="Arial"/>
              <a:cs typeface="Arial"/>
              <a:sym typeface="Helvetica Neue"/>
            </a:endParaRPr>
          </a:p>
          <a:p>
            <a:r>
              <a:rPr lang="vi-VN" sz="800" dirty="0"/>
              <a:t>Những bức ảnh thể hiện được thực hiện tại cơ sở và tại kết luận của một nghiên cứu lâm sàng 1</a:t>
            </a:r>
            <a:r>
              <a:rPr lang="en-US" sz="800" dirty="0"/>
              <a:t>6</a:t>
            </a:r>
            <a:r>
              <a:rPr lang="vi-VN" sz="800" dirty="0"/>
              <a:t> tuần Nu Skin ký hợp đồng </a:t>
            </a:r>
            <a:r>
              <a:rPr lang="en-US" sz="800" dirty="0" err="1"/>
              <a:t>với</a:t>
            </a:r>
            <a:r>
              <a:rPr lang="vi-VN" sz="800" dirty="0"/>
              <a:t> một tổ chức nghiên cứu bên thứ 3 ở Trung Quốc. 60 người tham gia được tuyển chọn và được chia thành hai nhóm. Mỗi người tham gia được phân ngẫu nhiên vào một trong hai </a:t>
            </a:r>
            <a:r>
              <a:rPr lang="en-US" sz="800" dirty="0" err="1"/>
              <a:t>nhóm</a:t>
            </a:r>
            <a:r>
              <a:rPr lang="en-US" sz="800" dirty="0"/>
              <a:t> </a:t>
            </a:r>
            <a:r>
              <a:rPr lang="vi-VN" sz="800" dirty="0"/>
              <a:t>chủ yếu kết hợp </a:t>
            </a:r>
            <a:r>
              <a:rPr lang="en-US" sz="800" dirty="0"/>
              <a:t>serum</a:t>
            </a:r>
            <a:r>
              <a:rPr lang="vi-VN" sz="800" dirty="0"/>
              <a:t> ageLOC </a:t>
            </a:r>
            <a:r>
              <a:rPr lang="en-US" sz="800" dirty="0"/>
              <a:t>Me</a:t>
            </a:r>
            <a:r>
              <a:rPr lang="vi-VN" sz="800" dirty="0"/>
              <a:t>. </a:t>
            </a:r>
            <a:r>
              <a:rPr lang="en-US" sz="800" dirty="0"/>
              <a:t>C</a:t>
            </a:r>
            <a:r>
              <a:rPr lang="vi-VN" sz="800" dirty="0"/>
              <a:t>hấm điểm lâm </a:t>
            </a:r>
            <a:r>
              <a:rPr lang="vi-VN" sz="800" dirty="0" smtClean="0"/>
              <a:t>sàn, </a:t>
            </a:r>
            <a:r>
              <a:rPr lang="vi-VN" sz="800" dirty="0"/>
              <a:t>tự đánh giá, thiết bị đo đạc và hình ảnh đã được hoàn thành tại cơ bản, tuần 1, </a:t>
            </a:r>
            <a:r>
              <a:rPr lang="en-US" sz="800" dirty="0"/>
              <a:t>4</a:t>
            </a:r>
            <a:r>
              <a:rPr lang="vi-VN" sz="800" dirty="0"/>
              <a:t>, </a:t>
            </a:r>
            <a:r>
              <a:rPr lang="en-US" sz="800" dirty="0"/>
              <a:t>8</a:t>
            </a:r>
            <a:r>
              <a:rPr lang="vi-VN" sz="800" dirty="0"/>
              <a:t>, </a:t>
            </a:r>
            <a:r>
              <a:rPr lang="en-US" sz="800" dirty="0"/>
              <a:t>12</a:t>
            </a:r>
            <a:r>
              <a:rPr lang="vi-VN" sz="800" dirty="0"/>
              <a:t> và 1</a:t>
            </a:r>
            <a:r>
              <a:rPr lang="en-US" sz="800" dirty="0"/>
              <a:t>6</a:t>
            </a:r>
            <a:r>
              <a:rPr lang="vi-VN" sz="800" dirty="0"/>
              <a:t>. Tháng </a:t>
            </a:r>
            <a:r>
              <a:rPr lang="en-US" sz="800" dirty="0"/>
              <a:t>3</a:t>
            </a:r>
            <a:r>
              <a:rPr lang="vi-VN" sz="800" dirty="0"/>
              <a:t> năm 2015</a:t>
            </a:r>
            <a:r>
              <a:rPr lang="en-US" sz="800" dirty="0"/>
              <a:t>.</a:t>
            </a:r>
            <a:endParaRPr lang="vi-VN" sz="800" dirty="0"/>
          </a:p>
          <a:p>
            <a:endParaRPr lang="en-US" dirty="0" smtClean="0">
              <a:latin typeface="Arial"/>
            </a:endParaRPr>
          </a:p>
          <a:p>
            <a:endParaRPr lang="en-US" dirty="0">
              <a:latin typeface="Arial"/>
            </a:endParaRPr>
          </a:p>
        </p:txBody>
      </p:sp>
    </p:spTree>
    <p:extLst>
      <p:ext uri="{BB962C8B-B14F-4D97-AF65-F5344CB8AC3E}">
        <p14:creationId xmlns:p14="http://schemas.microsoft.com/office/powerpoint/2010/main" val="223578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Kết</a:t>
            </a:r>
            <a:r>
              <a:rPr lang="en-US" dirty="0"/>
              <a:t> </a:t>
            </a:r>
            <a:r>
              <a:rPr lang="en-US" dirty="0" err="1"/>
              <a:t>quả</a:t>
            </a:r>
            <a:r>
              <a:rPr lang="en-US" dirty="0"/>
              <a:t> </a:t>
            </a:r>
            <a:r>
              <a:rPr lang="en-US" dirty="0" err="1"/>
              <a:t>lâm</a:t>
            </a:r>
            <a:r>
              <a:rPr lang="en-US" dirty="0"/>
              <a:t> </a:t>
            </a:r>
            <a:r>
              <a:rPr lang="en-US" dirty="0" err="1" smtClean="0"/>
              <a:t>sàn</a:t>
            </a:r>
            <a:r>
              <a:rPr lang="en-US" dirty="0" smtClean="0"/>
              <a:t>: </a:t>
            </a:r>
            <a:r>
              <a:rPr lang="en-US" dirty="0" err="1"/>
              <a:t>đối</a:t>
            </a:r>
            <a:r>
              <a:rPr lang="en-US" dirty="0"/>
              <a:t> </a:t>
            </a:r>
            <a:r>
              <a:rPr lang="en-US" dirty="0" err="1"/>
              <a:t>tượng</a:t>
            </a:r>
            <a:r>
              <a:rPr lang="en-US" dirty="0"/>
              <a:t> </a:t>
            </a:r>
            <a:r>
              <a:rPr lang="en-US" dirty="0" smtClean="0"/>
              <a:t>B </a:t>
            </a:r>
            <a:r>
              <a:rPr lang="en-US" dirty="0" err="1"/>
              <a:t>sau</a:t>
            </a:r>
            <a:r>
              <a:rPr lang="en-US" dirty="0"/>
              <a:t> 16 </a:t>
            </a:r>
            <a:r>
              <a:rPr lang="en-US" dirty="0" err="1"/>
              <a:t>tuần</a:t>
            </a:r>
            <a:endParaRPr lang="en-US" dirty="0"/>
          </a:p>
        </p:txBody>
      </p:sp>
      <p:sp>
        <p:nvSpPr>
          <p:cNvPr id="16" name="Text Placeholder 7"/>
          <p:cNvSpPr txBox="1">
            <a:spLocks/>
          </p:cNvSpPr>
          <p:nvPr/>
        </p:nvSpPr>
        <p:spPr>
          <a:xfrm>
            <a:off x="2243683" y="727581"/>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smtClean="0"/>
          </a:p>
          <a:p>
            <a:pPr marL="0" indent="0" algn="ctr">
              <a:buNone/>
            </a:pPr>
            <a:r>
              <a:rPr lang="en-US" sz="2300" dirty="0" err="1" smtClean="0">
                <a:solidFill>
                  <a:srgbClr val="595959"/>
                </a:solidFill>
              </a:rPr>
              <a:t>Trước</a:t>
            </a:r>
            <a:endParaRPr lang="en-US" sz="2300" dirty="0">
              <a:solidFill>
                <a:srgbClr val="595959"/>
              </a:solidFill>
            </a:endParaRPr>
          </a:p>
        </p:txBody>
      </p:sp>
      <p:sp>
        <p:nvSpPr>
          <p:cNvPr id="18" name="Text Placeholder 9"/>
          <p:cNvSpPr txBox="1">
            <a:spLocks/>
          </p:cNvSpPr>
          <p:nvPr/>
        </p:nvSpPr>
        <p:spPr>
          <a:xfrm>
            <a:off x="3404672" y="742044"/>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smtClean="0"/>
          </a:p>
          <a:p>
            <a:r>
              <a:rPr lang="en-US" sz="1600" dirty="0" smtClean="0">
                <a:solidFill>
                  <a:schemeClr val="tx1">
                    <a:lumMod val="65000"/>
                    <a:lumOff val="35000"/>
                  </a:schemeClr>
                </a:solidFill>
                <a:latin typeface="Arial"/>
                <a:cs typeface="Arial"/>
              </a:rPr>
              <a:t>Sau</a:t>
            </a:r>
            <a:endParaRPr lang="en-US" sz="1600" dirty="0">
              <a:solidFill>
                <a:schemeClr val="tx1">
                  <a:lumMod val="65000"/>
                  <a:lumOff val="35000"/>
                </a:schemeClr>
              </a:solidFill>
              <a:latin typeface="Arial"/>
              <a:cs typeface="Arial"/>
            </a:endParaRPr>
          </a:p>
        </p:txBody>
      </p:sp>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15</a:t>
            </a:fld>
            <a:endParaRPr lang="en-US" dirty="0"/>
          </a:p>
        </p:txBody>
      </p:sp>
      <p:sp>
        <p:nvSpPr>
          <p:cNvPr id="17" name="TextBox 16"/>
          <p:cNvSpPr txBox="1"/>
          <p:nvPr/>
        </p:nvSpPr>
        <p:spPr>
          <a:xfrm>
            <a:off x="6252252" y="1989666"/>
            <a:ext cx="3229989" cy="369332"/>
          </a:xfrm>
          <a:prstGeom prst="rect">
            <a:avLst/>
          </a:prstGeom>
          <a:noFill/>
        </p:spPr>
        <p:txBody>
          <a:bodyPr wrap="square" rtlCol="0">
            <a:spAutoFit/>
          </a:bodyPr>
          <a:lstStyle/>
          <a:p>
            <a:r>
              <a:rPr lang="en-US" dirty="0" err="1" smtClean="0">
                <a:solidFill>
                  <a:srgbClr val="595959"/>
                </a:solidFill>
                <a:latin typeface="Arial"/>
              </a:rPr>
              <a:t>Giảm</a:t>
            </a:r>
            <a:r>
              <a:rPr lang="en-US" dirty="0" smtClean="0">
                <a:solidFill>
                  <a:srgbClr val="595959"/>
                </a:solidFill>
                <a:latin typeface="Arial"/>
              </a:rPr>
              <a:t> </a:t>
            </a:r>
            <a:r>
              <a:rPr lang="en-US" dirty="0" err="1" smtClean="0">
                <a:solidFill>
                  <a:srgbClr val="595959"/>
                </a:solidFill>
                <a:latin typeface="Arial"/>
              </a:rPr>
              <a:t>nếp</a:t>
            </a:r>
            <a:r>
              <a:rPr lang="en-US" dirty="0" smtClean="0">
                <a:solidFill>
                  <a:srgbClr val="595959"/>
                </a:solidFill>
                <a:latin typeface="Arial"/>
              </a:rPr>
              <a:t> </a:t>
            </a:r>
            <a:r>
              <a:rPr lang="en-US" dirty="0" err="1" smtClean="0">
                <a:solidFill>
                  <a:srgbClr val="595959"/>
                </a:solidFill>
                <a:latin typeface="Arial"/>
              </a:rPr>
              <a:t>nhăn</a:t>
            </a:r>
            <a:r>
              <a:rPr lang="en-US" dirty="0" smtClean="0">
                <a:solidFill>
                  <a:srgbClr val="595959"/>
                </a:solidFill>
                <a:latin typeface="Arial"/>
              </a:rPr>
              <a:t> ở </a:t>
            </a:r>
            <a:r>
              <a:rPr lang="en-US" dirty="0" err="1" smtClean="0">
                <a:solidFill>
                  <a:srgbClr val="595959"/>
                </a:solidFill>
                <a:latin typeface="Arial"/>
              </a:rPr>
              <a:t>má</a:t>
            </a:r>
            <a:endParaRPr lang="en-US" dirty="0">
              <a:solidFill>
                <a:srgbClr val="595959"/>
              </a:solidFill>
              <a:latin typeface="Arial"/>
            </a:endParaRPr>
          </a:p>
        </p:txBody>
      </p:sp>
      <p:sp>
        <p:nvSpPr>
          <p:cNvPr id="20" name="TextBox 19"/>
          <p:cNvSpPr txBox="1"/>
          <p:nvPr/>
        </p:nvSpPr>
        <p:spPr>
          <a:xfrm>
            <a:off x="153473" y="3186974"/>
            <a:ext cx="3419460" cy="1759328"/>
          </a:xfrm>
          <a:prstGeom prst="rect">
            <a:avLst/>
          </a:prstGeom>
          <a:noFill/>
        </p:spPr>
        <p:txBody>
          <a:bodyPr wrap="square" rtlCol="0">
            <a:spAutoFit/>
          </a:bodyPr>
          <a:lstStyle/>
          <a:p>
            <a:pPr marL="0" marR="0" indent="0" defTabSz="457200" eaLnBrk="1" fontAlgn="auto" latinLnBrk="0" hangingPunct="1">
              <a:lnSpc>
                <a:spcPct val="117999"/>
              </a:lnSpc>
              <a:spcBef>
                <a:spcPts val="0"/>
              </a:spcBef>
              <a:spcAft>
                <a:spcPts val="0"/>
              </a:spcAft>
              <a:buClrTx/>
              <a:buSzTx/>
              <a:buFontTx/>
              <a:buNone/>
              <a:tabLst/>
              <a:defRPr/>
            </a:pPr>
            <a:r>
              <a:rPr lang="vi-VN" sz="800" dirty="0"/>
              <a:t>Chuẩn bị cho Nu Skin (2015). [1</a:t>
            </a:r>
            <a:r>
              <a:rPr lang="en-US" sz="800" dirty="0"/>
              <a:t>6</a:t>
            </a:r>
            <a:r>
              <a:rPr lang="vi-VN" sz="800" dirty="0"/>
              <a:t> tuần nghiên cứu lâm sàng để đánh giá tính hiệu quả chống lão hóa của ageLOC</a:t>
            </a:r>
            <a:r>
              <a:rPr lang="en-US" sz="800" dirty="0"/>
              <a:t> Me </a:t>
            </a:r>
            <a:r>
              <a:rPr lang="vi-VN" sz="800" dirty="0"/>
              <a:t>Serum]</a:t>
            </a:r>
            <a:r>
              <a:rPr lang="en-US" sz="800" dirty="0"/>
              <a:t>. D</a:t>
            </a:r>
            <a:r>
              <a:rPr lang="vi-VN" sz="800" dirty="0"/>
              <a:t>ữ liệu thô chưa được công bố</a:t>
            </a:r>
            <a:r>
              <a:rPr lang="en-US" sz="800" dirty="0"/>
              <a:t>. </a:t>
            </a:r>
            <a:endParaRPr lang="en-US" sz="800" dirty="0">
              <a:solidFill>
                <a:srgbClr val="FF0000"/>
              </a:solidFill>
            </a:endParaRPr>
          </a:p>
          <a:p>
            <a:pPr defTabSz="457200">
              <a:lnSpc>
                <a:spcPct val="75000"/>
              </a:lnSpc>
              <a:defRPr/>
            </a:pPr>
            <a:endParaRPr lang="en-US" sz="800" dirty="0">
              <a:solidFill>
                <a:srgbClr val="595959"/>
              </a:solidFill>
              <a:latin typeface="Arial"/>
              <a:cs typeface="Arial"/>
              <a:sym typeface="Helvetica Neue"/>
            </a:endParaRPr>
          </a:p>
          <a:p>
            <a:pPr defTabSz="457200">
              <a:defRPr/>
            </a:pPr>
            <a:r>
              <a:rPr lang="vi-VN" sz="800" dirty="0"/>
              <a:t>Những bức ảnh thể hiện được thực hiện tại cơ sở và tại kết luận của một nghiên cứu lâm sàng 1</a:t>
            </a:r>
            <a:r>
              <a:rPr lang="en-US" sz="800" dirty="0"/>
              <a:t>6</a:t>
            </a:r>
            <a:r>
              <a:rPr lang="vi-VN" sz="800" dirty="0"/>
              <a:t> tuần Nu Skin ký hợp đồng </a:t>
            </a:r>
            <a:r>
              <a:rPr lang="en-US" sz="800" dirty="0" err="1"/>
              <a:t>với</a:t>
            </a:r>
            <a:r>
              <a:rPr lang="vi-VN" sz="800" dirty="0"/>
              <a:t> một tổ chức nghiên cứu bên thứ 3 ở Trung Quốc. 60 người tham gia được tuyển chọn và được chia thành hai nhóm. Mỗi người tham gia được phân ngẫu nhiên vào một trong hai </a:t>
            </a:r>
            <a:r>
              <a:rPr lang="en-US" sz="800" dirty="0" err="1"/>
              <a:t>nhóm</a:t>
            </a:r>
            <a:r>
              <a:rPr lang="en-US" sz="800" dirty="0"/>
              <a:t> </a:t>
            </a:r>
            <a:r>
              <a:rPr lang="vi-VN" sz="800" dirty="0"/>
              <a:t>chủ yếu kết hợp </a:t>
            </a:r>
            <a:r>
              <a:rPr lang="en-US" sz="800" dirty="0"/>
              <a:t>serum</a:t>
            </a:r>
            <a:r>
              <a:rPr lang="vi-VN" sz="800" dirty="0"/>
              <a:t> ageLOC </a:t>
            </a:r>
            <a:r>
              <a:rPr lang="en-US" sz="800" dirty="0"/>
              <a:t>Me</a:t>
            </a:r>
            <a:r>
              <a:rPr lang="vi-VN" sz="800" dirty="0"/>
              <a:t>. </a:t>
            </a:r>
            <a:r>
              <a:rPr lang="en-US" sz="800" dirty="0"/>
              <a:t>C</a:t>
            </a:r>
            <a:r>
              <a:rPr lang="vi-VN" sz="800" dirty="0"/>
              <a:t>hấm điểm lâm sàng, tự đánh giá, thiết bị đo đạc và hình ảnh đã được hoàn thành tại cơ bản, tuần 1, </a:t>
            </a:r>
            <a:r>
              <a:rPr lang="en-US" sz="800" dirty="0"/>
              <a:t>4</a:t>
            </a:r>
            <a:r>
              <a:rPr lang="vi-VN" sz="800" dirty="0"/>
              <a:t>, </a:t>
            </a:r>
            <a:r>
              <a:rPr lang="en-US" sz="800" dirty="0"/>
              <a:t>8</a:t>
            </a:r>
            <a:r>
              <a:rPr lang="vi-VN" sz="800" dirty="0"/>
              <a:t>, </a:t>
            </a:r>
            <a:r>
              <a:rPr lang="en-US" sz="800" dirty="0"/>
              <a:t>12</a:t>
            </a:r>
            <a:r>
              <a:rPr lang="vi-VN" sz="800" dirty="0"/>
              <a:t> và 1</a:t>
            </a:r>
            <a:r>
              <a:rPr lang="en-US" sz="800" dirty="0"/>
              <a:t>6</a:t>
            </a:r>
            <a:r>
              <a:rPr lang="vi-VN" sz="800" dirty="0"/>
              <a:t>. Tháng </a:t>
            </a:r>
            <a:r>
              <a:rPr lang="en-US" sz="800" dirty="0"/>
              <a:t>3</a:t>
            </a:r>
            <a:r>
              <a:rPr lang="vi-VN" sz="800" dirty="0"/>
              <a:t> năm 2015</a:t>
            </a:r>
            <a:r>
              <a:rPr lang="en-US" sz="800" dirty="0"/>
              <a:t>.</a:t>
            </a:r>
            <a:endParaRPr lang="en-US" dirty="0" smtClean="0">
              <a:latin typeface="Arial"/>
            </a:endParaRPr>
          </a:p>
          <a:p>
            <a:endParaRPr lang="en-US" dirty="0">
              <a:latin typeface="Arial"/>
            </a:endParaRPr>
          </a:p>
        </p:txBody>
      </p:sp>
      <p:pic>
        <p:nvPicPr>
          <p:cNvPr id="14" name="Content Placeholder 4"/>
          <p:cNvPicPr>
            <a:picLocks noGrp="1" noChangeAspect="1"/>
          </p:cNvPicPr>
          <p:nvPr/>
        </p:nvPicPr>
        <p:blipFill rotWithShape="1">
          <a:blip r:embed="rId3" cstate="print">
            <a:extLst>
              <a:ext uri="{28A0092B-C50C-407E-A947-70E740481C1C}">
                <a14:useLocalDpi xmlns:a14="http://schemas.microsoft.com/office/drawing/2010/main" val="0"/>
              </a:ext>
            </a:extLst>
          </a:blip>
          <a:srcRect r="47432"/>
          <a:stretch/>
        </p:blipFill>
        <p:spPr>
          <a:xfrm>
            <a:off x="3750912" y="1202261"/>
            <a:ext cx="1164801" cy="3345393"/>
          </a:xfrm>
          <a:prstGeom prst="rect">
            <a:avLst/>
          </a:prstGeom>
        </p:spPr>
      </p:pic>
      <p:pic>
        <p:nvPicPr>
          <p:cNvPr id="15" name="Content Placeholder 5"/>
          <p:cNvPicPr>
            <a:picLocks noGrp="1" noChangeAspect="1"/>
          </p:cNvPicPr>
          <p:nvPr/>
        </p:nvPicPr>
        <p:blipFill rotWithShape="1">
          <a:blip r:embed="rId4" cstate="print">
            <a:extLst>
              <a:ext uri="{28A0092B-C50C-407E-A947-70E740481C1C}">
                <a14:useLocalDpi xmlns:a14="http://schemas.microsoft.com/office/drawing/2010/main" val="0"/>
              </a:ext>
            </a:extLst>
          </a:blip>
          <a:srcRect l="50847"/>
          <a:stretch/>
        </p:blipFill>
        <p:spPr>
          <a:xfrm>
            <a:off x="4978578" y="1168393"/>
            <a:ext cx="1089114" cy="3345393"/>
          </a:xfrm>
          <a:prstGeom prst="rect">
            <a:avLst/>
          </a:prstGeom>
        </p:spPr>
      </p:pic>
      <p:sp>
        <p:nvSpPr>
          <p:cNvPr id="21" name="Left Arrow 20"/>
          <p:cNvSpPr/>
          <p:nvPr/>
        </p:nvSpPr>
        <p:spPr>
          <a:xfrm rot="21326720">
            <a:off x="5305893" y="2979494"/>
            <a:ext cx="639896" cy="151861"/>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3882856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Kết</a:t>
            </a:r>
            <a:r>
              <a:rPr lang="en-US" dirty="0"/>
              <a:t> </a:t>
            </a:r>
            <a:r>
              <a:rPr lang="en-US" dirty="0" err="1"/>
              <a:t>quả</a:t>
            </a:r>
            <a:r>
              <a:rPr lang="en-US" dirty="0"/>
              <a:t> </a:t>
            </a:r>
            <a:r>
              <a:rPr lang="en-US" dirty="0" err="1"/>
              <a:t>lâm</a:t>
            </a:r>
            <a:r>
              <a:rPr lang="en-US" dirty="0"/>
              <a:t> </a:t>
            </a:r>
            <a:r>
              <a:rPr lang="en-US" dirty="0" err="1" smtClean="0"/>
              <a:t>sàn</a:t>
            </a:r>
            <a:r>
              <a:rPr lang="en-US" dirty="0" smtClean="0"/>
              <a:t>: </a:t>
            </a:r>
            <a:r>
              <a:rPr lang="en-US" dirty="0" err="1"/>
              <a:t>đối</a:t>
            </a:r>
            <a:r>
              <a:rPr lang="en-US" dirty="0"/>
              <a:t> </a:t>
            </a:r>
            <a:r>
              <a:rPr lang="en-US" dirty="0" err="1"/>
              <a:t>tượng</a:t>
            </a:r>
            <a:r>
              <a:rPr lang="en-US" dirty="0"/>
              <a:t> B </a:t>
            </a:r>
            <a:r>
              <a:rPr lang="en-US" dirty="0" err="1"/>
              <a:t>sau</a:t>
            </a:r>
            <a:r>
              <a:rPr lang="en-US" dirty="0"/>
              <a:t> 16 </a:t>
            </a:r>
            <a:r>
              <a:rPr lang="en-US" dirty="0" err="1"/>
              <a:t>tuần</a:t>
            </a:r>
            <a:endParaRPr lang="en-US" dirty="0"/>
          </a:p>
        </p:txBody>
      </p:sp>
      <p:sp>
        <p:nvSpPr>
          <p:cNvPr id="16" name="Text Placeholder 7"/>
          <p:cNvSpPr txBox="1">
            <a:spLocks/>
          </p:cNvSpPr>
          <p:nvPr/>
        </p:nvSpPr>
        <p:spPr>
          <a:xfrm>
            <a:off x="1718750" y="803784"/>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smtClean="0"/>
          </a:p>
          <a:p>
            <a:pPr marL="0" indent="0" algn="ctr">
              <a:buNone/>
            </a:pPr>
            <a:r>
              <a:rPr lang="en-US" sz="2300" dirty="0" err="1" smtClean="0">
                <a:solidFill>
                  <a:srgbClr val="595959"/>
                </a:solidFill>
              </a:rPr>
              <a:t>Trước</a:t>
            </a:r>
            <a:endParaRPr lang="en-US" sz="2300" dirty="0">
              <a:solidFill>
                <a:srgbClr val="595959"/>
              </a:solidFill>
            </a:endParaRPr>
          </a:p>
        </p:txBody>
      </p:sp>
      <p:sp>
        <p:nvSpPr>
          <p:cNvPr id="18" name="Text Placeholder 9"/>
          <p:cNvSpPr txBox="1">
            <a:spLocks/>
          </p:cNvSpPr>
          <p:nvPr/>
        </p:nvSpPr>
        <p:spPr>
          <a:xfrm>
            <a:off x="4302143" y="837652"/>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smtClean="0"/>
          </a:p>
          <a:p>
            <a:r>
              <a:rPr lang="en-US" sz="1600" dirty="0" smtClean="0">
                <a:solidFill>
                  <a:schemeClr val="tx1">
                    <a:lumMod val="65000"/>
                    <a:lumOff val="35000"/>
                  </a:schemeClr>
                </a:solidFill>
                <a:latin typeface="Arial"/>
                <a:cs typeface="Arial"/>
              </a:rPr>
              <a:t>Sau</a:t>
            </a:r>
            <a:endParaRPr lang="en-US" sz="1600" dirty="0">
              <a:solidFill>
                <a:schemeClr val="tx1">
                  <a:lumMod val="65000"/>
                  <a:lumOff val="35000"/>
                </a:schemeClr>
              </a:solidFill>
              <a:latin typeface="Arial"/>
              <a:cs typeface="Arial"/>
            </a:endParaRPr>
          </a:p>
        </p:txBody>
      </p:sp>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16</a:t>
            </a:fld>
            <a:endParaRPr lang="en-US" dirty="0"/>
          </a:p>
        </p:txBody>
      </p:sp>
      <p:sp>
        <p:nvSpPr>
          <p:cNvPr id="20" name="TextBox 19"/>
          <p:cNvSpPr txBox="1"/>
          <p:nvPr/>
        </p:nvSpPr>
        <p:spPr>
          <a:xfrm>
            <a:off x="385234" y="2469435"/>
            <a:ext cx="2150533" cy="2674065"/>
          </a:xfrm>
          <a:prstGeom prst="rect">
            <a:avLst/>
          </a:prstGeom>
          <a:noFill/>
        </p:spPr>
        <p:txBody>
          <a:bodyPr wrap="square" rtlCol="0">
            <a:spAutoFit/>
          </a:bodyPr>
          <a:lstStyle/>
          <a:p>
            <a:pPr marL="0" marR="0" indent="0" defTabSz="457200" eaLnBrk="1" fontAlgn="auto" latinLnBrk="0" hangingPunct="1">
              <a:lnSpc>
                <a:spcPct val="117999"/>
              </a:lnSpc>
              <a:spcBef>
                <a:spcPts val="0"/>
              </a:spcBef>
              <a:spcAft>
                <a:spcPts val="0"/>
              </a:spcAft>
              <a:buClrTx/>
              <a:buSzTx/>
              <a:buFontTx/>
              <a:buNone/>
              <a:tabLst/>
              <a:defRPr/>
            </a:pPr>
            <a:r>
              <a:rPr lang="vi-VN" sz="800" dirty="0"/>
              <a:t>Chuẩn bị cho Nu Skin (2015). [1</a:t>
            </a:r>
            <a:r>
              <a:rPr lang="en-US" sz="800" dirty="0"/>
              <a:t>6</a:t>
            </a:r>
            <a:r>
              <a:rPr lang="vi-VN" sz="800" dirty="0"/>
              <a:t> tuần nghiên cứu lâm sàng để đánh giá tính hiệu quả chống lão hóa của ageLOC</a:t>
            </a:r>
            <a:r>
              <a:rPr lang="en-US" sz="800" dirty="0"/>
              <a:t> Me </a:t>
            </a:r>
            <a:r>
              <a:rPr lang="vi-VN" sz="800" dirty="0"/>
              <a:t>Serum]</a:t>
            </a:r>
            <a:r>
              <a:rPr lang="en-US" sz="800" dirty="0"/>
              <a:t>. D</a:t>
            </a:r>
            <a:r>
              <a:rPr lang="vi-VN" sz="800" dirty="0"/>
              <a:t>ữ liệu thô chưa được công bố</a:t>
            </a:r>
            <a:r>
              <a:rPr lang="en-US" sz="800" dirty="0"/>
              <a:t>. </a:t>
            </a:r>
            <a:endParaRPr lang="en-US" sz="800" dirty="0">
              <a:solidFill>
                <a:srgbClr val="FF0000"/>
              </a:solidFill>
            </a:endParaRPr>
          </a:p>
          <a:p>
            <a:pPr defTabSz="457200">
              <a:lnSpc>
                <a:spcPct val="75000"/>
              </a:lnSpc>
              <a:defRPr/>
            </a:pPr>
            <a:endParaRPr lang="en-US" sz="800" dirty="0">
              <a:solidFill>
                <a:srgbClr val="595959"/>
              </a:solidFill>
              <a:latin typeface="Arial"/>
              <a:cs typeface="Arial"/>
              <a:sym typeface="Helvetica Neue"/>
            </a:endParaRPr>
          </a:p>
          <a:p>
            <a:r>
              <a:rPr lang="vi-VN" sz="800" dirty="0"/>
              <a:t>Những bức ảnh thể hiện được thực hiện tại cơ sở và tại kết luận của một nghiên cứu lâm sàng 1</a:t>
            </a:r>
            <a:r>
              <a:rPr lang="en-US" sz="800" dirty="0"/>
              <a:t>6</a:t>
            </a:r>
            <a:r>
              <a:rPr lang="vi-VN" sz="800" dirty="0"/>
              <a:t> tuần Nu Skin ký hợp đồng </a:t>
            </a:r>
            <a:r>
              <a:rPr lang="en-US" sz="800" dirty="0" err="1"/>
              <a:t>với</a:t>
            </a:r>
            <a:r>
              <a:rPr lang="vi-VN" sz="800" dirty="0"/>
              <a:t> một tổ chức nghiên cứu bên thứ 3 ở Trung Quốc. 60 người tham gia được tuyển chọn và được chia thành hai nhóm. Mỗi người tham gia được phân ngẫu nhiên vào một trong hai </a:t>
            </a:r>
            <a:r>
              <a:rPr lang="en-US" sz="800" dirty="0" err="1"/>
              <a:t>nhóm</a:t>
            </a:r>
            <a:r>
              <a:rPr lang="en-US" sz="800" dirty="0"/>
              <a:t> </a:t>
            </a:r>
            <a:r>
              <a:rPr lang="vi-VN" sz="800" dirty="0"/>
              <a:t>chủ yếu kết hợp </a:t>
            </a:r>
            <a:r>
              <a:rPr lang="en-US" sz="800" dirty="0"/>
              <a:t>serum</a:t>
            </a:r>
            <a:r>
              <a:rPr lang="vi-VN" sz="800" dirty="0"/>
              <a:t> ageLOC </a:t>
            </a:r>
            <a:r>
              <a:rPr lang="en-US" sz="800" dirty="0"/>
              <a:t>Me</a:t>
            </a:r>
            <a:r>
              <a:rPr lang="vi-VN" sz="800" dirty="0"/>
              <a:t>. </a:t>
            </a:r>
            <a:r>
              <a:rPr lang="en-US" sz="800" dirty="0"/>
              <a:t>C</a:t>
            </a:r>
            <a:r>
              <a:rPr lang="vi-VN" sz="800" dirty="0"/>
              <a:t>hấm điểm lâm sàng, tự đánh giá, thiết bị đo đạc và hình ảnh đã được hoàn thành tại cơ bản, tuần 1, </a:t>
            </a:r>
            <a:r>
              <a:rPr lang="en-US" sz="800" dirty="0"/>
              <a:t>4</a:t>
            </a:r>
            <a:r>
              <a:rPr lang="vi-VN" sz="800" dirty="0"/>
              <a:t>, </a:t>
            </a:r>
            <a:r>
              <a:rPr lang="en-US" sz="800" dirty="0"/>
              <a:t>8</a:t>
            </a:r>
            <a:r>
              <a:rPr lang="vi-VN" sz="800" dirty="0"/>
              <a:t>, </a:t>
            </a:r>
            <a:r>
              <a:rPr lang="en-US" sz="800" dirty="0"/>
              <a:t>12</a:t>
            </a:r>
            <a:r>
              <a:rPr lang="vi-VN" sz="800" dirty="0"/>
              <a:t> và 1</a:t>
            </a:r>
            <a:r>
              <a:rPr lang="en-US" sz="800" dirty="0"/>
              <a:t>6</a:t>
            </a:r>
            <a:r>
              <a:rPr lang="vi-VN" sz="800" dirty="0"/>
              <a:t>. Tháng </a:t>
            </a:r>
            <a:r>
              <a:rPr lang="en-US" sz="800" dirty="0"/>
              <a:t>3</a:t>
            </a:r>
            <a:r>
              <a:rPr lang="vi-VN" sz="800" dirty="0"/>
              <a:t> năm 2015</a:t>
            </a:r>
            <a:r>
              <a:rPr lang="en-US" sz="800" dirty="0"/>
              <a:t>.</a:t>
            </a:r>
            <a:endParaRPr lang="vi-VN" sz="800" dirty="0"/>
          </a:p>
          <a:p>
            <a:endParaRPr lang="en-US" dirty="0" smtClean="0">
              <a:latin typeface="Arial"/>
            </a:endParaRPr>
          </a:p>
          <a:p>
            <a:endParaRPr lang="en-US" dirty="0">
              <a:latin typeface="Arial"/>
            </a:endParaRPr>
          </a:p>
        </p:txBody>
      </p:sp>
      <p:pic>
        <p:nvPicPr>
          <p:cNvPr id="12" name="Content Placeholder 4"/>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3677" y="1309844"/>
            <a:ext cx="2121276" cy="3202711"/>
          </a:xfrm>
          <a:prstGeom prst="rect">
            <a:avLst/>
          </a:prstGeom>
        </p:spPr>
      </p:pic>
      <p:pic>
        <p:nvPicPr>
          <p:cNvPr id="13" name="Content Placeholder 5"/>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9876" y="1309845"/>
            <a:ext cx="2119745" cy="3200400"/>
          </a:xfrm>
          <a:prstGeom prst="rect">
            <a:avLst/>
          </a:prstGeom>
        </p:spPr>
      </p:pic>
      <p:sp>
        <p:nvSpPr>
          <p:cNvPr id="6" name="Rectangle 5"/>
          <p:cNvSpPr/>
          <p:nvPr/>
        </p:nvSpPr>
        <p:spPr>
          <a:xfrm>
            <a:off x="245534" y="902385"/>
            <a:ext cx="2252133" cy="1200329"/>
          </a:xfrm>
          <a:prstGeom prst="rect">
            <a:avLst/>
          </a:prstGeom>
        </p:spPr>
        <p:txBody>
          <a:bodyPr wrap="square">
            <a:spAutoFit/>
          </a:bodyPr>
          <a:lstStyle/>
          <a:p>
            <a:pPr marL="285750" indent="-285750">
              <a:buFont typeface="Arial"/>
              <a:buChar char="•"/>
            </a:pPr>
            <a:r>
              <a:rPr lang="en-US" dirty="0" err="1" smtClean="0">
                <a:solidFill>
                  <a:srgbClr val="595959"/>
                </a:solidFill>
                <a:latin typeface="Arial"/>
              </a:rPr>
              <a:t>Giảm</a:t>
            </a:r>
            <a:r>
              <a:rPr lang="en-US" dirty="0" smtClean="0">
                <a:solidFill>
                  <a:srgbClr val="595959"/>
                </a:solidFill>
                <a:latin typeface="Arial"/>
              </a:rPr>
              <a:t> </a:t>
            </a:r>
            <a:r>
              <a:rPr lang="en-US" dirty="0" err="1" smtClean="0">
                <a:solidFill>
                  <a:srgbClr val="595959"/>
                </a:solidFill>
                <a:latin typeface="Arial"/>
              </a:rPr>
              <a:t>nếp</a:t>
            </a:r>
            <a:r>
              <a:rPr lang="en-US" dirty="0" smtClean="0">
                <a:solidFill>
                  <a:srgbClr val="595959"/>
                </a:solidFill>
                <a:latin typeface="Arial"/>
              </a:rPr>
              <a:t> </a:t>
            </a:r>
            <a:r>
              <a:rPr lang="en-US" dirty="0" err="1" smtClean="0">
                <a:solidFill>
                  <a:srgbClr val="595959"/>
                </a:solidFill>
                <a:latin typeface="Arial"/>
              </a:rPr>
              <a:t>nhăn</a:t>
            </a:r>
            <a:r>
              <a:rPr lang="en-US" dirty="0" smtClean="0">
                <a:solidFill>
                  <a:srgbClr val="595959"/>
                </a:solidFill>
                <a:latin typeface="Arial"/>
              </a:rPr>
              <a:t> ở </a:t>
            </a:r>
            <a:r>
              <a:rPr lang="en-US" dirty="0" err="1" smtClean="0">
                <a:solidFill>
                  <a:srgbClr val="595959"/>
                </a:solidFill>
                <a:latin typeface="Arial"/>
              </a:rPr>
              <a:t>má</a:t>
            </a:r>
            <a:endParaRPr lang="en-US" dirty="0">
              <a:solidFill>
                <a:srgbClr val="595959"/>
              </a:solidFill>
              <a:latin typeface="Arial"/>
            </a:endParaRPr>
          </a:p>
          <a:p>
            <a:pPr marL="285750" indent="-285750">
              <a:buFont typeface="Arial"/>
              <a:buChar char="•"/>
            </a:pPr>
            <a:r>
              <a:rPr lang="en-US" dirty="0" err="1" smtClean="0">
                <a:solidFill>
                  <a:srgbClr val="595959"/>
                </a:solidFill>
                <a:latin typeface="Arial"/>
              </a:rPr>
              <a:t>Làm</a:t>
            </a:r>
            <a:r>
              <a:rPr lang="en-US" dirty="0" smtClean="0">
                <a:solidFill>
                  <a:srgbClr val="595959"/>
                </a:solidFill>
                <a:latin typeface="Arial"/>
              </a:rPr>
              <a:t> </a:t>
            </a:r>
            <a:r>
              <a:rPr lang="en-US" dirty="0" err="1" smtClean="0">
                <a:solidFill>
                  <a:srgbClr val="595959"/>
                </a:solidFill>
                <a:latin typeface="Arial"/>
              </a:rPr>
              <a:t>mềm</a:t>
            </a:r>
            <a:r>
              <a:rPr lang="en-US" dirty="0" smtClean="0">
                <a:solidFill>
                  <a:srgbClr val="595959"/>
                </a:solidFill>
                <a:latin typeface="Arial"/>
              </a:rPr>
              <a:t> </a:t>
            </a:r>
            <a:r>
              <a:rPr lang="en-US" dirty="0" err="1" smtClean="0">
                <a:solidFill>
                  <a:srgbClr val="595959"/>
                </a:solidFill>
                <a:latin typeface="Arial"/>
              </a:rPr>
              <a:t>đường</a:t>
            </a:r>
            <a:r>
              <a:rPr lang="en-US" dirty="0" smtClean="0">
                <a:solidFill>
                  <a:srgbClr val="595959"/>
                </a:solidFill>
                <a:latin typeface="Arial"/>
              </a:rPr>
              <a:t> ở </a:t>
            </a:r>
            <a:r>
              <a:rPr lang="en-US" dirty="0" err="1" smtClean="0">
                <a:solidFill>
                  <a:srgbClr val="595959"/>
                </a:solidFill>
                <a:latin typeface="Arial"/>
              </a:rPr>
              <a:t>dòng</a:t>
            </a:r>
            <a:r>
              <a:rPr lang="en-US" dirty="0" smtClean="0">
                <a:solidFill>
                  <a:srgbClr val="595959"/>
                </a:solidFill>
                <a:latin typeface="Arial"/>
              </a:rPr>
              <a:t> </a:t>
            </a:r>
            <a:r>
              <a:rPr lang="en-US" dirty="0" err="1" smtClean="0">
                <a:solidFill>
                  <a:srgbClr val="595959"/>
                </a:solidFill>
                <a:latin typeface="Arial"/>
              </a:rPr>
              <a:t>rối</a:t>
            </a:r>
            <a:endParaRPr lang="en-US" dirty="0">
              <a:solidFill>
                <a:srgbClr val="595959"/>
              </a:solidFill>
              <a:latin typeface="Arial"/>
            </a:endParaRPr>
          </a:p>
        </p:txBody>
      </p:sp>
      <p:sp>
        <p:nvSpPr>
          <p:cNvPr id="19" name="Left Arrow 18"/>
          <p:cNvSpPr/>
          <p:nvPr/>
        </p:nvSpPr>
        <p:spPr>
          <a:xfrm>
            <a:off x="4074318" y="2893268"/>
            <a:ext cx="381000" cy="1524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1" name="Left Arrow 20"/>
          <p:cNvSpPr/>
          <p:nvPr/>
        </p:nvSpPr>
        <p:spPr>
          <a:xfrm>
            <a:off x="4191000" y="3395133"/>
            <a:ext cx="381000" cy="1524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2" name="Left Arrow 21"/>
          <p:cNvSpPr/>
          <p:nvPr/>
        </p:nvSpPr>
        <p:spPr>
          <a:xfrm>
            <a:off x="6682051" y="2969468"/>
            <a:ext cx="381000" cy="1524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3" name="Left Arrow 22"/>
          <p:cNvSpPr/>
          <p:nvPr/>
        </p:nvSpPr>
        <p:spPr>
          <a:xfrm>
            <a:off x="6798733" y="3471333"/>
            <a:ext cx="381000" cy="1524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4067307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73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M15020009_151 clone.jpg"/>
          <p:cNvPicPr>
            <a:picLocks noChangeAspect="1"/>
          </p:cNvPicPr>
          <p:nvPr/>
        </p:nvPicPr>
        <p:blipFill rotWithShape="1">
          <a:blip r:embed="rId3" cstate="print">
            <a:extLst>
              <a:ext uri="{28A0092B-C50C-407E-A947-70E740481C1C}">
                <a14:useLocalDpi xmlns:a14="http://schemas.microsoft.com/office/drawing/2010/main"/>
              </a:ext>
            </a:extLst>
          </a:blip>
          <a:srcRect l="9399" r="2221"/>
          <a:stretch/>
        </p:blipFill>
        <p:spPr>
          <a:xfrm>
            <a:off x="9138" y="-206106"/>
            <a:ext cx="9134861" cy="5167951"/>
          </a:xfrm>
          <a:prstGeom prst="rect">
            <a:avLst/>
          </a:prstGeom>
        </p:spPr>
      </p:pic>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4" cstate="print"/>
          <a:stretch>
            <a:fillRect/>
          </a:stretch>
        </p:blipFill>
        <p:spPr>
          <a:xfrm>
            <a:off x="8586692" y="4786884"/>
            <a:ext cx="274320" cy="274320"/>
          </a:xfrm>
          <a:prstGeom prst="rect">
            <a:avLst/>
          </a:prstGeom>
        </p:spPr>
      </p:pic>
      <p:sp>
        <p:nvSpPr>
          <p:cNvPr id="2" name="Title 1"/>
          <p:cNvSpPr>
            <a:spLocks noGrp="1"/>
          </p:cNvSpPr>
          <p:nvPr>
            <p:ph type="title"/>
          </p:nvPr>
        </p:nvSpPr>
        <p:spPr>
          <a:xfrm>
            <a:off x="9139" y="-276861"/>
            <a:ext cx="9055348" cy="857250"/>
          </a:xfrm>
        </p:spPr>
        <p:txBody>
          <a:bodyPr/>
          <a:lstStyle/>
          <a:p>
            <a:r>
              <a:rPr lang="en-US" sz="2500" dirty="0" smtClean="0">
                <a:solidFill>
                  <a:srgbClr val="00A8CC"/>
                </a:solidFill>
              </a:rPr>
              <a:t>CHÚNG TÔI LÀ THỦ LĨNH </a:t>
            </a:r>
            <a:br>
              <a:rPr lang="en-US" sz="2500" dirty="0" smtClean="0">
                <a:solidFill>
                  <a:srgbClr val="00A8CC"/>
                </a:solidFill>
              </a:rPr>
            </a:br>
            <a:r>
              <a:rPr lang="en-US" sz="2500" dirty="0" smtClean="0">
                <a:solidFill>
                  <a:srgbClr val="00A8CC"/>
                </a:solidFill>
              </a:rPr>
              <a:t>TRONG NGÀNH CHỐNG LÃO HÓA</a:t>
            </a:r>
            <a:br>
              <a:rPr lang="en-US" sz="2500" dirty="0" smtClean="0">
                <a:solidFill>
                  <a:srgbClr val="00A8CC"/>
                </a:solidFill>
              </a:rPr>
            </a:br>
            <a:endParaRPr lang="en-US" sz="2500" dirty="0">
              <a:solidFill>
                <a:srgbClr val="00A8CC"/>
              </a:solidFill>
            </a:endParaRPr>
          </a:p>
        </p:txBody>
      </p:sp>
      <p:sp>
        <p:nvSpPr>
          <p:cNvPr id="3" name="Content Placeholder 2"/>
          <p:cNvSpPr>
            <a:spLocks noGrp="1"/>
          </p:cNvSpPr>
          <p:nvPr>
            <p:ph idx="1"/>
          </p:nvPr>
        </p:nvSpPr>
        <p:spPr>
          <a:xfrm>
            <a:off x="357092" y="802951"/>
            <a:ext cx="7186707" cy="3873949"/>
          </a:xfrm>
        </p:spPr>
        <p:txBody>
          <a:bodyPr/>
          <a:lstStyle/>
          <a:p>
            <a:pPr marL="235120" indent="-235120">
              <a:lnSpc>
                <a:spcPts val="3000"/>
              </a:lnSpc>
              <a:spcBef>
                <a:spcPts val="0"/>
              </a:spcBef>
              <a:buClr>
                <a:srgbClr val="3BB0C9"/>
              </a:buClr>
              <a:buSzPct val="50000"/>
              <a:buFont typeface="Wingdings" charset="2"/>
              <a:buChar char=""/>
            </a:pPr>
            <a:r>
              <a:rPr lang="en-US" sz="1400" dirty="0" err="1">
                <a:solidFill>
                  <a:srgbClr val="7F7F7F"/>
                </a:solidFill>
              </a:rPr>
              <a:t>ageLOC</a:t>
            </a:r>
            <a:r>
              <a:rPr lang="en-US" sz="1400" dirty="0">
                <a:solidFill>
                  <a:srgbClr val="7F7F7F"/>
                </a:solidFill>
              </a:rPr>
              <a:t> </a:t>
            </a:r>
            <a:r>
              <a:rPr lang="en-US" sz="1400" dirty="0" smtClean="0">
                <a:solidFill>
                  <a:srgbClr val="7F7F7F"/>
                </a:solidFill>
              </a:rPr>
              <a:t>Me</a:t>
            </a:r>
            <a:r>
              <a:rPr lang="en-US" sz="1400" baseline="30000" dirty="0" smtClean="0">
                <a:solidFill>
                  <a:srgbClr val="7F7F7F"/>
                </a:solidFill>
              </a:rPr>
              <a:t>™</a:t>
            </a:r>
            <a:r>
              <a:rPr lang="en-US" sz="1400" dirty="0" smtClean="0">
                <a:solidFill>
                  <a:srgbClr val="7F7F7F"/>
                </a:solidFill>
              </a:rPr>
              <a:t> </a:t>
            </a:r>
            <a:r>
              <a:rPr lang="en-US" sz="1400" dirty="0" err="1" smtClean="0">
                <a:solidFill>
                  <a:srgbClr val="7F7F7F"/>
                </a:solidFill>
              </a:rPr>
              <a:t>mang</a:t>
            </a:r>
            <a:r>
              <a:rPr lang="en-US" sz="1400" dirty="0" smtClean="0">
                <a:solidFill>
                  <a:srgbClr val="7F7F7F"/>
                </a:solidFill>
              </a:rPr>
              <a:t> </a:t>
            </a:r>
            <a:r>
              <a:rPr lang="en-US" sz="1400" dirty="0" err="1" smtClean="0">
                <a:solidFill>
                  <a:srgbClr val="7F7F7F"/>
                </a:solidFill>
              </a:rPr>
              <a:t>đến</a:t>
            </a:r>
            <a:r>
              <a:rPr lang="en-US" sz="1400" dirty="0" smtClean="0">
                <a:solidFill>
                  <a:srgbClr val="7F7F7F"/>
                </a:solidFill>
              </a:rPr>
              <a:t> </a:t>
            </a:r>
            <a:r>
              <a:rPr lang="en-US" sz="1400" dirty="0" err="1" smtClean="0">
                <a:solidFill>
                  <a:schemeClr val="accent5"/>
                </a:solidFill>
              </a:rPr>
              <a:t>ngành</a:t>
            </a:r>
            <a:r>
              <a:rPr lang="en-US" sz="1400" dirty="0" smtClean="0">
                <a:solidFill>
                  <a:schemeClr val="accent5"/>
                </a:solidFill>
              </a:rPr>
              <a:t> </a:t>
            </a:r>
            <a:r>
              <a:rPr lang="en-US" sz="1400" dirty="0" err="1" smtClean="0">
                <a:solidFill>
                  <a:schemeClr val="accent5"/>
                </a:solidFill>
              </a:rPr>
              <a:t>khoa</a:t>
            </a:r>
            <a:r>
              <a:rPr lang="en-US" sz="1400" dirty="0" smtClean="0">
                <a:solidFill>
                  <a:schemeClr val="accent5"/>
                </a:solidFill>
              </a:rPr>
              <a:t> </a:t>
            </a:r>
            <a:r>
              <a:rPr lang="en-US" sz="1400" dirty="0" err="1" smtClean="0">
                <a:solidFill>
                  <a:schemeClr val="accent5"/>
                </a:solidFill>
              </a:rPr>
              <a:t>học</a:t>
            </a:r>
            <a:r>
              <a:rPr lang="en-US" sz="1400" dirty="0" smtClean="0">
                <a:solidFill>
                  <a:schemeClr val="accent5"/>
                </a:solidFill>
              </a:rPr>
              <a:t> </a:t>
            </a:r>
            <a:r>
              <a:rPr lang="en-US" sz="1400" dirty="0" err="1" smtClean="0">
                <a:solidFill>
                  <a:schemeClr val="accent5"/>
                </a:solidFill>
              </a:rPr>
              <a:t>chống</a:t>
            </a:r>
            <a:r>
              <a:rPr lang="en-US" sz="1400" dirty="0" smtClean="0">
                <a:solidFill>
                  <a:schemeClr val="accent5"/>
                </a:solidFill>
              </a:rPr>
              <a:t> </a:t>
            </a:r>
            <a:r>
              <a:rPr lang="en-US" sz="1400" dirty="0" err="1" smtClean="0">
                <a:solidFill>
                  <a:schemeClr val="accent5"/>
                </a:solidFill>
              </a:rPr>
              <a:t>lão</a:t>
            </a:r>
            <a:r>
              <a:rPr lang="en-US" sz="1400" dirty="0" smtClean="0">
                <a:solidFill>
                  <a:schemeClr val="accent5"/>
                </a:solidFill>
              </a:rPr>
              <a:t> </a:t>
            </a:r>
            <a:r>
              <a:rPr lang="en-US" sz="1400" dirty="0" err="1" smtClean="0">
                <a:solidFill>
                  <a:schemeClr val="accent5"/>
                </a:solidFill>
              </a:rPr>
              <a:t>hóa</a:t>
            </a:r>
            <a:r>
              <a:rPr lang="en-US" sz="1400" dirty="0" smtClean="0">
                <a:solidFill>
                  <a:schemeClr val="accent5"/>
                </a:solidFill>
              </a:rPr>
              <a:t> </a:t>
            </a:r>
            <a:r>
              <a:rPr lang="en-US" sz="1400" dirty="0" err="1" smtClean="0">
                <a:solidFill>
                  <a:schemeClr val="accent5"/>
                </a:solidFill>
              </a:rPr>
              <a:t>tiên</a:t>
            </a:r>
            <a:r>
              <a:rPr lang="en-US" sz="1400" dirty="0" smtClean="0">
                <a:solidFill>
                  <a:schemeClr val="accent5"/>
                </a:solidFill>
              </a:rPr>
              <a:t> </a:t>
            </a:r>
            <a:r>
              <a:rPr lang="en-US" sz="1400" dirty="0" err="1" smtClean="0">
                <a:solidFill>
                  <a:schemeClr val="accent5"/>
                </a:solidFill>
              </a:rPr>
              <a:t>tiến</a:t>
            </a:r>
            <a:r>
              <a:rPr lang="en-US" sz="1400" dirty="0" smtClean="0">
                <a:solidFill>
                  <a:schemeClr val="accent5"/>
                </a:solidFill>
              </a:rPr>
              <a:t> </a:t>
            </a:r>
            <a:r>
              <a:rPr lang="en-US" sz="1400" dirty="0" err="1" smtClean="0">
                <a:solidFill>
                  <a:schemeClr val="accent5"/>
                </a:solidFill>
              </a:rPr>
              <a:t>nhất</a:t>
            </a:r>
            <a:r>
              <a:rPr lang="en-US" sz="1400" dirty="0" smtClean="0">
                <a:solidFill>
                  <a:srgbClr val="7F7F7F"/>
                </a:solidFill>
              </a:rPr>
              <a:t> </a:t>
            </a:r>
            <a:r>
              <a:rPr lang="en-US" sz="1400" dirty="0" err="1" smtClean="0">
                <a:solidFill>
                  <a:srgbClr val="7F7F7F"/>
                </a:solidFill>
              </a:rPr>
              <a:t>của</a:t>
            </a:r>
            <a:r>
              <a:rPr lang="en-US" sz="1400" dirty="0" smtClean="0">
                <a:solidFill>
                  <a:srgbClr val="7F7F7F"/>
                </a:solidFill>
              </a:rPr>
              <a:t> Nu Skin </a:t>
            </a:r>
            <a:r>
              <a:rPr lang="vi-VN" sz="1400" dirty="0">
                <a:solidFill>
                  <a:srgbClr val="7F7F7F"/>
                </a:solidFill>
              </a:rPr>
              <a:t>trong một hệ thống độc đáo và ấn tượng cho một kinh nghiệm chăm sóc da hoàn toàn mới</a:t>
            </a:r>
            <a:r>
              <a:rPr lang="en-US" sz="1400" dirty="0" smtClean="0">
                <a:solidFill>
                  <a:srgbClr val="7F7F7F"/>
                </a:solidFill>
              </a:rPr>
              <a:t>. </a:t>
            </a:r>
            <a:r>
              <a:rPr lang="en-US" sz="1400" dirty="0" err="1" smtClean="0">
                <a:solidFill>
                  <a:srgbClr val="7F7F7F"/>
                </a:solidFill>
              </a:rPr>
              <a:t>Những</a:t>
            </a:r>
            <a:r>
              <a:rPr lang="en-US" sz="1400" dirty="0" smtClean="0">
                <a:solidFill>
                  <a:srgbClr val="7F7F7F"/>
                </a:solidFill>
              </a:rPr>
              <a:t> </a:t>
            </a:r>
            <a:r>
              <a:rPr lang="en-US" sz="1400" dirty="0" err="1" smtClean="0">
                <a:solidFill>
                  <a:srgbClr val="7F7F7F"/>
                </a:solidFill>
              </a:rPr>
              <a:t>sản</a:t>
            </a:r>
            <a:r>
              <a:rPr lang="en-US" sz="1400" dirty="0" smtClean="0">
                <a:solidFill>
                  <a:srgbClr val="7F7F7F"/>
                </a:solidFill>
              </a:rPr>
              <a:t> </a:t>
            </a:r>
            <a:r>
              <a:rPr lang="en-US" sz="1400" dirty="0" err="1" smtClean="0">
                <a:solidFill>
                  <a:srgbClr val="7F7F7F"/>
                </a:solidFill>
              </a:rPr>
              <a:t>phẩm</a:t>
            </a:r>
            <a:r>
              <a:rPr lang="en-US" sz="1400" dirty="0" smtClean="0">
                <a:solidFill>
                  <a:srgbClr val="7F7F7F"/>
                </a:solidFill>
              </a:rPr>
              <a:t> </a:t>
            </a:r>
            <a:r>
              <a:rPr lang="en-US" sz="1400" dirty="0" err="1" smtClean="0">
                <a:solidFill>
                  <a:srgbClr val="7F7F7F"/>
                </a:solidFill>
              </a:rPr>
              <a:t>ageLOC</a:t>
            </a:r>
            <a:r>
              <a:rPr lang="en-US" sz="1400" baseline="30000" dirty="0" smtClean="0">
                <a:solidFill>
                  <a:srgbClr val="7F7F7F"/>
                </a:solidFill>
              </a:rPr>
              <a:t>®</a:t>
            </a:r>
            <a:r>
              <a:rPr lang="en-US" sz="1400" dirty="0" smtClean="0">
                <a:solidFill>
                  <a:srgbClr val="7F7F7F"/>
                </a:solidFill>
              </a:rPr>
              <a:t> </a:t>
            </a:r>
            <a:r>
              <a:rPr lang="en-US" sz="1400" dirty="0">
                <a:solidFill>
                  <a:srgbClr val="7F7F7F"/>
                </a:solidFill>
              </a:rPr>
              <a:t>products </a:t>
            </a:r>
            <a:r>
              <a:rPr lang="en-US" sz="1400" dirty="0" err="1" smtClean="0">
                <a:solidFill>
                  <a:srgbClr val="7F7F7F"/>
                </a:solidFill>
              </a:rPr>
              <a:t>nhắm</a:t>
            </a:r>
            <a:r>
              <a:rPr lang="en-US" sz="1400" dirty="0" smtClean="0">
                <a:solidFill>
                  <a:srgbClr val="7F7F7F"/>
                </a:solidFill>
              </a:rPr>
              <a:t> </a:t>
            </a:r>
            <a:r>
              <a:rPr lang="en-US" sz="1400" dirty="0" err="1" smtClean="0">
                <a:solidFill>
                  <a:srgbClr val="7F7F7F"/>
                </a:solidFill>
              </a:rPr>
              <a:t>vào</a:t>
            </a:r>
            <a:r>
              <a:rPr lang="en-US" sz="1400" dirty="0" smtClean="0">
                <a:solidFill>
                  <a:srgbClr val="7F7F7F"/>
                </a:solidFill>
              </a:rPr>
              <a:t> </a:t>
            </a:r>
            <a:r>
              <a:rPr lang="en-US" sz="1400" dirty="0" err="1" smtClean="0">
                <a:solidFill>
                  <a:srgbClr val="7F7F7F"/>
                </a:solidFill>
              </a:rPr>
              <a:t>nguồn</a:t>
            </a:r>
            <a:r>
              <a:rPr lang="en-US" sz="1400" dirty="0" smtClean="0">
                <a:solidFill>
                  <a:srgbClr val="7F7F7F"/>
                </a:solidFill>
              </a:rPr>
              <a:t> </a:t>
            </a:r>
            <a:r>
              <a:rPr lang="en-US" sz="1400" dirty="0" err="1" smtClean="0">
                <a:solidFill>
                  <a:srgbClr val="7F7F7F"/>
                </a:solidFill>
              </a:rPr>
              <a:t>gốc</a:t>
            </a:r>
            <a:r>
              <a:rPr lang="en-US" sz="1400" dirty="0" smtClean="0">
                <a:solidFill>
                  <a:srgbClr val="7F7F7F"/>
                </a:solidFill>
              </a:rPr>
              <a:t> </a:t>
            </a:r>
            <a:r>
              <a:rPr lang="en-US" sz="1400" dirty="0" err="1" smtClean="0">
                <a:solidFill>
                  <a:srgbClr val="7F7F7F"/>
                </a:solidFill>
              </a:rPr>
              <a:t>của</a:t>
            </a:r>
            <a:r>
              <a:rPr lang="en-US" sz="1400" dirty="0" smtClean="0">
                <a:solidFill>
                  <a:srgbClr val="7F7F7F"/>
                </a:solidFill>
              </a:rPr>
              <a:t> </a:t>
            </a:r>
            <a:r>
              <a:rPr lang="en-US" sz="1400" dirty="0" err="1" smtClean="0">
                <a:solidFill>
                  <a:srgbClr val="7F7F7F"/>
                </a:solidFill>
              </a:rPr>
              <a:t>sự</a:t>
            </a:r>
            <a:r>
              <a:rPr lang="en-US" sz="1400" dirty="0" smtClean="0">
                <a:solidFill>
                  <a:srgbClr val="7F7F7F"/>
                </a:solidFill>
              </a:rPr>
              <a:t> </a:t>
            </a:r>
            <a:r>
              <a:rPr lang="en-US" sz="1400" dirty="0" err="1" smtClean="0">
                <a:solidFill>
                  <a:srgbClr val="7F7F7F"/>
                </a:solidFill>
              </a:rPr>
              <a:t>lão</a:t>
            </a:r>
            <a:r>
              <a:rPr lang="en-US" sz="1400" dirty="0" smtClean="0">
                <a:solidFill>
                  <a:srgbClr val="7F7F7F"/>
                </a:solidFill>
              </a:rPr>
              <a:t> </a:t>
            </a:r>
            <a:r>
              <a:rPr lang="en-US" sz="1400" dirty="0" err="1" smtClean="0">
                <a:solidFill>
                  <a:srgbClr val="7F7F7F"/>
                </a:solidFill>
              </a:rPr>
              <a:t>hóa</a:t>
            </a:r>
            <a:r>
              <a:rPr lang="en-US" sz="1400" dirty="0" smtClean="0">
                <a:solidFill>
                  <a:srgbClr val="7F7F7F"/>
                </a:solidFill>
              </a:rPr>
              <a:t> </a:t>
            </a:r>
            <a:r>
              <a:rPr lang="en-US" sz="1400" dirty="0" err="1" smtClean="0">
                <a:solidFill>
                  <a:srgbClr val="7F7F7F"/>
                </a:solidFill>
              </a:rPr>
              <a:t>nhằm</a:t>
            </a:r>
            <a:r>
              <a:rPr lang="en-US" sz="1400" dirty="0" smtClean="0">
                <a:solidFill>
                  <a:srgbClr val="7F7F7F"/>
                </a:solidFill>
              </a:rPr>
              <a:t> </a:t>
            </a:r>
            <a:r>
              <a:rPr lang="en-US" sz="1400" dirty="0" err="1" smtClean="0">
                <a:solidFill>
                  <a:srgbClr val="7F7F7F"/>
                </a:solidFill>
              </a:rPr>
              <a:t>giúp</a:t>
            </a:r>
            <a:r>
              <a:rPr lang="en-US" sz="1400" dirty="0" smtClean="0">
                <a:solidFill>
                  <a:srgbClr val="7F7F7F"/>
                </a:solidFill>
              </a:rPr>
              <a:t> </a:t>
            </a:r>
            <a:r>
              <a:rPr lang="en-US" sz="1400" dirty="0" err="1" smtClean="0">
                <a:solidFill>
                  <a:srgbClr val="7F7F7F"/>
                </a:solidFill>
              </a:rPr>
              <a:t>cho</a:t>
            </a:r>
            <a:r>
              <a:rPr lang="en-US" sz="1400" dirty="0" smtClean="0">
                <a:solidFill>
                  <a:srgbClr val="7F7F7F"/>
                </a:solidFill>
              </a:rPr>
              <a:t> </a:t>
            </a:r>
            <a:r>
              <a:rPr lang="en-US" sz="1400" dirty="0" err="1" smtClean="0">
                <a:solidFill>
                  <a:srgbClr val="7F7F7F"/>
                </a:solidFill>
              </a:rPr>
              <a:t>bạn</a:t>
            </a:r>
            <a:r>
              <a:rPr lang="en-US" sz="1400" dirty="0" smtClean="0">
                <a:solidFill>
                  <a:srgbClr val="7F7F7F"/>
                </a:solidFill>
              </a:rPr>
              <a:t> </a:t>
            </a:r>
            <a:r>
              <a:rPr lang="en-US" sz="1400" dirty="0" err="1" smtClean="0">
                <a:solidFill>
                  <a:srgbClr val="7F7F7F"/>
                </a:solidFill>
              </a:rPr>
              <a:t>nhìn</a:t>
            </a:r>
            <a:r>
              <a:rPr lang="en-US" sz="1400" dirty="0" smtClean="0">
                <a:solidFill>
                  <a:srgbClr val="7F7F7F"/>
                </a:solidFill>
              </a:rPr>
              <a:t> </a:t>
            </a:r>
            <a:r>
              <a:rPr lang="en-US" sz="1400" dirty="0" err="1" smtClean="0">
                <a:solidFill>
                  <a:srgbClr val="7F7F7F"/>
                </a:solidFill>
              </a:rPr>
              <a:t>và</a:t>
            </a:r>
            <a:r>
              <a:rPr lang="en-US" sz="1400" dirty="0" smtClean="0">
                <a:solidFill>
                  <a:srgbClr val="7F7F7F"/>
                </a:solidFill>
              </a:rPr>
              <a:t> </a:t>
            </a:r>
            <a:r>
              <a:rPr lang="en-US" sz="1400" dirty="0" err="1" smtClean="0">
                <a:solidFill>
                  <a:srgbClr val="7F7F7F"/>
                </a:solidFill>
              </a:rPr>
              <a:t>có</a:t>
            </a:r>
            <a:r>
              <a:rPr lang="en-US" sz="1400" dirty="0" smtClean="0">
                <a:solidFill>
                  <a:srgbClr val="7F7F7F"/>
                </a:solidFill>
              </a:rPr>
              <a:t> </a:t>
            </a:r>
            <a:r>
              <a:rPr lang="en-US" sz="1400" dirty="0" err="1" smtClean="0">
                <a:solidFill>
                  <a:srgbClr val="7F7F7F"/>
                </a:solidFill>
              </a:rPr>
              <a:t>cảm</a:t>
            </a:r>
            <a:r>
              <a:rPr lang="en-US" sz="1400" dirty="0" smtClean="0">
                <a:solidFill>
                  <a:srgbClr val="7F7F7F"/>
                </a:solidFill>
              </a:rPr>
              <a:t> </a:t>
            </a:r>
            <a:r>
              <a:rPr lang="en-US" sz="1400" dirty="0" err="1" smtClean="0">
                <a:solidFill>
                  <a:srgbClr val="7F7F7F"/>
                </a:solidFill>
              </a:rPr>
              <a:t>giác</a:t>
            </a:r>
            <a:r>
              <a:rPr lang="en-US" sz="1400" dirty="0" smtClean="0">
                <a:solidFill>
                  <a:srgbClr val="7F7F7F"/>
                </a:solidFill>
              </a:rPr>
              <a:t> </a:t>
            </a:r>
            <a:r>
              <a:rPr lang="en-US" sz="1400" dirty="0" err="1" smtClean="0">
                <a:solidFill>
                  <a:srgbClr val="7F7F7F"/>
                </a:solidFill>
              </a:rPr>
              <a:t>trẻ</a:t>
            </a:r>
            <a:r>
              <a:rPr lang="en-US" sz="1400" dirty="0" smtClean="0">
                <a:solidFill>
                  <a:srgbClr val="7F7F7F"/>
                </a:solidFill>
              </a:rPr>
              <a:t> </a:t>
            </a:r>
            <a:r>
              <a:rPr lang="en-US" sz="1400" dirty="0" err="1" smtClean="0">
                <a:solidFill>
                  <a:srgbClr val="7F7F7F"/>
                </a:solidFill>
              </a:rPr>
              <a:t>trung</a:t>
            </a:r>
            <a:r>
              <a:rPr lang="en-US" sz="1400" dirty="0" smtClean="0">
                <a:solidFill>
                  <a:srgbClr val="7F7F7F"/>
                </a:solidFill>
              </a:rPr>
              <a:t> </a:t>
            </a:r>
            <a:r>
              <a:rPr lang="en-US" sz="1400" dirty="0" err="1" smtClean="0">
                <a:solidFill>
                  <a:srgbClr val="7F7F7F"/>
                </a:solidFill>
              </a:rPr>
              <a:t>hơn</a:t>
            </a:r>
            <a:r>
              <a:rPr lang="en-US" sz="1400" dirty="0" smtClean="0">
                <a:solidFill>
                  <a:srgbClr val="7F7F7F"/>
                </a:solidFill>
              </a:rPr>
              <a:t>.</a:t>
            </a:r>
            <a:endParaRPr lang="en-US" sz="1400" dirty="0">
              <a:solidFill>
                <a:srgbClr val="7F7F7F"/>
              </a:solidFill>
            </a:endParaRPr>
          </a:p>
          <a:p>
            <a:pPr marL="235120" indent="-235120">
              <a:lnSpc>
                <a:spcPts val="3000"/>
              </a:lnSpc>
              <a:spcBef>
                <a:spcPts val="0"/>
              </a:spcBef>
              <a:buClr>
                <a:srgbClr val="3BB0C9"/>
              </a:buClr>
              <a:buSzPct val="50000"/>
              <a:buFont typeface="Wingdings" charset="2"/>
              <a:buChar char=""/>
            </a:pPr>
            <a:r>
              <a:rPr lang="en-US" sz="1400" dirty="0" err="1" smtClean="0">
                <a:solidFill>
                  <a:srgbClr val="7F7F7F"/>
                </a:solidFill>
              </a:rPr>
              <a:t>Những</a:t>
            </a:r>
            <a:r>
              <a:rPr lang="en-US" sz="1400" dirty="0" smtClean="0">
                <a:solidFill>
                  <a:srgbClr val="7F7F7F"/>
                </a:solidFill>
              </a:rPr>
              <a:t> </a:t>
            </a:r>
            <a:r>
              <a:rPr lang="en-US" sz="1400" dirty="0" err="1" smtClean="0">
                <a:solidFill>
                  <a:srgbClr val="7F7F7F"/>
                </a:solidFill>
              </a:rPr>
              <a:t>công</a:t>
            </a:r>
            <a:r>
              <a:rPr lang="en-US" sz="1400" dirty="0" smtClean="0">
                <a:solidFill>
                  <a:srgbClr val="7F7F7F"/>
                </a:solidFill>
              </a:rPr>
              <a:t> </a:t>
            </a:r>
            <a:r>
              <a:rPr lang="en-US" sz="1400" dirty="0" err="1" smtClean="0">
                <a:solidFill>
                  <a:srgbClr val="7F7F7F"/>
                </a:solidFill>
              </a:rPr>
              <a:t>thức</a:t>
            </a:r>
            <a:r>
              <a:rPr lang="en-US" sz="1400" dirty="0" smtClean="0">
                <a:solidFill>
                  <a:srgbClr val="7F7F7F"/>
                </a:solidFill>
              </a:rPr>
              <a:t> </a:t>
            </a:r>
            <a:r>
              <a:rPr lang="en-US" sz="1400" dirty="0" err="1" smtClean="0">
                <a:solidFill>
                  <a:srgbClr val="7F7F7F"/>
                </a:solidFill>
              </a:rPr>
              <a:t>ageLOC</a:t>
            </a:r>
            <a:r>
              <a:rPr lang="en-US" sz="1400" dirty="0" smtClean="0">
                <a:solidFill>
                  <a:srgbClr val="7F7F7F"/>
                </a:solidFill>
              </a:rPr>
              <a:t> </a:t>
            </a:r>
            <a:r>
              <a:rPr lang="en-US" sz="1400" dirty="0" err="1" smtClean="0">
                <a:solidFill>
                  <a:srgbClr val="7F7F7F"/>
                </a:solidFill>
              </a:rPr>
              <a:t>tiên</a:t>
            </a:r>
            <a:r>
              <a:rPr lang="en-US" sz="1400" dirty="0" smtClean="0">
                <a:solidFill>
                  <a:srgbClr val="7F7F7F"/>
                </a:solidFill>
              </a:rPr>
              <a:t> </a:t>
            </a:r>
            <a:r>
              <a:rPr lang="en-US" sz="1400" dirty="0" err="1" smtClean="0">
                <a:solidFill>
                  <a:srgbClr val="7F7F7F"/>
                </a:solidFill>
              </a:rPr>
              <a:t>tiến</a:t>
            </a:r>
            <a:r>
              <a:rPr lang="en-US" sz="1400" dirty="0" smtClean="0">
                <a:solidFill>
                  <a:srgbClr val="7F7F7F"/>
                </a:solidFill>
              </a:rPr>
              <a:t> </a:t>
            </a:r>
            <a:r>
              <a:rPr lang="en-US" sz="1400" dirty="0" err="1" smtClean="0">
                <a:solidFill>
                  <a:srgbClr val="7F7F7F"/>
                </a:solidFill>
              </a:rPr>
              <a:t>nhất</a:t>
            </a:r>
            <a:r>
              <a:rPr lang="en-US" sz="1400" dirty="0" smtClean="0">
                <a:solidFill>
                  <a:srgbClr val="7F7F7F"/>
                </a:solidFill>
              </a:rPr>
              <a:t> </a:t>
            </a:r>
            <a:r>
              <a:rPr lang="en-US" sz="1400" dirty="0" err="1" smtClean="0">
                <a:solidFill>
                  <a:srgbClr val="7F7F7F"/>
                </a:solidFill>
              </a:rPr>
              <a:t>của</a:t>
            </a:r>
            <a:r>
              <a:rPr lang="en-US" sz="1400" dirty="0" smtClean="0">
                <a:solidFill>
                  <a:srgbClr val="7F7F7F"/>
                </a:solidFill>
              </a:rPr>
              <a:t> Nu Skin </a:t>
            </a:r>
            <a:r>
              <a:rPr lang="en-US" sz="1400" dirty="0" err="1" smtClean="0">
                <a:solidFill>
                  <a:srgbClr val="7F7F7F"/>
                </a:solidFill>
              </a:rPr>
              <a:t>lấy</a:t>
            </a:r>
            <a:r>
              <a:rPr lang="en-US" sz="1400" dirty="0" smtClean="0">
                <a:solidFill>
                  <a:srgbClr val="7F7F7F"/>
                </a:solidFill>
              </a:rPr>
              <a:t> </a:t>
            </a:r>
            <a:r>
              <a:rPr lang="en-US" sz="1400" dirty="0" err="1" smtClean="0">
                <a:solidFill>
                  <a:srgbClr val="7F7F7F"/>
                </a:solidFill>
              </a:rPr>
              <a:t>cảm</a:t>
            </a:r>
            <a:r>
              <a:rPr lang="en-US" sz="1400" dirty="0" smtClean="0">
                <a:solidFill>
                  <a:srgbClr val="7F7F7F"/>
                </a:solidFill>
              </a:rPr>
              <a:t> </a:t>
            </a:r>
            <a:r>
              <a:rPr lang="en-US" sz="1400" dirty="0" err="1" smtClean="0">
                <a:solidFill>
                  <a:srgbClr val="7F7F7F"/>
                </a:solidFill>
              </a:rPr>
              <a:t>hứng</a:t>
            </a:r>
            <a:r>
              <a:rPr lang="en-US" sz="1400" dirty="0" smtClean="0">
                <a:solidFill>
                  <a:srgbClr val="7F7F7F"/>
                </a:solidFill>
              </a:rPr>
              <a:t> </a:t>
            </a:r>
            <a:r>
              <a:rPr lang="en-US" sz="1400" dirty="0" err="1" smtClean="0">
                <a:solidFill>
                  <a:srgbClr val="7F7F7F"/>
                </a:solidFill>
              </a:rPr>
              <a:t>từ</a:t>
            </a:r>
            <a:r>
              <a:rPr lang="en-US" sz="1400" dirty="0" smtClean="0">
                <a:solidFill>
                  <a:srgbClr val="7F7F7F"/>
                </a:solidFill>
              </a:rPr>
              <a:t> </a:t>
            </a:r>
            <a:r>
              <a:rPr lang="en-US" sz="1400" dirty="0" err="1" smtClean="0">
                <a:solidFill>
                  <a:srgbClr val="7F7F7F"/>
                </a:solidFill>
              </a:rPr>
              <a:t>ngành</a:t>
            </a:r>
            <a:r>
              <a:rPr lang="en-US" sz="1400" dirty="0" smtClean="0">
                <a:solidFill>
                  <a:srgbClr val="7F7F7F"/>
                </a:solidFill>
              </a:rPr>
              <a:t> </a:t>
            </a:r>
            <a:r>
              <a:rPr lang="en-US" sz="1400" dirty="0" err="1" smtClean="0">
                <a:solidFill>
                  <a:srgbClr val="7F7F7F"/>
                </a:solidFill>
              </a:rPr>
              <a:t>khoa</a:t>
            </a:r>
            <a:r>
              <a:rPr lang="en-US" sz="1400" dirty="0" smtClean="0">
                <a:solidFill>
                  <a:srgbClr val="7F7F7F"/>
                </a:solidFill>
              </a:rPr>
              <a:t> </a:t>
            </a:r>
            <a:r>
              <a:rPr lang="en-US" sz="1400" dirty="0" err="1" smtClean="0">
                <a:solidFill>
                  <a:srgbClr val="7F7F7F"/>
                </a:solidFill>
              </a:rPr>
              <a:t>học</a:t>
            </a:r>
            <a:r>
              <a:rPr lang="en-US" sz="1400" dirty="0" smtClean="0">
                <a:solidFill>
                  <a:srgbClr val="7F7F7F"/>
                </a:solidFill>
              </a:rPr>
              <a:t> </a:t>
            </a:r>
            <a:r>
              <a:rPr lang="en-US" sz="1400" dirty="0" err="1" smtClean="0">
                <a:solidFill>
                  <a:srgbClr val="7F7F7F"/>
                </a:solidFill>
              </a:rPr>
              <a:t>chống</a:t>
            </a:r>
            <a:r>
              <a:rPr lang="en-US" sz="1400" dirty="0" smtClean="0">
                <a:solidFill>
                  <a:srgbClr val="7F7F7F"/>
                </a:solidFill>
              </a:rPr>
              <a:t> </a:t>
            </a:r>
            <a:r>
              <a:rPr lang="en-US" sz="1400" dirty="0" err="1" smtClean="0">
                <a:solidFill>
                  <a:srgbClr val="7F7F7F"/>
                </a:solidFill>
              </a:rPr>
              <a:t>lão</a:t>
            </a:r>
            <a:r>
              <a:rPr lang="en-US" sz="1400" dirty="0" smtClean="0">
                <a:solidFill>
                  <a:srgbClr val="7F7F7F"/>
                </a:solidFill>
              </a:rPr>
              <a:t> </a:t>
            </a:r>
            <a:r>
              <a:rPr lang="en-US" sz="1400" dirty="0" err="1" smtClean="0">
                <a:solidFill>
                  <a:srgbClr val="7F7F7F"/>
                </a:solidFill>
              </a:rPr>
              <a:t>hóa</a:t>
            </a:r>
            <a:r>
              <a:rPr lang="en-US" sz="1400" dirty="0" smtClean="0">
                <a:solidFill>
                  <a:srgbClr val="7F7F7F"/>
                </a:solidFill>
              </a:rPr>
              <a:t> </a:t>
            </a:r>
            <a:r>
              <a:rPr lang="en-US" sz="1400" dirty="0" err="1" smtClean="0">
                <a:solidFill>
                  <a:srgbClr val="7F7F7F"/>
                </a:solidFill>
              </a:rPr>
              <a:t>hơn</a:t>
            </a:r>
            <a:r>
              <a:rPr lang="en-US" sz="1400" dirty="0" smtClean="0">
                <a:solidFill>
                  <a:srgbClr val="7F7F7F"/>
                </a:solidFill>
              </a:rPr>
              <a:t> 30 </a:t>
            </a:r>
            <a:r>
              <a:rPr lang="en-US" sz="1400" dirty="0" err="1" smtClean="0">
                <a:solidFill>
                  <a:srgbClr val="7F7F7F"/>
                </a:solidFill>
              </a:rPr>
              <a:t>năm</a:t>
            </a:r>
            <a:r>
              <a:rPr lang="en-US" sz="1400" dirty="0">
                <a:solidFill>
                  <a:srgbClr val="7F7F7F"/>
                </a:solidFill>
              </a:rPr>
              <a:t> </a:t>
            </a:r>
            <a:r>
              <a:rPr lang="en-US" sz="1400" dirty="0" smtClean="0">
                <a:solidFill>
                  <a:srgbClr val="7F7F7F"/>
                </a:solidFill>
              </a:rPr>
              <a:t>qua.</a:t>
            </a:r>
            <a:endParaRPr lang="en-US" sz="1400" dirty="0">
              <a:solidFill>
                <a:srgbClr val="7F7F7F"/>
              </a:solidFill>
            </a:endParaRPr>
          </a:p>
          <a:p>
            <a:pPr marL="235120" indent="-235120">
              <a:lnSpc>
                <a:spcPts val="3000"/>
              </a:lnSpc>
              <a:spcBef>
                <a:spcPts val="0"/>
              </a:spcBef>
              <a:buClr>
                <a:srgbClr val="3BB0C9"/>
              </a:buClr>
              <a:buSzPct val="50000"/>
              <a:buFont typeface="Wingdings" charset="2"/>
              <a:buChar char=""/>
            </a:pPr>
            <a:r>
              <a:rPr lang="en-US" sz="1400" dirty="0" err="1" smtClean="0">
                <a:solidFill>
                  <a:srgbClr val="7F7F7F"/>
                </a:solidFill>
              </a:rPr>
              <a:t>Ngành</a:t>
            </a:r>
            <a:r>
              <a:rPr lang="en-US" sz="1400" dirty="0" smtClean="0">
                <a:solidFill>
                  <a:srgbClr val="7F7F7F"/>
                </a:solidFill>
              </a:rPr>
              <a:t> </a:t>
            </a:r>
            <a:r>
              <a:rPr lang="en-US" sz="1400" dirty="0" err="1" smtClean="0">
                <a:solidFill>
                  <a:srgbClr val="7F7F7F"/>
                </a:solidFill>
              </a:rPr>
              <a:t>khoa</a:t>
            </a:r>
            <a:r>
              <a:rPr lang="en-US" sz="1400" dirty="0" smtClean="0">
                <a:solidFill>
                  <a:srgbClr val="7F7F7F"/>
                </a:solidFill>
              </a:rPr>
              <a:t> </a:t>
            </a:r>
            <a:r>
              <a:rPr lang="en-US" sz="1400" dirty="0" err="1" smtClean="0">
                <a:solidFill>
                  <a:srgbClr val="7F7F7F"/>
                </a:solidFill>
              </a:rPr>
              <a:t>học</a:t>
            </a:r>
            <a:r>
              <a:rPr lang="en-US" sz="1400" dirty="0" smtClean="0">
                <a:solidFill>
                  <a:srgbClr val="7F7F7F"/>
                </a:solidFill>
              </a:rPr>
              <a:t> </a:t>
            </a:r>
            <a:r>
              <a:rPr lang="en-US" sz="1400" dirty="0" err="1" smtClean="0">
                <a:solidFill>
                  <a:srgbClr val="7F7F7F"/>
                </a:solidFill>
              </a:rPr>
              <a:t>nhắm</a:t>
            </a:r>
            <a:r>
              <a:rPr lang="en-US" sz="1400" dirty="0" smtClean="0">
                <a:solidFill>
                  <a:srgbClr val="7F7F7F"/>
                </a:solidFill>
              </a:rPr>
              <a:t> </a:t>
            </a:r>
            <a:r>
              <a:rPr lang="en-US" sz="1400" dirty="0" err="1" smtClean="0">
                <a:solidFill>
                  <a:srgbClr val="7F7F7F"/>
                </a:solidFill>
              </a:rPr>
              <a:t>vào</a:t>
            </a:r>
            <a:r>
              <a:rPr lang="en-US" sz="1400" dirty="0" smtClean="0">
                <a:solidFill>
                  <a:srgbClr val="7F7F7F"/>
                </a:solidFill>
              </a:rPr>
              <a:t> </a:t>
            </a:r>
            <a:r>
              <a:rPr lang="en-US" sz="1400" dirty="0" err="1" smtClean="0">
                <a:solidFill>
                  <a:srgbClr val="7F7F7F"/>
                </a:solidFill>
              </a:rPr>
              <a:t>nguồn</a:t>
            </a:r>
            <a:r>
              <a:rPr lang="en-US" sz="1400" dirty="0" smtClean="0">
                <a:solidFill>
                  <a:srgbClr val="7F7F7F"/>
                </a:solidFill>
              </a:rPr>
              <a:t> </a:t>
            </a:r>
            <a:r>
              <a:rPr lang="en-US" sz="1400" dirty="0" err="1" smtClean="0">
                <a:solidFill>
                  <a:srgbClr val="7F7F7F"/>
                </a:solidFill>
              </a:rPr>
              <a:t>gốc</a:t>
            </a:r>
            <a:r>
              <a:rPr lang="en-US" sz="1400" dirty="0" smtClean="0">
                <a:solidFill>
                  <a:srgbClr val="7F7F7F"/>
                </a:solidFill>
              </a:rPr>
              <a:t> </a:t>
            </a:r>
            <a:r>
              <a:rPr lang="en-US" sz="1400" dirty="0" err="1" smtClean="0">
                <a:solidFill>
                  <a:srgbClr val="7F7F7F"/>
                </a:solidFill>
              </a:rPr>
              <a:t>của</a:t>
            </a:r>
            <a:r>
              <a:rPr lang="en-US" sz="1400" dirty="0" smtClean="0">
                <a:solidFill>
                  <a:srgbClr val="7F7F7F"/>
                </a:solidFill>
              </a:rPr>
              <a:t> </a:t>
            </a:r>
            <a:r>
              <a:rPr lang="en-US" sz="1400" dirty="0" err="1" smtClean="0">
                <a:solidFill>
                  <a:srgbClr val="7F7F7F"/>
                </a:solidFill>
              </a:rPr>
              <a:t>sự</a:t>
            </a:r>
            <a:r>
              <a:rPr lang="en-US" sz="1400" dirty="0" smtClean="0">
                <a:solidFill>
                  <a:srgbClr val="7F7F7F"/>
                </a:solidFill>
              </a:rPr>
              <a:t> </a:t>
            </a:r>
            <a:r>
              <a:rPr lang="en-US" sz="1400" dirty="0" err="1" smtClean="0">
                <a:solidFill>
                  <a:srgbClr val="7F7F7F"/>
                </a:solidFill>
              </a:rPr>
              <a:t>lão</a:t>
            </a:r>
            <a:r>
              <a:rPr lang="en-US" sz="1400" dirty="0" smtClean="0">
                <a:solidFill>
                  <a:srgbClr val="7F7F7F"/>
                </a:solidFill>
              </a:rPr>
              <a:t> </a:t>
            </a:r>
            <a:r>
              <a:rPr lang="en-US" sz="1400" dirty="0" err="1" smtClean="0">
                <a:solidFill>
                  <a:srgbClr val="7F7F7F"/>
                </a:solidFill>
              </a:rPr>
              <a:t>hóa</a:t>
            </a:r>
            <a:endParaRPr lang="en-US" sz="1400" dirty="0" smtClean="0">
              <a:solidFill>
                <a:srgbClr val="7F7F7F"/>
              </a:solidFill>
            </a:endParaRPr>
          </a:p>
          <a:p>
            <a:pPr marL="235120" indent="-235120">
              <a:lnSpc>
                <a:spcPts val="3000"/>
              </a:lnSpc>
              <a:spcBef>
                <a:spcPts val="0"/>
              </a:spcBef>
              <a:buClr>
                <a:srgbClr val="3BB0C9"/>
              </a:buClr>
              <a:buSzPct val="50000"/>
              <a:buFont typeface="Wingdings" charset="2"/>
              <a:buChar char=""/>
            </a:pPr>
            <a:r>
              <a:rPr lang="en-US" sz="1400" dirty="0" err="1" smtClean="0">
                <a:solidFill>
                  <a:srgbClr val="7F7F7F"/>
                </a:solidFill>
              </a:rPr>
              <a:t>Những</a:t>
            </a:r>
            <a:r>
              <a:rPr lang="en-US" sz="1400" dirty="0" smtClean="0">
                <a:solidFill>
                  <a:srgbClr val="7F7F7F"/>
                </a:solidFill>
              </a:rPr>
              <a:t> </a:t>
            </a:r>
            <a:r>
              <a:rPr lang="en-US" sz="1400" dirty="0" err="1" smtClean="0">
                <a:solidFill>
                  <a:srgbClr val="7F7F7F"/>
                </a:solidFill>
              </a:rPr>
              <a:t>sản</a:t>
            </a:r>
            <a:r>
              <a:rPr lang="en-US" sz="1400" dirty="0" smtClean="0">
                <a:solidFill>
                  <a:srgbClr val="7F7F7F"/>
                </a:solidFill>
              </a:rPr>
              <a:t> </a:t>
            </a:r>
            <a:r>
              <a:rPr lang="en-US" sz="1400" dirty="0" err="1" smtClean="0">
                <a:solidFill>
                  <a:srgbClr val="7F7F7F"/>
                </a:solidFill>
              </a:rPr>
              <a:t>phẩm</a:t>
            </a:r>
            <a:r>
              <a:rPr lang="en-US" sz="1400" dirty="0" smtClean="0">
                <a:solidFill>
                  <a:srgbClr val="7F7F7F"/>
                </a:solidFill>
              </a:rPr>
              <a:t> </a:t>
            </a:r>
            <a:r>
              <a:rPr lang="en-US" sz="1400" dirty="0" err="1" smtClean="0">
                <a:solidFill>
                  <a:srgbClr val="7F7F7F"/>
                </a:solidFill>
              </a:rPr>
              <a:t>hiện</a:t>
            </a:r>
            <a:r>
              <a:rPr lang="en-US" sz="1400" dirty="0" smtClean="0">
                <a:solidFill>
                  <a:srgbClr val="7F7F7F"/>
                </a:solidFill>
              </a:rPr>
              <a:t> </a:t>
            </a:r>
            <a:r>
              <a:rPr lang="en-US" sz="1400" dirty="0" err="1" smtClean="0">
                <a:solidFill>
                  <a:srgbClr val="7F7F7F"/>
                </a:solidFill>
              </a:rPr>
              <a:t>đại</a:t>
            </a:r>
            <a:r>
              <a:rPr lang="en-US" sz="1400" dirty="0" smtClean="0">
                <a:solidFill>
                  <a:srgbClr val="7F7F7F"/>
                </a:solidFill>
              </a:rPr>
              <a:t>, </a:t>
            </a:r>
            <a:r>
              <a:rPr lang="en-US" sz="1400" dirty="0" err="1" smtClean="0">
                <a:solidFill>
                  <a:srgbClr val="7F7F7F"/>
                </a:solidFill>
              </a:rPr>
              <a:t>đột</a:t>
            </a:r>
            <a:r>
              <a:rPr lang="en-US" sz="1400" dirty="0" smtClean="0">
                <a:solidFill>
                  <a:srgbClr val="7F7F7F"/>
                </a:solidFill>
              </a:rPr>
              <a:t> </a:t>
            </a:r>
            <a:r>
              <a:rPr lang="en-US" sz="1400" dirty="0" err="1" smtClean="0">
                <a:solidFill>
                  <a:srgbClr val="7F7F7F"/>
                </a:solidFill>
              </a:rPr>
              <a:t>phá</a:t>
            </a:r>
            <a:r>
              <a:rPr lang="en-US" sz="1400" dirty="0" smtClean="0">
                <a:solidFill>
                  <a:srgbClr val="7F7F7F"/>
                </a:solidFill>
              </a:rPr>
              <a:t>, </a:t>
            </a:r>
            <a:r>
              <a:rPr lang="en-US" sz="1400" dirty="0" err="1" smtClean="0">
                <a:solidFill>
                  <a:srgbClr val="7F7F7F"/>
                </a:solidFill>
              </a:rPr>
              <a:t>được</a:t>
            </a:r>
            <a:r>
              <a:rPr lang="en-US" sz="1400" dirty="0" smtClean="0">
                <a:solidFill>
                  <a:srgbClr val="7F7F7F"/>
                </a:solidFill>
              </a:rPr>
              <a:t> </a:t>
            </a:r>
            <a:r>
              <a:rPr lang="en-US" sz="1400" dirty="0" err="1" smtClean="0">
                <a:solidFill>
                  <a:srgbClr val="7F7F7F"/>
                </a:solidFill>
              </a:rPr>
              <a:t>phát</a:t>
            </a:r>
            <a:r>
              <a:rPr lang="en-US" sz="1400" dirty="0" smtClean="0">
                <a:solidFill>
                  <a:srgbClr val="7F7F7F"/>
                </a:solidFill>
              </a:rPr>
              <a:t> </a:t>
            </a:r>
            <a:r>
              <a:rPr lang="en-US" sz="1400" dirty="0" err="1" smtClean="0">
                <a:solidFill>
                  <a:srgbClr val="7F7F7F"/>
                </a:solidFill>
              </a:rPr>
              <a:t>triển</a:t>
            </a:r>
            <a:r>
              <a:rPr lang="en-US" sz="1400" dirty="0" smtClean="0">
                <a:solidFill>
                  <a:srgbClr val="7F7F7F"/>
                </a:solidFill>
              </a:rPr>
              <a:t> </a:t>
            </a:r>
            <a:r>
              <a:rPr lang="en-US" sz="1400" dirty="0" err="1" smtClean="0">
                <a:solidFill>
                  <a:srgbClr val="7F7F7F"/>
                </a:solidFill>
              </a:rPr>
              <a:t>bởi</a:t>
            </a:r>
            <a:r>
              <a:rPr lang="en-US" sz="1400" dirty="0" smtClean="0">
                <a:solidFill>
                  <a:srgbClr val="7F7F7F"/>
                </a:solidFill>
              </a:rPr>
              <a:t> </a:t>
            </a:r>
            <a:r>
              <a:rPr lang="en-US" sz="1400" dirty="0" err="1" smtClean="0">
                <a:solidFill>
                  <a:srgbClr val="7F7F7F"/>
                </a:solidFill>
              </a:rPr>
              <a:t>những</a:t>
            </a:r>
            <a:r>
              <a:rPr lang="en-US" sz="1400" dirty="0" smtClean="0">
                <a:solidFill>
                  <a:srgbClr val="7F7F7F"/>
                </a:solidFill>
              </a:rPr>
              <a:t> </a:t>
            </a:r>
            <a:r>
              <a:rPr lang="en-US" sz="1400" dirty="0" err="1" smtClean="0">
                <a:solidFill>
                  <a:srgbClr val="7F7F7F"/>
                </a:solidFill>
              </a:rPr>
              <a:t>chuyên</a:t>
            </a:r>
            <a:r>
              <a:rPr lang="en-US" sz="1400" dirty="0" smtClean="0">
                <a:solidFill>
                  <a:srgbClr val="7F7F7F"/>
                </a:solidFill>
              </a:rPr>
              <a:t> </a:t>
            </a:r>
            <a:r>
              <a:rPr lang="en-US" sz="1400" dirty="0" err="1" smtClean="0">
                <a:solidFill>
                  <a:srgbClr val="7F7F7F"/>
                </a:solidFill>
              </a:rPr>
              <a:t>gia</a:t>
            </a:r>
            <a:r>
              <a:rPr lang="en-US" sz="1400" dirty="0" smtClean="0">
                <a:solidFill>
                  <a:srgbClr val="7F7F7F"/>
                </a:solidFill>
              </a:rPr>
              <a:t> </a:t>
            </a:r>
            <a:r>
              <a:rPr lang="en-US" sz="1400" dirty="0" err="1" smtClean="0">
                <a:solidFill>
                  <a:srgbClr val="7F7F7F"/>
                </a:solidFill>
              </a:rPr>
              <a:t>chống</a:t>
            </a:r>
            <a:r>
              <a:rPr lang="en-US" sz="1400" dirty="0" smtClean="0">
                <a:solidFill>
                  <a:srgbClr val="7F7F7F"/>
                </a:solidFill>
              </a:rPr>
              <a:t> </a:t>
            </a:r>
            <a:r>
              <a:rPr lang="en-US" sz="1400" dirty="0" err="1" smtClean="0">
                <a:solidFill>
                  <a:srgbClr val="7F7F7F"/>
                </a:solidFill>
              </a:rPr>
              <a:t>lão</a:t>
            </a:r>
            <a:r>
              <a:rPr lang="en-US" sz="1400" dirty="0" smtClean="0">
                <a:solidFill>
                  <a:srgbClr val="7F7F7F"/>
                </a:solidFill>
              </a:rPr>
              <a:t> </a:t>
            </a:r>
            <a:r>
              <a:rPr lang="en-US" sz="1400" dirty="0" err="1" smtClean="0">
                <a:solidFill>
                  <a:srgbClr val="7F7F7F"/>
                </a:solidFill>
              </a:rPr>
              <a:t>hóa</a:t>
            </a:r>
            <a:endParaRPr lang="en-US" sz="1400" dirty="0" smtClean="0">
              <a:solidFill>
                <a:srgbClr val="7F7F7F"/>
              </a:solidFill>
            </a:endParaRPr>
          </a:p>
          <a:p>
            <a:pPr marL="235120" indent="-235120">
              <a:lnSpc>
                <a:spcPts val="3000"/>
              </a:lnSpc>
              <a:spcBef>
                <a:spcPts val="0"/>
              </a:spcBef>
              <a:buClr>
                <a:srgbClr val="3BB0C9"/>
              </a:buClr>
              <a:buSzPct val="50000"/>
              <a:buFont typeface="Wingdings" charset="2"/>
              <a:buChar char=""/>
            </a:pPr>
            <a:r>
              <a:rPr lang="en-US" sz="1400" dirty="0" err="1" smtClean="0">
                <a:solidFill>
                  <a:srgbClr val="7F7F7F"/>
                </a:solidFill>
              </a:rPr>
              <a:t>Được</a:t>
            </a:r>
            <a:r>
              <a:rPr lang="en-US" sz="1400" dirty="0" smtClean="0">
                <a:solidFill>
                  <a:srgbClr val="7F7F7F"/>
                </a:solidFill>
              </a:rPr>
              <a:t> </a:t>
            </a:r>
            <a:r>
              <a:rPr lang="en-US" sz="1400" dirty="0" err="1" smtClean="0">
                <a:solidFill>
                  <a:srgbClr val="7F7F7F"/>
                </a:solidFill>
              </a:rPr>
              <a:t>cấp</a:t>
            </a:r>
            <a:r>
              <a:rPr lang="en-US" sz="1400" dirty="0" smtClean="0">
                <a:solidFill>
                  <a:srgbClr val="7F7F7F"/>
                </a:solidFill>
              </a:rPr>
              <a:t> b</a:t>
            </a:r>
            <a:r>
              <a:rPr lang="vi-VN" sz="1400" dirty="0" smtClean="0"/>
              <a:t>ằng </a:t>
            </a:r>
            <a:r>
              <a:rPr lang="vi-VN" sz="1400" dirty="0"/>
              <a:t>sáng chế </a:t>
            </a:r>
            <a:r>
              <a:rPr lang="vi-VN" sz="1400" dirty="0" smtClean="0"/>
              <a:t>cho </a:t>
            </a:r>
            <a:r>
              <a:rPr lang="vi-VN" sz="1400" dirty="0"/>
              <a:t>các chức năng và thiết kế</a:t>
            </a:r>
            <a:endParaRPr lang="en-US" sz="1400" dirty="0"/>
          </a:p>
        </p:txBody>
      </p:sp>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2</a:t>
            </a:fld>
            <a:endParaRPr lang="en-US" dirty="0"/>
          </a:p>
        </p:txBody>
      </p:sp>
    </p:spTree>
    <p:extLst>
      <p:ext uri="{BB962C8B-B14F-4D97-AF65-F5344CB8AC3E}">
        <p14:creationId xmlns:p14="http://schemas.microsoft.com/office/powerpoint/2010/main" val="62757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821" t="7540" r="5291" b="23603"/>
          <a:stretch/>
        </p:blipFill>
        <p:spPr>
          <a:xfrm>
            <a:off x="4775200" y="114300"/>
            <a:ext cx="4267200" cy="4407403"/>
          </a:xfrm>
          <a:prstGeom prst="rect">
            <a:avLst/>
          </a:prstGeom>
        </p:spPr>
      </p:pic>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4" cstate="print"/>
          <a:stretch>
            <a:fillRect/>
          </a:stretch>
        </p:blipFill>
        <p:spPr>
          <a:xfrm>
            <a:off x="8586692" y="4786884"/>
            <a:ext cx="274320" cy="274320"/>
          </a:xfrm>
          <a:prstGeom prst="rect">
            <a:avLst/>
          </a:prstGeom>
        </p:spPr>
      </p:pic>
      <p:sp>
        <p:nvSpPr>
          <p:cNvPr id="9" name="Content Placeholder 2"/>
          <p:cNvSpPr txBox="1">
            <a:spLocks/>
          </p:cNvSpPr>
          <p:nvPr/>
        </p:nvSpPr>
        <p:spPr>
          <a:xfrm>
            <a:off x="342900" y="922724"/>
            <a:ext cx="3975100" cy="3310609"/>
          </a:xfrm>
          <a:prstGeom prst="rect">
            <a:avLst/>
          </a:prstGeom>
        </p:spPr>
        <p:txBody>
          <a:bodyPr lIns="130622" tIns="65311" rIns="130622" bIns="65311">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Verlag 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Verlag 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Verlag 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Verlag 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Verlag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err="1" smtClean="0">
                <a:solidFill>
                  <a:schemeClr val="tx1">
                    <a:lumMod val="50000"/>
                    <a:lumOff val="50000"/>
                  </a:schemeClr>
                </a:solidFill>
                <a:latin typeface="Arial"/>
                <a:cs typeface="Arial"/>
              </a:rPr>
              <a:t>Các</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thành</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phần</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có</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nồng</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độ</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cao</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hơn</a:t>
            </a:r>
            <a:endParaRPr lang="en-US" sz="2400" dirty="0" smtClean="0">
              <a:solidFill>
                <a:schemeClr val="tx1">
                  <a:lumMod val="50000"/>
                  <a:lumOff val="50000"/>
                </a:schemeClr>
              </a:solidFill>
              <a:latin typeface="Arial"/>
              <a:cs typeface="Arial"/>
            </a:endParaRPr>
          </a:p>
          <a:p>
            <a:r>
              <a:rPr lang="vi-VN" sz="2400" dirty="0">
                <a:solidFill>
                  <a:schemeClr val="tx1">
                    <a:lumMod val="50000"/>
                    <a:lumOff val="50000"/>
                  </a:schemeClr>
                </a:solidFill>
                <a:latin typeface="Arial"/>
                <a:cs typeface="Arial"/>
              </a:rPr>
              <a:t>Kết hợp để cung cấp cho một số </a:t>
            </a:r>
            <a:r>
              <a:rPr lang="en-US" sz="2400" dirty="0" err="1" smtClean="0">
                <a:solidFill>
                  <a:schemeClr val="tx1">
                    <a:lumMod val="50000"/>
                    <a:lumOff val="50000"/>
                  </a:schemeClr>
                </a:solidFill>
                <a:latin typeface="Arial"/>
                <a:cs typeface="Arial"/>
              </a:rPr>
              <a:t>lượng</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và</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công</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dụng</a:t>
            </a:r>
            <a:r>
              <a:rPr lang="vi-VN" sz="2400" dirty="0" smtClean="0">
                <a:solidFill>
                  <a:schemeClr val="tx1">
                    <a:lumMod val="50000"/>
                    <a:lumOff val="50000"/>
                  </a:schemeClr>
                </a:solidFill>
                <a:latin typeface="Arial"/>
                <a:cs typeface="Arial"/>
              </a:rPr>
              <a:t> </a:t>
            </a:r>
            <a:r>
              <a:rPr lang="vi-VN" sz="2400" dirty="0">
                <a:solidFill>
                  <a:schemeClr val="tx1">
                    <a:lumMod val="50000"/>
                    <a:lumOff val="50000"/>
                  </a:schemeClr>
                </a:solidFill>
                <a:latin typeface="Arial"/>
                <a:cs typeface="Arial"/>
              </a:rPr>
              <a:t>cao hơn </a:t>
            </a:r>
            <a:r>
              <a:rPr lang="vi-VN" sz="2400" dirty="0" smtClean="0">
                <a:solidFill>
                  <a:schemeClr val="tx1">
                    <a:lumMod val="50000"/>
                    <a:lumOff val="50000"/>
                  </a:schemeClr>
                </a:solidFill>
                <a:latin typeface="Arial"/>
                <a:cs typeface="Arial"/>
              </a:rPr>
              <a:t>của </a:t>
            </a:r>
            <a:r>
              <a:rPr lang="vi-VN" sz="2400" dirty="0">
                <a:solidFill>
                  <a:schemeClr val="tx1">
                    <a:lumMod val="50000"/>
                    <a:lumOff val="50000"/>
                  </a:schemeClr>
                </a:solidFill>
                <a:latin typeface="Arial"/>
                <a:cs typeface="Arial"/>
              </a:rPr>
              <a:t>các thành phần quan trọng mà </a:t>
            </a:r>
            <a:r>
              <a:rPr lang="en-US" sz="2400" dirty="0" err="1" smtClean="0">
                <a:solidFill>
                  <a:schemeClr val="tx1">
                    <a:lumMod val="50000"/>
                    <a:lumOff val="50000"/>
                  </a:schemeClr>
                </a:solidFill>
                <a:latin typeface="Arial"/>
                <a:cs typeface="Arial"/>
              </a:rPr>
              <a:t>chúng</a:t>
            </a:r>
            <a:r>
              <a:rPr lang="en-US" sz="2400" dirty="0" smtClean="0">
                <a:solidFill>
                  <a:schemeClr val="tx1">
                    <a:lumMod val="50000"/>
                    <a:lumOff val="50000"/>
                  </a:schemeClr>
                </a:solidFill>
                <a:latin typeface="Arial"/>
                <a:cs typeface="Arial"/>
              </a:rPr>
              <a:t> </a:t>
            </a:r>
            <a:r>
              <a:rPr lang="vi-VN" sz="2400" dirty="0" smtClean="0">
                <a:solidFill>
                  <a:schemeClr val="tx1">
                    <a:lumMod val="50000"/>
                    <a:lumOff val="50000"/>
                  </a:schemeClr>
                </a:solidFill>
                <a:latin typeface="Arial"/>
                <a:cs typeface="Arial"/>
              </a:rPr>
              <a:t>không </a:t>
            </a:r>
            <a:r>
              <a:rPr lang="vi-VN" sz="2400" dirty="0">
                <a:solidFill>
                  <a:schemeClr val="tx1">
                    <a:lumMod val="50000"/>
                    <a:lumOff val="50000"/>
                  </a:schemeClr>
                </a:solidFill>
                <a:latin typeface="Arial"/>
                <a:cs typeface="Arial"/>
              </a:rPr>
              <a:t>thể được </a:t>
            </a:r>
            <a:r>
              <a:rPr lang="en-US" sz="2400" dirty="0" err="1" smtClean="0">
                <a:solidFill>
                  <a:schemeClr val="tx1">
                    <a:lumMod val="50000"/>
                    <a:lumOff val="50000"/>
                  </a:schemeClr>
                </a:solidFill>
                <a:latin typeface="Arial"/>
                <a:cs typeface="Arial"/>
              </a:rPr>
              <a:t>thiết</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lập</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trong</a:t>
            </a:r>
            <a:r>
              <a:rPr lang="vi-VN" sz="2400" dirty="0" smtClean="0">
                <a:solidFill>
                  <a:schemeClr val="tx1">
                    <a:lumMod val="50000"/>
                    <a:lumOff val="50000"/>
                  </a:schemeClr>
                </a:solidFill>
                <a:latin typeface="Arial"/>
                <a:cs typeface="Arial"/>
              </a:rPr>
              <a:t> </a:t>
            </a:r>
            <a:r>
              <a:rPr lang="vi-VN" sz="2400" dirty="0">
                <a:solidFill>
                  <a:schemeClr val="tx1">
                    <a:lumMod val="50000"/>
                    <a:lumOff val="50000"/>
                  </a:schemeClr>
                </a:solidFill>
                <a:latin typeface="Arial"/>
                <a:cs typeface="Arial"/>
              </a:rPr>
              <a:t>một sản phẩm duy nhất</a:t>
            </a:r>
            <a:endParaRPr lang="en-US" dirty="0">
              <a:solidFill>
                <a:schemeClr val="tx1">
                  <a:lumMod val="50000"/>
                  <a:lumOff val="50000"/>
                </a:schemeClr>
              </a:solidFill>
              <a:latin typeface="Arial"/>
            </a:endParaRPr>
          </a:p>
        </p:txBody>
      </p:sp>
      <p:sp>
        <p:nvSpPr>
          <p:cNvPr id="13" name="パイ 17"/>
          <p:cNvSpPr/>
          <p:nvPr/>
        </p:nvSpPr>
        <p:spPr>
          <a:xfrm rot="18146429">
            <a:off x="6085495" y="1331130"/>
            <a:ext cx="1837110" cy="1706540"/>
          </a:xfrm>
          <a:prstGeom prst="pie">
            <a:avLst>
              <a:gd name="adj1" fmla="val 2703688"/>
              <a:gd name="adj2" fmla="val 13649641"/>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kumimoji="1" lang="ja-JP" altLang="en-US" dirty="0">
              <a:solidFill>
                <a:schemeClr val="tx1"/>
              </a:solidFill>
            </a:endParaRPr>
          </a:p>
        </p:txBody>
      </p:sp>
      <p:sp>
        <p:nvSpPr>
          <p:cNvPr id="4" name="Slide Number Placeholder 3"/>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3</a:t>
            </a:fld>
            <a:endParaRPr lang="en-US" dirty="0"/>
          </a:p>
        </p:txBody>
      </p:sp>
      <p:sp>
        <p:nvSpPr>
          <p:cNvPr id="11" name="Title 1"/>
          <p:cNvSpPr txBox="1">
            <a:spLocks/>
          </p:cNvSpPr>
          <p:nvPr/>
        </p:nvSpPr>
        <p:spPr>
          <a:xfrm>
            <a:off x="342900" y="215900"/>
            <a:ext cx="8229600" cy="857250"/>
          </a:xfrm>
          <a:prstGeom prst="rect">
            <a:avLst/>
          </a:prstGeom>
        </p:spPr>
        <p:txBody>
          <a:bodyPr/>
          <a:lstStyle>
            <a:lvl1pPr algn="l" defTabSz="457200" rtl="0" eaLnBrk="1" latinLnBrk="0" hangingPunct="1">
              <a:spcBef>
                <a:spcPct val="0"/>
              </a:spcBef>
              <a:buNone/>
              <a:defRPr sz="2800" kern="1200" baseline="0">
                <a:solidFill>
                  <a:srgbClr val="646569"/>
                </a:solidFill>
                <a:latin typeface="Arial"/>
                <a:ea typeface="+mj-ea"/>
                <a:cs typeface="Arial"/>
              </a:defRPr>
            </a:lvl1pPr>
          </a:lstStyle>
          <a:p>
            <a:r>
              <a:rPr lang="en-US" dirty="0">
                <a:solidFill>
                  <a:srgbClr val="00A8CC"/>
                </a:solidFill>
              </a:rPr>
              <a:t>S</a:t>
            </a:r>
            <a:r>
              <a:rPr lang="en-US" dirty="0" smtClean="0">
                <a:solidFill>
                  <a:srgbClr val="00A8CC"/>
                </a:solidFill>
              </a:rPr>
              <a:t>IÊU HUYẾT THANH </a:t>
            </a:r>
            <a:endParaRPr lang="en-US" sz="1200" dirty="0">
              <a:solidFill>
                <a:srgbClr val="FF00FF"/>
              </a:solidFill>
            </a:endParaRPr>
          </a:p>
        </p:txBody>
      </p:sp>
    </p:spTree>
    <p:extLst>
      <p:ext uri="{BB962C8B-B14F-4D97-AF65-F5344CB8AC3E}">
        <p14:creationId xmlns:p14="http://schemas.microsoft.com/office/powerpoint/2010/main" val="14754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46694" y="0"/>
            <a:ext cx="3222275" cy="470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
          <p:cNvSpPr txBox="1"/>
          <p:nvPr/>
        </p:nvSpPr>
        <p:spPr>
          <a:xfrm>
            <a:off x="457201" y="769311"/>
            <a:ext cx="4825999" cy="3471712"/>
          </a:xfrm>
          <a:prstGeom prst="rect">
            <a:avLst/>
          </a:prstGeom>
          <a:noFill/>
        </p:spPr>
        <p:txBody>
          <a:bodyPr wrap="square" lIns="146297" tIns="73148" rIns="146297" bIns="73148" rtlCol="0">
            <a:spAutoFit/>
          </a:bodyPr>
          <a:lstStyle/>
          <a:p>
            <a:r>
              <a:rPr kumimoji="1" lang="vi-VN" altLang="ja-JP" sz="2400" dirty="0">
                <a:solidFill>
                  <a:srgbClr val="7F7F7F"/>
                </a:solidFill>
                <a:latin typeface="Arial"/>
                <a:cs typeface="Arial"/>
              </a:rPr>
              <a:t>Chúng tôi cố ý tách </a:t>
            </a:r>
            <a:r>
              <a:rPr kumimoji="1" lang="en-US" altLang="ja-JP" sz="2400" dirty="0" err="1" smtClean="0">
                <a:solidFill>
                  <a:srgbClr val="7F7F7F"/>
                </a:solidFill>
                <a:latin typeface="Arial"/>
                <a:cs typeface="Arial"/>
              </a:rPr>
              <a:t>các</a:t>
            </a:r>
            <a:r>
              <a:rPr kumimoji="1" lang="en-US" altLang="ja-JP" sz="2400" dirty="0" smtClean="0">
                <a:solidFill>
                  <a:srgbClr val="7F7F7F"/>
                </a:solidFill>
                <a:latin typeface="Arial"/>
                <a:cs typeface="Arial"/>
              </a:rPr>
              <a:t> </a:t>
            </a:r>
            <a:r>
              <a:rPr kumimoji="1" lang="vi-VN" altLang="ja-JP" sz="2400" dirty="0" smtClean="0">
                <a:solidFill>
                  <a:srgbClr val="7F7F7F"/>
                </a:solidFill>
                <a:latin typeface="Arial"/>
                <a:cs typeface="Arial"/>
              </a:rPr>
              <a:t>thành </a:t>
            </a:r>
            <a:r>
              <a:rPr kumimoji="1" lang="vi-VN" altLang="ja-JP" sz="2400" dirty="0">
                <a:solidFill>
                  <a:srgbClr val="7F7F7F"/>
                </a:solidFill>
                <a:latin typeface="Arial"/>
                <a:cs typeface="Arial"/>
              </a:rPr>
              <a:t>phần vào ba huyết </a:t>
            </a:r>
            <a:r>
              <a:rPr kumimoji="1" lang="vi-VN" altLang="ja-JP" sz="2400" dirty="0" smtClean="0">
                <a:solidFill>
                  <a:srgbClr val="7F7F7F"/>
                </a:solidFill>
                <a:latin typeface="Arial"/>
                <a:cs typeface="Arial"/>
              </a:rPr>
              <a:t>thanh</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để</a:t>
            </a:r>
            <a:r>
              <a:rPr kumimoji="1" lang="en-US" altLang="ja-JP" sz="2400" dirty="0" smtClean="0">
                <a:solidFill>
                  <a:srgbClr val="7F7F7F"/>
                </a:solidFill>
                <a:latin typeface="Arial"/>
                <a:cs typeface="Arial"/>
              </a:rPr>
              <a:t> n</a:t>
            </a:r>
            <a:r>
              <a:rPr kumimoji="1" lang="vi-VN" altLang="ja-JP" sz="2400" dirty="0" smtClean="0">
                <a:solidFill>
                  <a:srgbClr val="7F7F7F"/>
                </a:solidFill>
                <a:latin typeface="Arial"/>
                <a:cs typeface="Arial"/>
              </a:rPr>
              <a:t>hắm </a:t>
            </a:r>
            <a:r>
              <a:rPr kumimoji="1" lang="en-US" altLang="ja-JP" sz="2400" dirty="0" err="1" smtClean="0">
                <a:solidFill>
                  <a:srgbClr val="7F7F7F"/>
                </a:solidFill>
                <a:latin typeface="Arial"/>
                <a:cs typeface="Arial"/>
              </a:rPr>
              <a:t>vào</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các</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đặc</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điểm</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khác</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nhau</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của</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sự</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lão</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hóa</a:t>
            </a:r>
            <a:r>
              <a:rPr kumimoji="1" lang="vi-VN" altLang="ja-JP" sz="2400" dirty="0" smtClean="0">
                <a:solidFill>
                  <a:srgbClr val="7F7F7F"/>
                </a:solidFill>
                <a:latin typeface="Arial"/>
                <a:cs typeface="Arial"/>
              </a:rPr>
              <a:t>. </a:t>
            </a:r>
            <a:r>
              <a:rPr kumimoji="1" lang="vi-VN" altLang="ja-JP" sz="2400" dirty="0">
                <a:solidFill>
                  <a:srgbClr val="7F7F7F"/>
                </a:solidFill>
                <a:latin typeface="Arial"/>
                <a:cs typeface="Arial"/>
              </a:rPr>
              <a:t>Ba huyết thanh được tùy chỉnh để đáp ứng nhu cầu chăm sóc da cá nhân và được phân phối tại thời điểm sử dụng thông qua công nghệ </a:t>
            </a:r>
            <a:r>
              <a:rPr kumimoji="1" lang="en-US" altLang="ja-JP" sz="2400" dirty="0" err="1" smtClean="0">
                <a:solidFill>
                  <a:srgbClr val="7F7F7F"/>
                </a:solidFill>
                <a:latin typeface="Arial"/>
                <a:cs typeface="Arial"/>
              </a:rPr>
              <a:t>lớp</a:t>
            </a:r>
            <a:r>
              <a:rPr kumimoji="1" lang="en-US" altLang="ja-JP" sz="2400" dirty="0" smtClean="0">
                <a:solidFill>
                  <a:srgbClr val="7F7F7F"/>
                </a:solidFill>
                <a:latin typeface="Arial"/>
                <a:cs typeface="Arial"/>
              </a:rPr>
              <a:t> </a:t>
            </a:r>
            <a:r>
              <a:rPr kumimoji="1" lang="en-US" altLang="ja-JP" sz="2400" dirty="0" err="1" smtClean="0">
                <a:solidFill>
                  <a:srgbClr val="7F7F7F"/>
                </a:solidFill>
                <a:latin typeface="Arial"/>
                <a:cs typeface="Arial"/>
              </a:rPr>
              <a:t>siêu</a:t>
            </a:r>
            <a:r>
              <a:rPr kumimoji="1" lang="en-US" altLang="ja-JP" sz="2400" dirty="0" smtClean="0">
                <a:solidFill>
                  <a:srgbClr val="7F7F7F"/>
                </a:solidFill>
                <a:latin typeface="Arial"/>
                <a:cs typeface="Arial"/>
              </a:rPr>
              <a:t> vi (</a:t>
            </a:r>
            <a:r>
              <a:rPr kumimoji="1" lang="vi-VN" altLang="ja-JP" sz="2400" dirty="0" smtClean="0">
                <a:solidFill>
                  <a:srgbClr val="7F7F7F"/>
                </a:solidFill>
                <a:latin typeface="Arial"/>
                <a:cs typeface="Arial"/>
              </a:rPr>
              <a:t>microlayering</a:t>
            </a:r>
            <a:r>
              <a:rPr kumimoji="1" lang="en-US" altLang="ja-JP" sz="2400" dirty="0" smtClean="0">
                <a:solidFill>
                  <a:srgbClr val="7F7F7F"/>
                </a:solidFill>
                <a:latin typeface="Arial"/>
                <a:cs typeface="Arial"/>
              </a:rPr>
              <a:t>)</a:t>
            </a:r>
            <a:r>
              <a:rPr kumimoji="1" lang="vi-VN" altLang="ja-JP" sz="2400" dirty="0" smtClean="0">
                <a:solidFill>
                  <a:srgbClr val="7F7F7F"/>
                </a:solidFill>
                <a:latin typeface="Arial"/>
                <a:cs typeface="Arial"/>
              </a:rPr>
              <a:t>.</a:t>
            </a:r>
            <a:endParaRPr kumimoji="1" lang="en-US" altLang="ja-JP" sz="2400" dirty="0">
              <a:solidFill>
                <a:schemeClr val="tx1">
                  <a:lumMod val="50000"/>
                  <a:lumOff val="50000"/>
                </a:schemeClr>
              </a:solidFill>
              <a:latin typeface="Arial"/>
              <a:cs typeface="Arial"/>
            </a:endParaRPr>
          </a:p>
        </p:txBody>
      </p:sp>
      <p:sp>
        <p:nvSpPr>
          <p:cNvPr id="2" name="Slide Number Placeholder 1"/>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4</a:t>
            </a:fld>
            <a:endParaRPr lang="en-US" dirty="0"/>
          </a:p>
        </p:txBody>
      </p:sp>
      <p:sp>
        <p:nvSpPr>
          <p:cNvPr id="7" name="Title 1"/>
          <p:cNvSpPr>
            <a:spLocks noGrp="1"/>
          </p:cNvSpPr>
          <p:nvPr>
            <p:ph type="title"/>
          </p:nvPr>
        </p:nvSpPr>
        <p:spPr>
          <a:xfrm>
            <a:off x="357092" y="206375"/>
            <a:ext cx="8229600" cy="857250"/>
          </a:xfrm>
        </p:spPr>
        <p:txBody>
          <a:bodyPr/>
          <a:lstStyle/>
          <a:p>
            <a:r>
              <a:rPr lang="en-US" dirty="0" smtClean="0">
                <a:solidFill>
                  <a:srgbClr val="00A8CC"/>
                </a:solidFill>
              </a:rPr>
              <a:t>ĐƯỢC THIẾT LẬP CHO TÔI</a:t>
            </a:r>
            <a:endParaRPr lang="en-US" sz="1200" dirty="0">
              <a:solidFill>
                <a:srgbClr val="FF00FF"/>
              </a:solidFill>
            </a:endParaRPr>
          </a:p>
        </p:txBody>
      </p:sp>
    </p:spTree>
    <p:extLst>
      <p:ext uri="{BB962C8B-B14F-4D97-AF65-F5344CB8AC3E}">
        <p14:creationId xmlns:p14="http://schemas.microsoft.com/office/powerpoint/2010/main" val="262440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M150200010_158 skeleton.jpg"/>
          <p:cNvPicPr>
            <a:picLocks noChangeAspect="1"/>
          </p:cNvPicPr>
          <p:nvPr/>
        </p:nvPicPr>
        <p:blipFill rotWithShape="1">
          <a:blip r:embed="rId3" cstate="print">
            <a:extLst>
              <a:ext uri="{28A0092B-C50C-407E-A947-70E740481C1C}">
                <a14:useLocalDpi xmlns:a14="http://schemas.microsoft.com/office/drawing/2010/main"/>
              </a:ext>
            </a:extLst>
          </a:blip>
          <a:srcRect l="22974" t="21438" r="13618" b="17768"/>
          <a:stretch/>
        </p:blipFill>
        <p:spPr>
          <a:xfrm>
            <a:off x="5463843" y="-1"/>
            <a:ext cx="3680157" cy="4704589"/>
          </a:xfrm>
          <a:prstGeom prst="rect">
            <a:avLst/>
          </a:prstGeom>
        </p:spPr>
      </p:pic>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4" cstate="print"/>
          <a:stretch>
            <a:fillRect/>
          </a:stretch>
        </p:blipFill>
        <p:spPr>
          <a:xfrm>
            <a:off x="8586692" y="4786884"/>
            <a:ext cx="274320" cy="274320"/>
          </a:xfrm>
          <a:prstGeom prst="rect">
            <a:avLst/>
          </a:prstGeom>
        </p:spPr>
      </p:pic>
      <p:sp>
        <p:nvSpPr>
          <p:cNvPr id="2" name="Title 1"/>
          <p:cNvSpPr>
            <a:spLocks noGrp="1"/>
          </p:cNvSpPr>
          <p:nvPr>
            <p:ph type="title"/>
          </p:nvPr>
        </p:nvSpPr>
        <p:spPr>
          <a:xfrm>
            <a:off x="357092" y="206375"/>
            <a:ext cx="8229600" cy="857250"/>
          </a:xfrm>
        </p:spPr>
        <p:txBody>
          <a:bodyPr/>
          <a:lstStyle/>
          <a:p>
            <a:r>
              <a:rPr lang="en-US" dirty="0" smtClean="0">
                <a:solidFill>
                  <a:srgbClr val="00A8CC"/>
                </a:solidFill>
              </a:rPr>
              <a:t>PHÒNG PHA CHẾ CHĂM SÓC DA CÁ NHÂN CỦA BẠN</a:t>
            </a:r>
            <a:br>
              <a:rPr lang="en-US" dirty="0" smtClean="0">
                <a:solidFill>
                  <a:srgbClr val="00A8CC"/>
                </a:solidFill>
              </a:rPr>
            </a:br>
            <a:endParaRPr lang="en-US" sz="1200" dirty="0">
              <a:solidFill>
                <a:srgbClr val="FF00FF"/>
              </a:solidFill>
            </a:endParaRPr>
          </a:p>
        </p:txBody>
      </p:sp>
      <p:sp>
        <p:nvSpPr>
          <p:cNvPr id="7" name="Content Placeholder 2"/>
          <p:cNvSpPr>
            <a:spLocks noGrp="1"/>
          </p:cNvSpPr>
          <p:nvPr>
            <p:ph idx="1"/>
          </p:nvPr>
        </p:nvSpPr>
        <p:spPr>
          <a:xfrm>
            <a:off x="407219" y="1448580"/>
            <a:ext cx="4956516" cy="2352025"/>
          </a:xfrm>
        </p:spPr>
        <p:txBody>
          <a:bodyPr>
            <a:normAutofit/>
          </a:bodyPr>
          <a:lstStyle/>
          <a:p>
            <a:pPr marL="0" indent="0">
              <a:buNone/>
            </a:pPr>
            <a:r>
              <a:rPr lang="en-US" sz="2400" dirty="0" err="1" smtClean="0">
                <a:solidFill>
                  <a:srgbClr val="7F7F7F"/>
                </a:solidFill>
              </a:rPr>
              <a:t>Như</a:t>
            </a:r>
            <a:r>
              <a:rPr lang="en-US" sz="2400" dirty="0" smtClean="0">
                <a:solidFill>
                  <a:srgbClr val="7F7F7F"/>
                </a:solidFill>
              </a:rPr>
              <a:t> </a:t>
            </a:r>
            <a:r>
              <a:rPr lang="en-US" sz="2400" dirty="0" err="1" smtClean="0">
                <a:solidFill>
                  <a:srgbClr val="7F7F7F"/>
                </a:solidFill>
              </a:rPr>
              <a:t>một</a:t>
            </a:r>
            <a:r>
              <a:rPr lang="en-US" sz="2400" dirty="0" smtClean="0">
                <a:solidFill>
                  <a:srgbClr val="7F7F7F"/>
                </a:solidFill>
              </a:rPr>
              <a:t> </a:t>
            </a:r>
            <a:r>
              <a:rPr lang="en-US" sz="2400" dirty="0" err="1" smtClean="0">
                <a:solidFill>
                  <a:srgbClr val="7F7F7F"/>
                </a:solidFill>
              </a:rPr>
              <a:t>phòng</a:t>
            </a:r>
            <a:r>
              <a:rPr lang="en-US" sz="2400" dirty="0" smtClean="0">
                <a:solidFill>
                  <a:srgbClr val="7F7F7F"/>
                </a:solidFill>
              </a:rPr>
              <a:t> </a:t>
            </a:r>
            <a:r>
              <a:rPr lang="en-US" sz="2400" dirty="0" err="1" smtClean="0">
                <a:solidFill>
                  <a:srgbClr val="7F7F7F"/>
                </a:solidFill>
              </a:rPr>
              <a:t>pha</a:t>
            </a:r>
            <a:r>
              <a:rPr lang="en-US" sz="2400" dirty="0" smtClean="0">
                <a:solidFill>
                  <a:srgbClr val="7F7F7F"/>
                </a:solidFill>
              </a:rPr>
              <a:t> </a:t>
            </a:r>
            <a:r>
              <a:rPr lang="en-US" sz="2400" dirty="0" err="1" smtClean="0">
                <a:solidFill>
                  <a:srgbClr val="7F7F7F"/>
                </a:solidFill>
              </a:rPr>
              <a:t>chế</a:t>
            </a:r>
            <a:r>
              <a:rPr lang="en-US" sz="2400" dirty="0" smtClean="0">
                <a:solidFill>
                  <a:srgbClr val="7F7F7F"/>
                </a:solidFill>
              </a:rPr>
              <a:t> </a:t>
            </a:r>
            <a:r>
              <a:rPr lang="en-US" sz="2400" dirty="0" err="1" smtClean="0">
                <a:solidFill>
                  <a:srgbClr val="7F7F7F"/>
                </a:solidFill>
              </a:rPr>
              <a:t>ngay</a:t>
            </a:r>
            <a:r>
              <a:rPr lang="en-US" sz="2400" dirty="0" smtClean="0">
                <a:solidFill>
                  <a:srgbClr val="7F7F7F"/>
                </a:solidFill>
              </a:rPr>
              <a:t> </a:t>
            </a:r>
            <a:r>
              <a:rPr lang="en-US" sz="2400" dirty="0" err="1" smtClean="0">
                <a:solidFill>
                  <a:srgbClr val="7F7F7F"/>
                </a:solidFill>
              </a:rPr>
              <a:t>tại</a:t>
            </a:r>
            <a:r>
              <a:rPr lang="en-US" sz="2400" dirty="0" smtClean="0">
                <a:solidFill>
                  <a:srgbClr val="7F7F7F"/>
                </a:solidFill>
              </a:rPr>
              <a:t> </a:t>
            </a:r>
            <a:r>
              <a:rPr lang="en-US" sz="2400" dirty="0" err="1" smtClean="0">
                <a:solidFill>
                  <a:srgbClr val="7F7F7F"/>
                </a:solidFill>
              </a:rPr>
              <a:t>nhà</a:t>
            </a:r>
            <a:r>
              <a:rPr lang="en-US" sz="2400" dirty="0" smtClean="0">
                <a:solidFill>
                  <a:srgbClr val="7F7F7F"/>
                </a:solidFill>
              </a:rPr>
              <a:t>. </a:t>
            </a:r>
            <a:r>
              <a:rPr lang="en-US" sz="2400" dirty="0" err="1" smtClean="0">
                <a:solidFill>
                  <a:srgbClr val="7F7F7F"/>
                </a:solidFill>
              </a:rPr>
              <a:t>Thiết</a:t>
            </a:r>
            <a:r>
              <a:rPr lang="en-US" sz="2400" dirty="0" smtClean="0">
                <a:solidFill>
                  <a:srgbClr val="7F7F7F"/>
                </a:solidFill>
              </a:rPr>
              <a:t> </a:t>
            </a:r>
            <a:r>
              <a:rPr lang="en-US" sz="2400" dirty="0" err="1" smtClean="0">
                <a:solidFill>
                  <a:srgbClr val="7F7F7F"/>
                </a:solidFill>
              </a:rPr>
              <a:t>bị</a:t>
            </a:r>
            <a:r>
              <a:rPr lang="en-US" sz="2400" dirty="0" smtClean="0">
                <a:solidFill>
                  <a:srgbClr val="7F7F7F"/>
                </a:solidFill>
              </a:rPr>
              <a:t> </a:t>
            </a:r>
            <a:r>
              <a:rPr lang="en-US" sz="2400" dirty="0" err="1" smtClean="0">
                <a:solidFill>
                  <a:srgbClr val="7F7F7F"/>
                </a:solidFill>
              </a:rPr>
              <a:t>có</a:t>
            </a:r>
            <a:r>
              <a:rPr lang="en-US" sz="2400" dirty="0" smtClean="0">
                <a:solidFill>
                  <a:srgbClr val="7F7F7F"/>
                </a:solidFill>
              </a:rPr>
              <a:t> </a:t>
            </a:r>
            <a:r>
              <a:rPr lang="en-US" sz="2400" dirty="0" err="1" smtClean="0">
                <a:solidFill>
                  <a:srgbClr val="7F7F7F"/>
                </a:solidFill>
              </a:rPr>
              <a:t>một</a:t>
            </a:r>
            <a:r>
              <a:rPr lang="en-US" sz="2400" dirty="0" smtClean="0">
                <a:solidFill>
                  <a:srgbClr val="7F7F7F"/>
                </a:solidFill>
              </a:rPr>
              <a:t> </a:t>
            </a:r>
            <a:r>
              <a:rPr lang="en-US" sz="2400" dirty="0" err="1" smtClean="0">
                <a:solidFill>
                  <a:srgbClr val="7F7F7F"/>
                </a:solidFill>
              </a:rPr>
              <a:t>không</a:t>
            </a:r>
            <a:r>
              <a:rPr lang="en-US" sz="2400" dirty="0" smtClean="0">
                <a:solidFill>
                  <a:srgbClr val="7F7F7F"/>
                </a:solidFill>
              </a:rPr>
              <a:t> </a:t>
            </a:r>
            <a:r>
              <a:rPr lang="en-US" sz="2400" dirty="0" err="1" smtClean="0">
                <a:solidFill>
                  <a:srgbClr val="7F7F7F"/>
                </a:solidFill>
              </a:rPr>
              <a:t>hai</a:t>
            </a:r>
            <a:r>
              <a:rPr lang="en-US" sz="2400" dirty="0" smtClean="0">
                <a:solidFill>
                  <a:srgbClr val="7F7F7F"/>
                </a:solidFill>
              </a:rPr>
              <a:t> </a:t>
            </a:r>
            <a:r>
              <a:rPr lang="en-US" sz="2400" dirty="0" err="1" smtClean="0">
                <a:solidFill>
                  <a:srgbClr val="7F7F7F"/>
                </a:solidFill>
              </a:rPr>
              <a:t>với</a:t>
            </a:r>
            <a:r>
              <a:rPr lang="en-US" sz="2400" dirty="0" smtClean="0">
                <a:solidFill>
                  <a:srgbClr val="7F7F7F"/>
                </a:solidFill>
              </a:rPr>
              <a:t> </a:t>
            </a:r>
            <a:r>
              <a:rPr lang="en-US" sz="2400" dirty="0" err="1" smtClean="0">
                <a:solidFill>
                  <a:srgbClr val="7F7F7F"/>
                </a:solidFill>
              </a:rPr>
              <a:t>công</a:t>
            </a:r>
            <a:r>
              <a:rPr lang="en-US" sz="2400" dirty="0" smtClean="0">
                <a:solidFill>
                  <a:srgbClr val="7F7F7F"/>
                </a:solidFill>
              </a:rPr>
              <a:t> </a:t>
            </a:r>
            <a:r>
              <a:rPr lang="en-US" sz="2400" dirty="0" err="1" smtClean="0">
                <a:solidFill>
                  <a:srgbClr val="7F7F7F"/>
                </a:solidFill>
              </a:rPr>
              <a:t>nghệ</a:t>
            </a:r>
            <a:r>
              <a:rPr lang="en-US" sz="2400" dirty="0" smtClean="0">
                <a:solidFill>
                  <a:srgbClr val="7F7F7F"/>
                </a:solidFill>
              </a:rPr>
              <a:t> </a:t>
            </a:r>
            <a:r>
              <a:rPr lang="en-US" sz="2400" dirty="0" err="1" smtClean="0">
                <a:solidFill>
                  <a:srgbClr val="7F7F7F"/>
                </a:solidFill>
              </a:rPr>
              <a:t>lớp</a:t>
            </a:r>
            <a:r>
              <a:rPr lang="en-US" sz="2400" dirty="0" smtClean="0">
                <a:solidFill>
                  <a:srgbClr val="7F7F7F"/>
                </a:solidFill>
              </a:rPr>
              <a:t> </a:t>
            </a:r>
            <a:r>
              <a:rPr lang="en-US" sz="2400" dirty="0" err="1" smtClean="0">
                <a:solidFill>
                  <a:srgbClr val="7F7F7F"/>
                </a:solidFill>
              </a:rPr>
              <a:t>siêu</a:t>
            </a:r>
            <a:r>
              <a:rPr lang="en-US" sz="2400" dirty="0" smtClean="0">
                <a:solidFill>
                  <a:srgbClr val="7F7F7F"/>
                </a:solidFill>
              </a:rPr>
              <a:t> vi (</a:t>
            </a:r>
            <a:r>
              <a:rPr lang="en-US" sz="2400" dirty="0" err="1" smtClean="0">
                <a:solidFill>
                  <a:srgbClr val="7F7F7F"/>
                </a:solidFill>
              </a:rPr>
              <a:t>microlayering</a:t>
            </a:r>
            <a:r>
              <a:rPr lang="en-US" sz="2400" dirty="0" smtClean="0">
                <a:solidFill>
                  <a:srgbClr val="7F7F7F"/>
                </a:solidFill>
              </a:rPr>
              <a:t>) </a:t>
            </a:r>
            <a:r>
              <a:rPr lang="en-US" sz="2400" dirty="0" err="1" smtClean="0">
                <a:solidFill>
                  <a:srgbClr val="7F7F7F"/>
                </a:solidFill>
              </a:rPr>
              <a:t>này</a:t>
            </a:r>
            <a:r>
              <a:rPr lang="en-US" sz="2400" dirty="0" smtClean="0">
                <a:solidFill>
                  <a:srgbClr val="7F7F7F"/>
                </a:solidFill>
              </a:rPr>
              <a:t> </a:t>
            </a:r>
            <a:r>
              <a:rPr lang="en-US" sz="2400" dirty="0" err="1" smtClean="0">
                <a:solidFill>
                  <a:srgbClr val="7F7F7F"/>
                </a:solidFill>
              </a:rPr>
              <a:t>chỉ</a:t>
            </a:r>
            <a:r>
              <a:rPr lang="en-US" sz="2400" dirty="0" smtClean="0">
                <a:solidFill>
                  <a:srgbClr val="7F7F7F"/>
                </a:solidFill>
              </a:rPr>
              <a:t> </a:t>
            </a:r>
            <a:r>
              <a:rPr lang="en-US" sz="2400" dirty="0" err="1" smtClean="0">
                <a:solidFill>
                  <a:srgbClr val="7F7F7F"/>
                </a:solidFill>
              </a:rPr>
              <a:t>có</a:t>
            </a:r>
            <a:r>
              <a:rPr lang="en-US" sz="2400" dirty="0" smtClean="0">
                <a:solidFill>
                  <a:srgbClr val="7F7F7F"/>
                </a:solidFill>
              </a:rPr>
              <a:t> </a:t>
            </a:r>
            <a:r>
              <a:rPr lang="en-US" sz="2400" dirty="0" err="1" smtClean="0">
                <a:solidFill>
                  <a:srgbClr val="7F7F7F"/>
                </a:solidFill>
              </a:rPr>
              <a:t>thể</a:t>
            </a:r>
            <a:r>
              <a:rPr lang="en-US" sz="2400" dirty="0" smtClean="0">
                <a:solidFill>
                  <a:srgbClr val="7F7F7F"/>
                </a:solidFill>
              </a:rPr>
              <a:t> </a:t>
            </a:r>
            <a:r>
              <a:rPr lang="en-US" sz="2400" dirty="0" err="1" smtClean="0">
                <a:solidFill>
                  <a:srgbClr val="7F7F7F"/>
                </a:solidFill>
              </a:rPr>
              <a:t>xảy</a:t>
            </a:r>
            <a:r>
              <a:rPr lang="en-US" sz="2400" dirty="0" smtClean="0">
                <a:solidFill>
                  <a:srgbClr val="7F7F7F"/>
                </a:solidFill>
              </a:rPr>
              <a:t> </a:t>
            </a:r>
            <a:r>
              <a:rPr lang="en-US" sz="2400" dirty="0" err="1" smtClean="0">
                <a:solidFill>
                  <a:srgbClr val="7F7F7F"/>
                </a:solidFill>
              </a:rPr>
              <a:t>ra</a:t>
            </a:r>
            <a:r>
              <a:rPr lang="en-US" sz="2400" dirty="0" smtClean="0">
                <a:solidFill>
                  <a:srgbClr val="7F7F7F"/>
                </a:solidFill>
              </a:rPr>
              <a:t> </a:t>
            </a:r>
            <a:r>
              <a:rPr lang="en-US" sz="2400" dirty="0" err="1" smtClean="0">
                <a:solidFill>
                  <a:srgbClr val="7F7F7F"/>
                </a:solidFill>
              </a:rPr>
              <a:t>duy</a:t>
            </a:r>
            <a:r>
              <a:rPr lang="en-US" sz="2400" dirty="0" smtClean="0">
                <a:solidFill>
                  <a:srgbClr val="7F7F7F"/>
                </a:solidFill>
              </a:rPr>
              <a:t> </a:t>
            </a:r>
            <a:r>
              <a:rPr lang="en-US" sz="2400" dirty="0" err="1" smtClean="0">
                <a:solidFill>
                  <a:srgbClr val="7F7F7F"/>
                </a:solidFill>
              </a:rPr>
              <a:t>nhất</a:t>
            </a:r>
            <a:r>
              <a:rPr lang="en-US" sz="2400" dirty="0" smtClean="0">
                <a:solidFill>
                  <a:srgbClr val="7F7F7F"/>
                </a:solidFill>
              </a:rPr>
              <a:t> </a:t>
            </a:r>
            <a:r>
              <a:rPr lang="en-US" sz="2400" dirty="0" err="1" smtClean="0">
                <a:solidFill>
                  <a:srgbClr val="7F7F7F"/>
                </a:solidFill>
              </a:rPr>
              <a:t>tại</a:t>
            </a:r>
            <a:r>
              <a:rPr lang="en-US" sz="2400" dirty="0" smtClean="0">
                <a:solidFill>
                  <a:srgbClr val="7F7F7F"/>
                </a:solidFill>
              </a:rPr>
              <a:t> </a:t>
            </a:r>
            <a:r>
              <a:rPr lang="en-US" sz="2400" dirty="0" err="1" smtClean="0">
                <a:solidFill>
                  <a:srgbClr val="7F7F7F"/>
                </a:solidFill>
              </a:rPr>
              <a:t>thời</a:t>
            </a:r>
            <a:r>
              <a:rPr lang="en-US" sz="2400" dirty="0" smtClean="0">
                <a:solidFill>
                  <a:srgbClr val="7F7F7F"/>
                </a:solidFill>
              </a:rPr>
              <a:t> </a:t>
            </a:r>
            <a:r>
              <a:rPr lang="en-US" sz="2400" dirty="0" err="1" smtClean="0">
                <a:solidFill>
                  <a:srgbClr val="7F7F7F"/>
                </a:solidFill>
              </a:rPr>
              <a:t>điểm</a:t>
            </a:r>
            <a:r>
              <a:rPr lang="en-US" sz="2400" dirty="0" smtClean="0">
                <a:solidFill>
                  <a:srgbClr val="7F7F7F"/>
                </a:solidFill>
              </a:rPr>
              <a:t> </a:t>
            </a:r>
            <a:r>
              <a:rPr lang="en-US" sz="2400" dirty="0" err="1" smtClean="0">
                <a:solidFill>
                  <a:srgbClr val="7F7F7F"/>
                </a:solidFill>
              </a:rPr>
              <a:t>sử</a:t>
            </a:r>
            <a:r>
              <a:rPr lang="en-US" sz="2400" dirty="0" smtClean="0">
                <a:solidFill>
                  <a:srgbClr val="7F7F7F"/>
                </a:solidFill>
              </a:rPr>
              <a:t> </a:t>
            </a:r>
            <a:r>
              <a:rPr lang="en-US" sz="2400" dirty="0" err="1" smtClean="0">
                <a:solidFill>
                  <a:srgbClr val="7F7F7F"/>
                </a:solidFill>
              </a:rPr>
              <a:t>dụng</a:t>
            </a:r>
            <a:r>
              <a:rPr lang="en-US" sz="2400" dirty="0" smtClean="0">
                <a:solidFill>
                  <a:srgbClr val="7F7F7F"/>
                </a:solidFill>
              </a:rPr>
              <a:t>.</a:t>
            </a:r>
            <a:endParaRPr lang="en-US" sz="2900" dirty="0">
              <a:solidFill>
                <a:srgbClr val="FF0000"/>
              </a:solidFill>
            </a:endParaRPr>
          </a:p>
        </p:txBody>
      </p:sp>
      <p:sp>
        <p:nvSpPr>
          <p:cNvPr id="4" name="Slide Number Placeholder 3"/>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5</a:t>
            </a:fld>
            <a:endParaRPr lang="en-US" dirty="0"/>
          </a:p>
        </p:txBody>
      </p:sp>
    </p:spTree>
    <p:extLst>
      <p:ext uri="{BB962C8B-B14F-4D97-AF65-F5344CB8AC3E}">
        <p14:creationId xmlns:p14="http://schemas.microsoft.com/office/powerpoint/2010/main" val="335976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2" name="Title 1"/>
          <p:cNvSpPr>
            <a:spLocks noGrp="1"/>
          </p:cNvSpPr>
          <p:nvPr>
            <p:ph type="title"/>
          </p:nvPr>
        </p:nvSpPr>
        <p:spPr/>
        <p:txBody>
          <a:bodyPr/>
          <a:lstStyle/>
          <a:p>
            <a:r>
              <a:rPr lang="en-US" dirty="0" smtClean="0">
                <a:solidFill>
                  <a:srgbClr val="00A8CC"/>
                </a:solidFill>
              </a:rPr>
              <a:t>THIẾT BỊ AGELOC ME</a:t>
            </a:r>
            <a:r>
              <a:rPr lang="en-US" baseline="30000" dirty="0" smtClean="0">
                <a:solidFill>
                  <a:srgbClr val="00A8CC"/>
                </a:solidFill>
              </a:rPr>
              <a:t>™</a:t>
            </a:r>
            <a:r>
              <a:rPr lang="en-US" dirty="0" smtClean="0">
                <a:solidFill>
                  <a:srgbClr val="00A8CC"/>
                </a:solidFill>
              </a:rPr>
              <a:t/>
            </a:r>
            <a:br>
              <a:rPr lang="en-US" dirty="0" smtClean="0">
                <a:solidFill>
                  <a:srgbClr val="00A8CC"/>
                </a:solidFill>
              </a:rPr>
            </a:br>
            <a:r>
              <a:rPr lang="en-US" dirty="0" smtClean="0">
                <a:solidFill>
                  <a:srgbClr val="00A8CC"/>
                </a:solidFill>
              </a:rPr>
              <a:t>CÔNG NGHỆ MICROLAYERING</a:t>
            </a:r>
            <a:endParaRPr lang="en-US" sz="1200" dirty="0">
              <a:solidFill>
                <a:srgbClr val="FF00FF"/>
              </a:solidFill>
            </a:endParaRPr>
          </a:p>
        </p:txBody>
      </p:sp>
      <p:sp>
        <p:nvSpPr>
          <p:cNvPr id="7" name="Content Placeholder 2"/>
          <p:cNvSpPr>
            <a:spLocks noGrp="1"/>
          </p:cNvSpPr>
          <p:nvPr>
            <p:ph idx="1"/>
          </p:nvPr>
        </p:nvSpPr>
        <p:spPr>
          <a:xfrm>
            <a:off x="507327" y="1575585"/>
            <a:ext cx="4956516" cy="2352025"/>
          </a:xfrm>
        </p:spPr>
        <p:txBody>
          <a:bodyPr>
            <a:normAutofit/>
          </a:bodyPr>
          <a:lstStyle/>
          <a:p>
            <a:pPr marL="0" indent="0">
              <a:buNone/>
            </a:pPr>
            <a:r>
              <a:rPr lang="en-US" sz="2400" dirty="0" smtClean="0">
                <a:solidFill>
                  <a:srgbClr val="7F7F7F"/>
                </a:solidFill>
              </a:rPr>
              <a:t>T</a:t>
            </a:r>
            <a:r>
              <a:rPr lang="vi-VN" sz="2400" dirty="0" smtClean="0">
                <a:solidFill>
                  <a:srgbClr val="7F7F7F"/>
                </a:solidFill>
              </a:rPr>
              <a:t>hiết bị</a:t>
            </a:r>
            <a:r>
              <a:rPr lang="en-US" sz="2400" dirty="0" smtClean="0">
                <a:solidFill>
                  <a:srgbClr val="7F7F7F"/>
                </a:solidFill>
              </a:rPr>
              <a:t> </a:t>
            </a:r>
            <a:r>
              <a:rPr lang="en-US" sz="2400" dirty="0" err="1" smtClean="0">
                <a:solidFill>
                  <a:srgbClr val="7F7F7F"/>
                </a:solidFill>
              </a:rPr>
              <a:t>ageLOC</a:t>
            </a:r>
            <a:r>
              <a:rPr lang="en-US" sz="2400" dirty="0" smtClean="0">
                <a:solidFill>
                  <a:srgbClr val="7F7F7F"/>
                </a:solidFill>
              </a:rPr>
              <a:t> Me </a:t>
            </a:r>
            <a:r>
              <a:rPr lang="en-US" sz="2400" dirty="0" err="1" smtClean="0">
                <a:solidFill>
                  <a:srgbClr val="7F7F7F"/>
                </a:solidFill>
              </a:rPr>
              <a:t>đan</a:t>
            </a:r>
            <a:r>
              <a:rPr lang="vi-VN" sz="2400" dirty="0" smtClean="0">
                <a:solidFill>
                  <a:srgbClr val="7F7F7F"/>
                </a:solidFill>
              </a:rPr>
              <a:t> </a:t>
            </a:r>
            <a:r>
              <a:rPr lang="vi-VN" sz="2400" dirty="0">
                <a:solidFill>
                  <a:srgbClr val="7F7F7F"/>
                </a:solidFill>
              </a:rPr>
              <a:t>các huyết thanh tùy chỉnh thành 40 lớp để cung cấp liều lượng chăm sóc da chống lão hóa hiệu quả nhất có thể.</a:t>
            </a:r>
            <a:endParaRPr lang="en-US" sz="2400" dirty="0">
              <a:solidFill>
                <a:srgbClr val="7F7F7F"/>
              </a:solidFill>
            </a:endParaRPr>
          </a:p>
        </p:txBody>
      </p:sp>
      <p:pic>
        <p:nvPicPr>
          <p:cNvPr id="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4143"/>
          <a:stretch/>
        </p:blipFill>
        <p:spPr bwMode="auto">
          <a:xfrm>
            <a:off x="5981822" y="1308176"/>
            <a:ext cx="2427123" cy="324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a:xfrm>
            <a:off x="118533" y="4786567"/>
            <a:ext cx="2133600" cy="274637"/>
          </a:xfrm>
        </p:spPr>
        <p:txBody>
          <a:bodyPr/>
          <a:lstStyle/>
          <a:p>
            <a:pPr algn="l"/>
            <a:fld id="{8515AC7A-E2D5-4741-BEBB-0FB10E384F9C}" type="slidenum">
              <a:rPr lang="en-US" smtClean="0"/>
              <a:pPr algn="l"/>
              <a:t>6</a:t>
            </a:fld>
            <a:endParaRPr lang="en-US" dirty="0"/>
          </a:p>
        </p:txBody>
      </p:sp>
    </p:spTree>
    <p:extLst>
      <p:ext uri="{BB962C8B-B14F-4D97-AF65-F5344CB8AC3E}">
        <p14:creationId xmlns:p14="http://schemas.microsoft.com/office/powerpoint/2010/main" val="212723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2" name="Title 1"/>
          <p:cNvSpPr>
            <a:spLocks noGrp="1"/>
          </p:cNvSpPr>
          <p:nvPr>
            <p:ph type="title"/>
          </p:nvPr>
        </p:nvSpPr>
        <p:spPr/>
        <p:txBody>
          <a:bodyPr/>
          <a:lstStyle/>
          <a:p>
            <a:r>
              <a:rPr lang="en-US" sz="2400" dirty="0" smtClean="0">
                <a:solidFill>
                  <a:srgbClr val="00A8CC"/>
                </a:solidFill>
              </a:rPr>
              <a:t>NĂM SÁNG CHẾ MỚI LIÊN </a:t>
            </a:r>
            <a:r>
              <a:rPr lang="en-US" sz="2400" dirty="0" smtClean="0">
                <a:solidFill>
                  <a:srgbClr val="00A8CC"/>
                </a:solidFill>
              </a:rPr>
              <a:t>QUAN </a:t>
            </a:r>
            <a:r>
              <a:rPr lang="en-US" sz="2400" dirty="0" smtClean="0">
                <a:solidFill>
                  <a:srgbClr val="00A8CC"/>
                </a:solidFill>
              </a:rPr>
              <a:t>ĐẾN CÁC CƠ CHẾ CHO SỰ PHÂN PHỐI CHĂM SÓC DA ĐƯỢC TÙY CHỈNH</a:t>
            </a:r>
            <a:endParaRPr lang="en-US" dirty="0">
              <a:solidFill>
                <a:srgbClr val="0082BC"/>
              </a:solidFill>
            </a:endParaRPr>
          </a:p>
        </p:txBody>
      </p:sp>
      <p:sp>
        <p:nvSpPr>
          <p:cNvPr id="4" name="Slide Number Placeholder 3"/>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7</a:t>
            </a:fld>
            <a:endParaRPr lang="en-US" dirty="0"/>
          </a:p>
        </p:txBody>
      </p:sp>
      <p:pic>
        <p:nvPicPr>
          <p:cNvPr id="11" name="Picture 4" descr="C:\Users\mnielsen\Desktop\4 patent 1st page\60 degree full page.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6" y="1176340"/>
            <a:ext cx="2743200" cy="3302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mnielsen\Desktop\4 patent 1st page\90 degree full page.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6788" y="1163723"/>
            <a:ext cx="2622736"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mnielsen\Desktop\4 patent 1st page\Fluid Cartridge assembly full page.PN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352" y="1144673"/>
            <a:ext cx="2758749" cy="34109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mnielsen\Desktop\4 patent 1st page\Fluid Dispenser full page.PN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180" y="1144673"/>
            <a:ext cx="2683195"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3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
            <a:ext cx="8229600" cy="850900"/>
          </a:xfrm>
        </p:spPr>
        <p:txBody>
          <a:bodyPr/>
          <a:lstStyle/>
          <a:p>
            <a:r>
              <a:rPr lang="en-US" dirty="0" smtClean="0">
                <a:solidFill>
                  <a:srgbClr val="00A8CC"/>
                </a:solidFill>
              </a:rPr>
              <a:t>NHỮNG ĐIỂM CHÍNH </a:t>
            </a:r>
            <a:endParaRPr kumimoji="1" lang="ja-JP" altLang="en-US" dirty="0">
              <a:solidFill>
                <a:srgbClr val="FF00FF"/>
              </a:solidFill>
            </a:endParaRPr>
          </a:p>
        </p:txBody>
      </p:sp>
      <p:sp>
        <p:nvSpPr>
          <p:cNvPr id="4" name="タイトル 3"/>
          <p:cNvSpPr txBox="1">
            <a:spLocks/>
          </p:cNvSpPr>
          <p:nvPr/>
        </p:nvSpPr>
        <p:spPr>
          <a:xfrm>
            <a:off x="285829" y="4076876"/>
            <a:ext cx="2350255" cy="85725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dirty="0" smtClean="0">
                <a:solidFill>
                  <a:srgbClr val="00A8CC"/>
                </a:solidFill>
                <a:latin typeface="Arial"/>
                <a:ea typeface="小塚ゴシック Pro R" pitchFamily="34" charset="-128"/>
                <a:cs typeface="Arial"/>
              </a:rPr>
              <a:t>ĐƯỢC THIẾT LẬP</a:t>
            </a:r>
          </a:p>
          <a:p>
            <a:r>
              <a:rPr lang="en-US" altLang="ja-JP" sz="1800" dirty="0" smtClean="0">
                <a:solidFill>
                  <a:srgbClr val="00A8CC"/>
                </a:solidFill>
                <a:latin typeface="Arial"/>
                <a:ea typeface="小塚ゴシック Pro R" pitchFamily="34" charset="-128"/>
                <a:cs typeface="Arial"/>
              </a:rPr>
              <a:t>CHO TÔI</a:t>
            </a:r>
            <a:endParaRPr lang="ja-JP" altLang="en-US" sz="1600" dirty="0">
              <a:solidFill>
                <a:schemeClr val="accent1">
                  <a:lumMod val="75000"/>
                </a:schemeClr>
              </a:solidFill>
              <a:latin typeface="小塚ゴシック Pro R" pitchFamily="34" charset="-128"/>
              <a:ea typeface="小塚ゴシック Pro R" pitchFamily="34" charset="-128"/>
            </a:endParaRPr>
          </a:p>
        </p:txBody>
      </p:sp>
      <p:sp>
        <p:nvSpPr>
          <p:cNvPr id="5" name="タイトル 3"/>
          <p:cNvSpPr txBox="1">
            <a:spLocks/>
          </p:cNvSpPr>
          <p:nvPr/>
        </p:nvSpPr>
        <p:spPr>
          <a:xfrm>
            <a:off x="3173712" y="4078998"/>
            <a:ext cx="2744488" cy="714258"/>
          </a:xfrm>
          <a:prstGeom prst="rect">
            <a:avLst/>
          </a:prstGeom>
        </p:spPr>
        <p:txBody>
          <a:bodyP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dirty="0" smtClean="0">
                <a:solidFill>
                  <a:srgbClr val="00A8CC"/>
                </a:solidFill>
                <a:latin typeface="Arial"/>
                <a:ea typeface="小塚ゴシック Pro R" pitchFamily="34" charset="-128"/>
                <a:cs typeface="Arial"/>
              </a:rPr>
              <a:t>ĐƯỢC PHÂN PHỐI NGAY TẠI THỜI ĐIỂM SỬ DỤNG</a:t>
            </a:r>
            <a:endParaRPr lang="ja-JP" altLang="en-US" sz="1600" dirty="0">
              <a:solidFill>
                <a:schemeClr val="accent1">
                  <a:lumMod val="75000"/>
                </a:schemeClr>
              </a:solidFill>
              <a:latin typeface="Arial"/>
              <a:ea typeface="小塚ゴシック Pro R" pitchFamily="34" charset="-128"/>
              <a:cs typeface="Arial"/>
            </a:endParaRPr>
          </a:p>
        </p:txBody>
      </p:sp>
      <p:sp>
        <p:nvSpPr>
          <p:cNvPr id="6" name="タイトル 3"/>
          <p:cNvSpPr txBox="1">
            <a:spLocks/>
          </p:cNvSpPr>
          <p:nvPr/>
        </p:nvSpPr>
        <p:spPr>
          <a:xfrm>
            <a:off x="6247800" y="4076876"/>
            <a:ext cx="2715225" cy="72583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dirty="0" smtClean="0">
                <a:solidFill>
                  <a:srgbClr val="00A8CC"/>
                </a:solidFill>
                <a:latin typeface="Arial"/>
                <a:ea typeface="小塚ゴシック Pro R" pitchFamily="34" charset="-128"/>
                <a:cs typeface="Arial"/>
              </a:rPr>
              <a:t>CÔNG NGHỆ MICROLAYERING </a:t>
            </a:r>
            <a:endParaRPr lang="ja-JP" altLang="en-US" sz="1600" dirty="0">
              <a:solidFill>
                <a:schemeClr val="accent1">
                  <a:lumMod val="75000"/>
                </a:schemeClr>
              </a:solidFill>
              <a:latin typeface="小塚ゴシック Pro R" pitchFamily="34" charset="-128"/>
              <a:ea typeface="小塚ゴシック Pro R" pitchFamily="34" charset="-128"/>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786" y="637190"/>
            <a:ext cx="2436511" cy="343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4143"/>
          <a:stretch/>
        </p:blipFill>
        <p:spPr bwMode="auto">
          <a:xfrm>
            <a:off x="6331095" y="654124"/>
            <a:ext cx="2545615" cy="343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8</a:t>
            </a:fld>
            <a:endParaRPr lang="en-US" dirty="0"/>
          </a:p>
        </p:txBody>
      </p:sp>
      <p:pic>
        <p:nvPicPr>
          <p:cNvPr id="13" name="Picture 12" descr="RM150200010_158 skeleton.jpg"/>
          <p:cNvPicPr>
            <a:picLocks noChangeAspect="1"/>
          </p:cNvPicPr>
          <p:nvPr/>
        </p:nvPicPr>
        <p:blipFill rotWithShape="1">
          <a:blip r:embed="rId5" cstate="print">
            <a:extLst>
              <a:ext uri="{28A0092B-C50C-407E-A947-70E740481C1C}">
                <a14:useLocalDpi xmlns:a14="http://schemas.microsoft.com/office/drawing/2010/main"/>
              </a:ext>
            </a:extLst>
          </a:blip>
          <a:srcRect l="22975" t="26628" r="19295" b="20270"/>
          <a:stretch/>
        </p:blipFill>
        <p:spPr>
          <a:xfrm>
            <a:off x="3275313" y="818089"/>
            <a:ext cx="2668288" cy="3272435"/>
          </a:xfrm>
          <a:prstGeom prst="rect">
            <a:avLst/>
          </a:prstGeom>
        </p:spPr>
      </p:pic>
    </p:spTree>
    <p:extLst>
      <p:ext uri="{BB962C8B-B14F-4D97-AF65-F5344CB8AC3E}">
        <p14:creationId xmlns:p14="http://schemas.microsoft.com/office/powerpoint/2010/main" val="3477586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solidFill>
                  <a:schemeClr val="bg1"/>
                </a:solidFill>
              </a:rPr>
              <a:t>SỰ NGHIÊN CỨU</a:t>
            </a:r>
            <a:br>
              <a:rPr lang="en-US" dirty="0" smtClean="0">
                <a:solidFill>
                  <a:schemeClr val="bg1"/>
                </a:solidFill>
              </a:rPr>
            </a:br>
            <a:r>
              <a:rPr lang="en-US" dirty="0" smtClean="0">
                <a:solidFill>
                  <a:schemeClr val="bg1"/>
                </a:solidFill>
              </a:rPr>
              <a:t>VÀ NHỮNG KẾT QUẢ LÂM SÀN</a:t>
            </a:r>
            <a:endParaRPr lang="en-US" dirty="0">
              <a:solidFill>
                <a:schemeClr val="bg1"/>
              </a:solidFill>
            </a:endParaRPr>
          </a:p>
        </p:txBody>
      </p:sp>
      <p:pic>
        <p:nvPicPr>
          <p:cNvPr id="3" name="Picture 2" descr="me-ring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12544" y="-888998"/>
            <a:ext cx="5107911" cy="4767384"/>
          </a:xfrm>
          <a:prstGeom prst="rect">
            <a:avLst/>
          </a:prstGeom>
        </p:spPr>
      </p:pic>
    </p:spTree>
    <p:extLst>
      <p:ext uri="{BB962C8B-B14F-4D97-AF65-F5344CB8AC3E}">
        <p14:creationId xmlns:p14="http://schemas.microsoft.com/office/powerpoint/2010/main" val="3513853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BFC021-2D53-4009-9857-5CB261EE8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2CB8DF4-AF20-4B83-B808-CAC535FE8CBA}">
  <ds:schemaRef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DEF34F91-2E4D-4F0B-B956-4EE70BBD0A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7772</TotalTime>
  <Words>3388</Words>
  <Application>Microsoft Office PowerPoint</Application>
  <PresentationFormat>On-screen Show (16:9)</PresentationFormat>
  <Paragraphs>144</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Custom Design</vt:lpstr>
      <vt:lpstr>PowerPoint Presentation</vt:lpstr>
      <vt:lpstr>CHÚNG TÔI LÀ THỦ LĨNH  TRONG NGÀNH CHỐNG LÃO HÓA </vt:lpstr>
      <vt:lpstr>PowerPoint Presentation</vt:lpstr>
      <vt:lpstr>ĐƯỢC THIẾT LẬP CHO TÔI</vt:lpstr>
      <vt:lpstr>PHÒNG PHA CHẾ CHĂM SÓC DA CÁ NHÂN CỦA BẠN </vt:lpstr>
      <vt:lpstr>THIẾT BỊ AGELOC ME™ CÔNG NGHỆ MICROLAYERING</vt:lpstr>
      <vt:lpstr>NĂM SÁNG CHẾ MỚI LIÊN QUAN ĐẾN CÁC CƠ CHẾ CHO SỰ PHÂN PHỐI CHĂM SÓC DA ĐƯỢC TÙY CHỈNH</vt:lpstr>
      <vt:lpstr>NHỮNG ĐIỂM CHÍNH </vt:lpstr>
      <vt:lpstr>SỰ NGHIÊN CỨU VÀ NHỮNG KẾT QUẢ LÂM SÀN</vt:lpstr>
      <vt:lpstr>KẾT QUẢ: 3x HẤP THỤ TỐT HƠN VÀO DA* VÀ PHÂN PHỐI ĐỀU HƠN VÀO DA – KẾT QUẢ TỐT HƠN</vt:lpstr>
      <vt:lpstr>Kết quả lâm sàn: đối tượng 1 sau 12 tuần </vt:lpstr>
      <vt:lpstr>Kết quả lâm sàn: đối tượng 2 sau 12 tuần</vt:lpstr>
      <vt:lpstr>Kết quả lâm sàn: đối tượng 3 sau 12 tuần</vt:lpstr>
      <vt:lpstr>Kết quả lâm sàn: đối tượng A sau 16 tuần</vt:lpstr>
      <vt:lpstr>Kết quả lâm sàn: đối tượng B sau 16 tuần</vt:lpstr>
      <vt:lpstr>Kết quả lâm sàn: đối tượng B sau 16 tuần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Cabrera</dc:creator>
  <cp:lastModifiedBy>NSE</cp:lastModifiedBy>
  <cp:revision>298</cp:revision>
  <cp:lastPrinted>2016-01-19T17:26:27Z</cp:lastPrinted>
  <dcterms:modified xsi:type="dcterms:W3CDTF">2016-07-12T19:53:51Z</dcterms:modified>
</cp:coreProperties>
</file>