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3" r:id="rId4"/>
  </p:sldMasterIdLst>
  <p:notesMasterIdLst>
    <p:notesMasterId r:id="rId36"/>
  </p:notesMasterIdLst>
  <p:sldIdLst>
    <p:sldId id="290" r:id="rId5"/>
    <p:sldId id="329" r:id="rId6"/>
    <p:sldId id="292" r:id="rId7"/>
    <p:sldId id="330" r:id="rId8"/>
    <p:sldId id="294" r:id="rId9"/>
    <p:sldId id="295" r:id="rId10"/>
    <p:sldId id="296" r:id="rId11"/>
    <p:sldId id="297" r:id="rId12"/>
    <p:sldId id="298" r:id="rId13"/>
    <p:sldId id="299" r:id="rId14"/>
    <p:sldId id="321" r:id="rId15"/>
    <p:sldId id="301" r:id="rId16"/>
    <p:sldId id="302" r:id="rId17"/>
    <p:sldId id="303" r:id="rId18"/>
    <p:sldId id="304" r:id="rId19"/>
    <p:sldId id="331" r:id="rId20"/>
    <p:sldId id="306" r:id="rId21"/>
    <p:sldId id="307" r:id="rId22"/>
    <p:sldId id="308" r:id="rId23"/>
    <p:sldId id="322" r:id="rId24"/>
    <p:sldId id="323" r:id="rId25"/>
    <p:sldId id="312" r:id="rId26"/>
    <p:sldId id="324" r:id="rId27"/>
    <p:sldId id="313" r:id="rId28"/>
    <p:sldId id="314" r:id="rId29"/>
    <p:sldId id="325" r:id="rId30"/>
    <p:sldId id="328" r:id="rId31"/>
    <p:sldId id="317" r:id="rId32"/>
    <p:sldId id="318" r:id="rId33"/>
    <p:sldId id="319" r:id="rId34"/>
    <p:sldId id="332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A33"/>
    <a:srgbClr val="3AAFC8"/>
    <a:srgbClr val="8DC63F"/>
    <a:srgbClr val="27AAE1"/>
    <a:srgbClr val="93A445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55" autoAdjust="0"/>
    <p:restoredTop sz="91479" autoAdjust="0"/>
  </p:normalViewPr>
  <p:slideViewPr>
    <p:cSldViewPr snapToGrid="0" snapToObjects="1">
      <p:cViewPr>
        <p:scale>
          <a:sx n="90" d="100"/>
          <a:sy n="90" d="100"/>
        </p:scale>
        <p:origin x="-804" y="-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39099-EB3F-4F64-A9F5-2305EF9C05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D6BA-F954-4961-8349-07D3D054E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7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3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4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6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6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1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6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5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9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5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5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66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4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6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041D-7865-4471-9FAD-892297F8EFF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9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5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85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8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2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970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24F8-9C71-7044-84C1-02A14C07A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1587E787-6527-E641-914E-383B2FC21FF9}" type="datetimeFigureOut">
              <a:rPr lang="en-US" sz="1600" smtClean="0">
                <a:solidFill>
                  <a:prstClr val="black"/>
                </a:solidFill>
              </a:rPr>
              <a:pPr defTabSz="408194"/>
              <a:t>6/2/2015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D36914A3-066C-6846-BE29-7E08B223B517}" type="slidenum">
              <a:rPr lang="en-US" sz="1600" smtClean="0">
                <a:solidFill>
                  <a:prstClr val="black"/>
                </a:solidFill>
              </a:rPr>
              <a:pPr defTabSz="40819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8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1587E787-6527-E641-914E-383B2FC21FF9}" type="datetimeFigureOut">
              <a:rPr lang="en-US" sz="1600" smtClean="0">
                <a:solidFill>
                  <a:prstClr val="black"/>
                </a:solidFill>
              </a:rPr>
              <a:pPr defTabSz="408194"/>
              <a:t>6/2/2015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D36914A3-066C-6846-BE29-7E08B223B517}" type="slidenum">
              <a:rPr lang="en-US" sz="1600" smtClean="0">
                <a:solidFill>
                  <a:prstClr val="black"/>
                </a:solidFill>
              </a:rPr>
              <a:pPr defTabSz="40819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1587E787-6527-E641-914E-383B2FC21FF9}" type="datetimeFigureOut">
              <a:rPr lang="en-US" sz="1600" smtClean="0">
                <a:solidFill>
                  <a:prstClr val="black"/>
                </a:solidFill>
              </a:rPr>
              <a:pPr defTabSz="408194"/>
              <a:t>6/2/2015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D36914A3-066C-6846-BE29-7E08B223B517}" type="slidenum">
              <a:rPr lang="en-US" sz="1600" smtClean="0">
                <a:solidFill>
                  <a:prstClr val="black"/>
                </a:solidFill>
              </a:rPr>
              <a:pPr defTabSz="40819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0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93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93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1587E787-6527-E641-914E-383B2FC21FF9}" type="datetimeFigureOut">
              <a:rPr lang="en-US" sz="1600" smtClean="0">
                <a:solidFill>
                  <a:prstClr val="black"/>
                </a:solidFill>
              </a:rPr>
              <a:pPr defTabSz="408194"/>
              <a:t>6/2/2015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D36914A3-066C-6846-BE29-7E08B223B517}" type="slidenum">
              <a:rPr lang="en-US" sz="1600" smtClean="0">
                <a:solidFill>
                  <a:prstClr val="black"/>
                </a:solidFill>
              </a:rPr>
              <a:pPr defTabSz="40819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6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1587E787-6527-E641-914E-383B2FC21FF9}" type="datetimeFigureOut">
              <a:rPr lang="en-US" sz="1600" smtClean="0">
                <a:solidFill>
                  <a:prstClr val="black"/>
                </a:solidFill>
              </a:rPr>
              <a:pPr defTabSz="408194"/>
              <a:t>6/2/2015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D36914A3-066C-6846-BE29-7E08B223B517}" type="slidenum">
              <a:rPr lang="en-US" sz="1600" smtClean="0">
                <a:solidFill>
                  <a:prstClr val="black"/>
                </a:solidFill>
              </a:rPr>
              <a:pPr defTabSz="40819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1587E787-6527-E641-914E-383B2FC21FF9}" type="datetimeFigureOut">
              <a:rPr lang="en-US" sz="1600" smtClean="0">
                <a:solidFill>
                  <a:prstClr val="black"/>
                </a:solidFill>
              </a:rPr>
              <a:pPr defTabSz="408194"/>
              <a:t>6/2/2015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D36914A3-066C-6846-BE29-7E08B223B517}" type="slidenum">
              <a:rPr lang="en-US" sz="1600" smtClean="0">
                <a:solidFill>
                  <a:prstClr val="black"/>
                </a:solidFill>
              </a:rPr>
              <a:pPr defTabSz="40819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3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1587E787-6527-E641-914E-383B2FC21FF9}" type="datetimeFigureOut">
              <a:rPr lang="en-US" sz="1600" smtClean="0">
                <a:solidFill>
                  <a:prstClr val="black"/>
                </a:solidFill>
              </a:rPr>
              <a:pPr defTabSz="408194"/>
              <a:t>6/2/2015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D36914A3-066C-6846-BE29-7E08B223B517}" type="slidenum">
              <a:rPr lang="en-US" sz="1600" smtClean="0">
                <a:solidFill>
                  <a:prstClr val="black"/>
                </a:solidFill>
              </a:rPr>
              <a:pPr defTabSz="40819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4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4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4" y="1076325"/>
            <a:ext cx="3008313" cy="3518298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1587E787-6527-E641-914E-383B2FC21FF9}" type="datetimeFigureOut">
              <a:rPr lang="en-US" sz="1600" smtClean="0">
                <a:solidFill>
                  <a:prstClr val="black"/>
                </a:solidFill>
              </a:rPr>
              <a:pPr defTabSz="408194"/>
              <a:t>6/2/2015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D36914A3-066C-6846-BE29-7E08B223B517}" type="slidenum">
              <a:rPr lang="en-US" sz="1600" smtClean="0">
                <a:solidFill>
                  <a:prstClr val="black"/>
                </a:solidFill>
              </a:rPr>
              <a:pPr defTabSz="40819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4" indent="0">
              <a:buNone/>
              <a:defRPr sz="2500"/>
            </a:lvl2pPr>
            <a:lvl3pPr marL="816388" indent="0">
              <a:buNone/>
              <a:defRPr sz="2100"/>
            </a:lvl3pPr>
            <a:lvl4pPr marL="1224582" indent="0">
              <a:buNone/>
              <a:defRPr sz="1800"/>
            </a:lvl4pPr>
            <a:lvl5pPr marL="1632776" indent="0">
              <a:buNone/>
              <a:defRPr sz="1800"/>
            </a:lvl5pPr>
            <a:lvl6pPr marL="2040969" indent="0">
              <a:buNone/>
              <a:defRPr sz="1800"/>
            </a:lvl6pPr>
            <a:lvl7pPr marL="2449163" indent="0">
              <a:buNone/>
              <a:defRPr sz="1800"/>
            </a:lvl7pPr>
            <a:lvl8pPr marL="2857357" indent="0">
              <a:buNone/>
              <a:defRPr sz="1800"/>
            </a:lvl8pPr>
            <a:lvl9pPr marL="326555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1587E787-6527-E641-914E-383B2FC21FF9}" type="datetimeFigureOut">
              <a:rPr lang="en-US" sz="1600" smtClean="0">
                <a:solidFill>
                  <a:prstClr val="black"/>
                </a:solidFill>
              </a:rPr>
              <a:pPr defTabSz="408194"/>
              <a:t>6/2/2015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pPr defTabSz="408194"/>
            <a:fld id="{D36914A3-066C-6846-BE29-7E08B223B517}" type="slidenum">
              <a:rPr lang="en-US" sz="1600" smtClean="0">
                <a:solidFill>
                  <a:prstClr val="black"/>
                </a:solidFill>
              </a:rPr>
              <a:pPr defTabSz="40819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0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0629"/>
            <a:ext cx="8229600" cy="857250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8489"/>
            <a:ext cx="8229600" cy="2035409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Tr90_deck300.psd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14111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6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505" r:id="rId2"/>
    <p:sldLayoutId id="2147493506" r:id="rId3"/>
    <p:sldLayoutId id="2147493507" r:id="rId4"/>
    <p:sldLayoutId id="2147493508" r:id="rId5"/>
    <p:sldLayoutId id="2147493509" r:id="rId6"/>
    <p:sldLayoutId id="2147493510" r:id="rId7"/>
    <p:sldLayoutId id="2147493511" r:id="rId8"/>
    <p:sldLayoutId id="2147493512" r:id="rId9"/>
  </p:sldLayoutIdLst>
  <p:txStyles>
    <p:titleStyle>
      <a:lvl1pPr algn="ctr" defTabSz="40819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6" indent="-306146" algn="l" defTabSz="408194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15" indent="-255121" algn="l" defTabSz="408194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85" indent="-204097" algn="l" defTabSz="40819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79" indent="-204097" algn="l" defTabSz="40819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73" indent="-204097" algn="l" defTabSz="408194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66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Volumes/gbm/Marketing/Works%20in%20Progress/PHOTOS/AGELOC%20TR90/PRODUCT/retouched/Low%20Res%20JPGs/Low%20Res%20JPG%20Silo/RM13000035.Silo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Volumes/gbm/Marketing/Works%20in%20Progress/PHOTOS/AGELOC%20TR90/PRODUCT/retouched/Low%20Res%20JPGs/Low%20Res%20JPG%20Silo/RM13000038.Silo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Volumes/gbm/Marketing/Works%20in%20Progress/PHOTOS/AGELOC%20TR90/PRODUCT/retouched/Low%20Res%20JPGs/Low%20Res%20JPG%20Silo/RM13000036.Silo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M12303680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4667" y="3925077"/>
            <a:ext cx="5249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Verlag Book"/>
                <a:cs typeface="Verlag Book"/>
              </a:rPr>
              <a:t>TRANSFORMA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Verlag Light"/>
                <a:cs typeface="Verlag Light"/>
              </a:rPr>
              <a:t>TU ESTILO DE VIDA EN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Verlag Book"/>
                <a:cs typeface="Verlag Book"/>
              </a:rPr>
              <a:t> 90 DÍAS 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Verlag Book"/>
              <a:cs typeface="Verlag Book"/>
            </a:endParaRPr>
          </a:p>
        </p:txBody>
      </p:sp>
      <p:pic>
        <p:nvPicPr>
          <p:cNvPr id="8" name="Picture 7" descr="ageLOC TR90 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005" y="193318"/>
            <a:ext cx="4147791" cy="12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0841019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6475229" cy="4653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7850" y="667182"/>
            <a:ext cx="3872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O  ERES DELGADO CON GRASA?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71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davis\Desktop\Stock Photos\shutterstock_4553053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74145"/>
            <a:ext cx="3533950" cy="35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844028" y="684330"/>
            <a:ext cx="35368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Cúal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4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es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la </a:t>
            </a:r>
            <a:r>
              <a:rPr lang="en-US" sz="4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solución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?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31" name="Striped Right Arrow 30"/>
          <p:cNvSpPr/>
          <p:nvPr/>
        </p:nvSpPr>
        <p:spPr>
          <a:xfrm rot="10800000">
            <a:off x="5433396" y="2291190"/>
            <a:ext cx="2209800" cy="1524000"/>
          </a:xfrm>
          <a:prstGeom prst="stripedRightArrow">
            <a:avLst/>
          </a:prstGeom>
          <a:solidFill>
            <a:srgbClr val="F68A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lag Light"/>
              <a:cs typeface="Verlag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3395" y="2856454"/>
            <a:ext cx="270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 Light" pitchFamily="34" charset="0"/>
                <a:cs typeface="Verlag Light"/>
              </a:rPr>
              <a:t>TRANSFORMA</a:t>
            </a:r>
            <a:endParaRPr lang="en-US" sz="2400" dirty="0">
              <a:solidFill>
                <a:srgbClr val="FFFFFF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-85" y="3905487"/>
            <a:ext cx="3508744" cy="1015663"/>
          </a:xfrm>
          <a:prstGeom prst="rect">
            <a:avLst/>
          </a:prstGeom>
          <a:solidFill>
            <a:srgbClr val="F68A33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Calibri Light" pitchFamily="34" charset="0"/>
                <a:cs typeface="Verlag Light"/>
              </a:rPr>
              <a:t>MANTÉN EL MÚSCULO</a:t>
            </a:r>
            <a:endParaRPr lang="en-US" sz="3000" dirty="0">
              <a:solidFill>
                <a:schemeClr val="bg1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29" name="TextBox 28"/>
          <p:cNvSpPr txBox="1"/>
          <p:nvPr/>
        </p:nvSpPr>
        <p:spPr>
          <a:xfrm rot="10800000" flipV="1">
            <a:off x="4521" y="-8026"/>
            <a:ext cx="3974812" cy="584776"/>
          </a:xfrm>
          <a:prstGeom prst="rect">
            <a:avLst/>
          </a:prstGeom>
          <a:solidFill>
            <a:srgbClr val="F68A33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 Light" pitchFamily="34" charset="0"/>
                <a:cs typeface="Verlag Light"/>
              </a:rPr>
              <a:t>PIERDE LA GRASA</a:t>
            </a:r>
            <a:endParaRPr lang="en-US" sz="3200" dirty="0">
              <a:solidFill>
                <a:schemeClr val="bg1"/>
              </a:solidFill>
              <a:latin typeface="Calibri Light" pitchFamily="34" charset="0"/>
              <a:cs typeface="Verlag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51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64496" y="1998851"/>
            <a:ext cx="1345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Talla</a:t>
            </a:r>
            <a:endParaRPr lang="en-US" sz="44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8817" y="2768292"/>
            <a:ext cx="2203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Medida</a:t>
            </a:r>
            <a:endParaRPr lang="en-US" sz="48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pic>
        <p:nvPicPr>
          <p:cNvPr id="9" name="Picture 8" descr="shutterstock_11217481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737" y="636804"/>
            <a:ext cx="2761518" cy="4044596"/>
          </a:xfrm>
          <a:prstGeom prst="rect">
            <a:avLst/>
          </a:prstGeom>
        </p:spPr>
      </p:pic>
      <p:pic>
        <p:nvPicPr>
          <p:cNvPr id="10" name="Picture 9" descr="shutterstock_13134398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293" y="636803"/>
            <a:ext cx="2713464" cy="4044597"/>
          </a:xfrm>
          <a:prstGeom prst="rect">
            <a:avLst/>
          </a:prstGeom>
        </p:spPr>
      </p:pic>
      <p:pic>
        <p:nvPicPr>
          <p:cNvPr id="11" name="Picture 10" descr="shutterstock_7461877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838200"/>
            <a:ext cx="5486400" cy="3843200"/>
          </a:xfrm>
          <a:prstGeom prst="rect">
            <a:avLst/>
          </a:prstGeom>
        </p:spPr>
      </p:pic>
      <p:pic>
        <p:nvPicPr>
          <p:cNvPr id="12" name="Picture 11" descr="shutterstock_10507784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882440"/>
            <a:ext cx="5203776" cy="37989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84674" y="1167854"/>
            <a:ext cx="3571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Centímetros</a:t>
            </a:r>
            <a:endParaRPr lang="en-US" sz="48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27000" y="183429"/>
            <a:ext cx="9144001" cy="829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El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éxito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Verlag Light"/>
              </a:rPr>
              <a:t>no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Verlag Light"/>
              </a:rPr>
              <a:t>está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Verlag Light"/>
              </a:rPr>
              <a:t>sólo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en la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báscula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sino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en…</a:t>
            </a:r>
            <a:endParaRPr lang="en-US" dirty="0">
              <a:solidFill>
                <a:srgbClr val="E46C0A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170" y="3599289"/>
            <a:ext cx="45436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dirty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%</a:t>
            </a:r>
            <a:r>
              <a:rPr lang="en-US" sz="4400" dirty="0" err="1">
                <a:solidFill>
                  <a:srgbClr val="F68A33"/>
                </a:solidFill>
                <a:latin typeface="Calibri Light" pitchFamily="34" charset="0"/>
                <a:cs typeface="Verlag Light"/>
              </a:rPr>
              <a:t>Grasa</a:t>
            </a:r>
            <a:r>
              <a:rPr lang="en-US" sz="4400" dirty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4400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Corporal</a:t>
            </a:r>
            <a:endParaRPr lang="en-US" sz="44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92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3" grpId="0"/>
      <p:bldP spid="13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34852" y="996299"/>
            <a:ext cx="606002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-15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NO SÓLO PIERDAS PESO, </a:t>
            </a:r>
            <a:r>
              <a:rPr lang="en-US" sz="4000" b="1" spc="-15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/>
            </a:r>
            <a:br>
              <a:rPr lang="en-US" sz="4000" b="1" spc="-15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</a:br>
            <a:r>
              <a:rPr lang="en-US" sz="5400" b="1" spc="-15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TRANSFÓRMATE </a:t>
            </a:r>
            <a:r>
              <a:rPr lang="en-US" sz="4800" b="1" spc="-15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/>
            </a:r>
            <a:br>
              <a:rPr lang="en-US" sz="4800" b="1" spc="-15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</a:br>
            <a:r>
              <a:rPr lang="en-US" sz="4000" b="1" spc="-15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EN UNA MEJOR VERSIÓN DE </a:t>
            </a:r>
            <a:endParaRPr lang="en-US" sz="4000" b="1" spc="-15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9960" y="3161067"/>
            <a:ext cx="11875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TI</a:t>
            </a:r>
            <a:endParaRPr lang="en-US" sz="8800" b="1" dirty="0">
              <a:solidFill>
                <a:srgbClr val="F68A33"/>
              </a:solidFill>
              <a:latin typeface="Calibri Light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89134" y="4466320"/>
            <a:ext cx="275145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8050" y="174337"/>
            <a:ext cx="4233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Presentando un sistema de</a:t>
            </a:r>
            <a:r>
              <a:rPr lang="es-ES_trad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s-ES_tradnl" sz="2800" dirty="0" smtClean="0">
                <a:solidFill>
                  <a:srgbClr val="F47008"/>
                </a:solidFill>
                <a:latin typeface="Calibri Light" pitchFamily="34" charset="0"/>
                <a:cs typeface="Arial"/>
              </a:rPr>
              <a:t>control de peso y moldeo del cuerpo, </a:t>
            </a: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basado en la más alta innovación en la ciencia de la expresión genética, que </a:t>
            </a:r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unifica tu mente y  cuerpo</a:t>
            </a: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—para una mejor versión de ti.</a:t>
            </a:r>
            <a:endParaRPr lang="es-ES_tradnl" sz="28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/>
            </a:endParaRPr>
          </a:p>
        </p:txBody>
      </p:sp>
      <p:pic>
        <p:nvPicPr>
          <p:cNvPr id="2050" name="Picture 2" descr="C:\Users\andavis\Desktop\Product Images\RM1230095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962400" cy="46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3225"/>
            <a:ext cx="9144000" cy="292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889" y="1086555"/>
            <a:ext cx="870655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 </a:t>
            </a:r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dietas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tradicionales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regularmente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hacen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perder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músculo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</a:rPr>
              <a:t>TR90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cambia la </a:t>
            </a:r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ecuación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2288" y="3786188"/>
            <a:ext cx="2271712" cy="72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"/>
          <p:cNvGrpSpPr>
            <a:grpSpLocks noChangeAspect="1"/>
          </p:cNvGrpSpPr>
          <p:nvPr/>
        </p:nvGrpSpPr>
        <p:grpSpPr>
          <a:xfrm>
            <a:off x="919175" y="1342113"/>
            <a:ext cx="2895181" cy="3031047"/>
            <a:chOff x="395774" y="2626806"/>
            <a:chExt cx="5486400" cy="5957633"/>
          </a:xfr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395774" y="3098039"/>
              <a:ext cx="5486400" cy="54864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5445" y="2626806"/>
              <a:ext cx="1541129" cy="127038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27000"/>
            </a:sp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endParaRPr lang="en-US" altLang="zh-CN" dirty="0">
                <a:latin typeface="Microsoft YaHei" pitchFamily="34" charset="-122"/>
                <a:ea typeface="Microsoft YaHei" pitchFamily="34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 smtClean="0">
                  <a:latin typeface="Microsoft YaHei" pitchFamily="34" charset="-122"/>
                  <a:ea typeface="Microsoft YaHei" pitchFamily="34" charset="-122"/>
                </a:rPr>
                <a:t>Grasa</a:t>
              </a:r>
              <a:endParaRPr lang="en-US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6" name="Oval 5"/>
          <p:cNvSpPr>
            <a:spLocks noChangeAspect="1"/>
          </p:cNvSpPr>
          <p:nvPr/>
        </p:nvSpPr>
        <p:spPr>
          <a:xfrm>
            <a:off x="1383807" y="1973700"/>
            <a:ext cx="2004327" cy="1932409"/>
          </a:xfrm>
          <a:prstGeom prst="ellipse">
            <a:avLst/>
          </a:prstGeom>
          <a:solidFill>
            <a:srgbClr val="FF9933">
              <a:alpha val="7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489728" y="2080399"/>
            <a:ext cx="1781649" cy="1717721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1811314" y="2294046"/>
            <a:ext cx="1101996" cy="3463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lIns="68644" tIns="34322" rIns="68644" bIns="3432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zh-CN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Musculo</a:t>
            </a:r>
            <a:endParaRPr lang="es-ES_tradnl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9" name="Group 18"/>
          <p:cNvGrpSpPr>
            <a:grpSpLocks noChangeAspect="1"/>
          </p:cNvGrpSpPr>
          <p:nvPr/>
        </p:nvGrpSpPr>
        <p:grpSpPr>
          <a:xfrm>
            <a:off x="5058319" y="1559241"/>
            <a:ext cx="2895181" cy="2791298"/>
            <a:chOff x="395774" y="3098039"/>
            <a:chExt cx="5486400" cy="5486400"/>
          </a:xfr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95774" y="3098039"/>
              <a:ext cx="5486400" cy="54864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97817" y="3209571"/>
              <a:ext cx="1528705" cy="72593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27000"/>
            </a:sp3d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 smtClean="0">
                  <a:latin typeface="Microsoft YaHei" pitchFamily="34" charset="-122"/>
                  <a:ea typeface="Microsoft YaHei" pitchFamily="34" charset="-122"/>
                </a:rPr>
                <a:t>Grasa</a:t>
              </a:r>
              <a:endParaRPr lang="en-US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2" name="Oval 11"/>
          <p:cNvSpPr>
            <a:spLocks noChangeAspect="1"/>
          </p:cNvSpPr>
          <p:nvPr/>
        </p:nvSpPr>
        <p:spPr>
          <a:xfrm>
            <a:off x="5509705" y="1995132"/>
            <a:ext cx="2004327" cy="1932409"/>
          </a:xfrm>
          <a:prstGeom prst="ellipse">
            <a:avLst/>
          </a:prstGeom>
          <a:solidFill>
            <a:srgbClr val="FF9933">
              <a:alpha val="7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621727" y="2102832"/>
            <a:ext cx="1781649" cy="1717721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6037309" y="2255802"/>
            <a:ext cx="1201691" cy="3463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lIns="68644" tIns="34322" rIns="68644" bIns="3432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Musculo</a:t>
            </a:r>
            <a:endParaRPr 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TextBox 14"/>
          <p:cNvSpPr txBox="1">
            <a:spLocks noChangeAspect="1" noChangeArrowheads="1"/>
          </p:cNvSpPr>
          <p:nvPr/>
        </p:nvSpPr>
        <p:spPr bwMode="auto">
          <a:xfrm>
            <a:off x="1536965" y="3145268"/>
            <a:ext cx="1669585" cy="5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44" tIns="34322" rIns="68644" bIns="3432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Quema</a:t>
            </a:r>
            <a:r>
              <a: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Metabólica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" name="TextBox 15"/>
          <p:cNvSpPr txBox="1">
            <a:spLocks noChangeAspect="1" noChangeArrowheads="1"/>
          </p:cNvSpPr>
          <p:nvPr/>
        </p:nvSpPr>
        <p:spPr bwMode="auto">
          <a:xfrm>
            <a:off x="5233353" y="2396440"/>
            <a:ext cx="2594501" cy="3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44" tIns="34322" rIns="68644" bIns="3432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Quema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Metabólica</a:t>
            </a:r>
            <a:endParaRPr lang="en-US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Up Arrow 16"/>
          <p:cNvSpPr>
            <a:spLocks noChangeAspect="1"/>
          </p:cNvSpPr>
          <p:nvPr/>
        </p:nvSpPr>
        <p:spPr>
          <a:xfrm>
            <a:off x="6197739" y="2721769"/>
            <a:ext cx="687705" cy="97153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Up Arrow 17"/>
          <p:cNvSpPr>
            <a:spLocks noChangeAspect="1"/>
          </p:cNvSpPr>
          <p:nvPr/>
        </p:nvSpPr>
        <p:spPr>
          <a:xfrm rot="10800000">
            <a:off x="2083578" y="2355888"/>
            <a:ext cx="541766" cy="794413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95250" y="850658"/>
            <a:ext cx="4540250" cy="628650"/>
          </a:xfrm>
          <a:prstGeom prst="rect">
            <a:avLst/>
          </a:prstGeom>
        </p:spPr>
        <p:txBody>
          <a:bodyPr vert="horz" lIns="81639" tIns="40819" rIns="81639" bIns="40819" rtlCol="0">
            <a:noAutofit/>
          </a:bodyPr>
          <a:lstStyle>
            <a:lvl1pPr marL="306146" indent="-306146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15" indent="-255121" algn="l" defTabSz="408194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85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679" indent="-204097" algn="l" defTabSz="408194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873" indent="-204097" algn="l" defTabSz="408194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066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60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54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48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800" u="sng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Dietas Tradicionales </a:t>
            </a:r>
          </a:p>
          <a:p>
            <a:pPr algn="ctr">
              <a:defRPr/>
            </a:pPr>
            <a:r>
              <a:rPr lang="en-US" altLang="zh-CN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Perdida de Masa Muscular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1" name="Text Placeholder 5"/>
          <p:cNvSpPr txBox="1">
            <a:spLocks/>
          </p:cNvSpPr>
          <p:nvPr/>
        </p:nvSpPr>
        <p:spPr>
          <a:xfrm>
            <a:off x="4384668" y="703950"/>
            <a:ext cx="4759332" cy="789384"/>
          </a:xfrm>
          <a:prstGeom prst="rect">
            <a:avLst/>
          </a:prstGeom>
        </p:spPr>
        <p:txBody>
          <a:bodyPr vert="horz" lIns="81639" tIns="40819" rIns="81639" bIns="40819" rtlCol="0">
            <a:noAutofit/>
          </a:bodyPr>
          <a:lstStyle>
            <a:lvl1pPr marL="306146" indent="-306146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15" indent="-255121" algn="l" defTabSz="408194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85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679" indent="-204097" algn="l" defTabSz="408194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873" indent="-204097" algn="l" defTabSz="408194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066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60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54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48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u="sng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ageLOC</a:t>
            </a:r>
            <a:r>
              <a:rPr lang="en-US" sz="2800" u="sng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®</a:t>
            </a:r>
            <a:r>
              <a:rPr lang="en-US" sz="2800" u="sng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TR90</a:t>
            </a:r>
          </a:p>
          <a:p>
            <a:pPr algn="ctr">
              <a:defRPr/>
            </a:pPr>
            <a:r>
              <a:rPr lang="en-US" altLang="zh-CN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Mantener o aumentar la masa muscular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31506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Quema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metabólica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 =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velocidad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 a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 el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cuerpo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quema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calorías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 en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Verlag Light"/>
              </a:rPr>
              <a:t>reposo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6665"/>
            <a:ext cx="9144000" cy="79018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08194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Músculo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magro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= MOTOR METABÓLICO</a:t>
            </a:r>
          </a:p>
        </p:txBody>
      </p:sp>
    </p:spTree>
    <p:extLst>
      <p:ext uri="{BB962C8B-B14F-4D97-AF65-F5344CB8AC3E}">
        <p14:creationId xmlns:p14="http://schemas.microsoft.com/office/powerpoint/2010/main" val="27251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788E-6 -2.72474E-6 L -4.11788E-6 0.03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 animBg="1"/>
      <p:bldP spid="15" grpId="0"/>
      <p:bldP spid="16" grpId="0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8163787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457" y="0"/>
            <a:ext cx="3111056" cy="466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81013" y="45581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19195"/>
                </a:solidFill>
                <a:latin typeface="Calibri Light" pitchFamily="34" charset="0"/>
                <a:cs typeface="Arial"/>
              </a:rPr>
              <a:t>MÚSCULO = </a:t>
            </a:r>
          </a:p>
          <a:p>
            <a:pPr algn="ctr"/>
            <a:r>
              <a:rPr lang="en-US" sz="6000" dirty="0" smtClean="0">
                <a:solidFill>
                  <a:srgbClr val="F68A33"/>
                </a:solidFill>
                <a:latin typeface="Calibri Light" pitchFamily="34" charset="0"/>
                <a:cs typeface="Arial"/>
              </a:rPr>
              <a:t>SALUD</a:t>
            </a:r>
            <a:endParaRPr lang="en-US" sz="6000" dirty="0">
              <a:solidFill>
                <a:srgbClr val="F68A33"/>
              </a:solidFill>
              <a:latin typeface="Calibri Light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0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225779" y="4686"/>
            <a:ext cx="966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Aprovechando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La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Ciencia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Expresión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Génica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Para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unificar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el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cuerpo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y la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mente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en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conjunto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974" y="1176073"/>
            <a:ext cx="2493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MENTE &amp; CUERPO</a:t>
            </a:r>
            <a:endParaRPr lang="en-US" sz="20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5008" y="1185387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MENTE</a:t>
            </a:r>
            <a:endParaRPr lang="en-US" sz="20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5678" y="1185387"/>
            <a:ext cx="1281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CUERPO</a:t>
            </a:r>
            <a:endParaRPr lang="en-US" sz="20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1467957" y="843624"/>
            <a:ext cx="287241" cy="17709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6200000">
            <a:off x="3582313" y="941548"/>
            <a:ext cx="268749" cy="156992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16200000">
            <a:off x="6483957" y="-133466"/>
            <a:ext cx="268744" cy="37223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ndavis\Desktop\Product Images\RM13000049.Sil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5214" y="1777041"/>
            <a:ext cx="1914866" cy="28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avis\Desktop\Product Images\RM13000038.Silo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4945" y="2498672"/>
            <a:ext cx="1439942" cy="21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avis\Desktop\Product Images\RM13000032.Silo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998" y="2456141"/>
            <a:ext cx="1935160" cy="21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davis\Desktop\Product Images\RM13000036.Silo.Complex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4355" y="2700689"/>
            <a:ext cx="1467294" cy="19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35396" y="1339682"/>
            <a:ext cx="2485056" cy="2483140"/>
          </a:xfrm>
          <a:prstGeom prst="ellipse">
            <a:avLst/>
          </a:prstGeom>
          <a:noFill/>
          <a:ln w="127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9693" y="1339682"/>
            <a:ext cx="2485056" cy="2483140"/>
          </a:xfrm>
          <a:prstGeom prst="ellipse">
            <a:avLst/>
          </a:prstGeom>
          <a:noFill/>
          <a:ln w="12700" cmpd="sng">
            <a:solidFill>
              <a:srgbClr val="008A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24468" y="1339682"/>
            <a:ext cx="2485056" cy="2483140"/>
          </a:xfrm>
          <a:prstGeom prst="ellipse">
            <a:avLst/>
          </a:prstGeom>
          <a:noFill/>
          <a:ln w="127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3592813" y="2137242"/>
            <a:ext cx="1882174" cy="8880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Plan de Comida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04800" y="-14856"/>
            <a:ext cx="8763000" cy="1241125"/>
          </a:xfrm>
        </p:spPr>
        <p:txBody>
          <a:bodyPr>
            <a:noAutofit/>
          </a:bodyPr>
          <a:lstStyle/>
          <a:p>
            <a:pPr marL="4763" indent="-4763">
              <a:buNone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AGELOC</a:t>
            </a:r>
            <a:r>
              <a:rPr lang="en-US" sz="3200" baseline="30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®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TR90</a:t>
            </a:r>
            <a:r>
              <a:rPr lang="en-US" sz="3200" baseline="3000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™</a:t>
            </a:r>
          </a:p>
          <a:p>
            <a:pPr marL="4763" indent="-4763">
              <a:buNone/>
            </a:pPr>
            <a:r>
              <a:rPr lang="es-ES_tradnl" sz="3200" dirty="0" smtClean="0">
                <a:solidFill>
                  <a:srgbClr val="F47008"/>
                </a:solidFill>
                <a:latin typeface="Calibri Light" pitchFamily="34" charset="0"/>
                <a:cs typeface="Arial"/>
              </a:rPr>
              <a:t>Control </a:t>
            </a:r>
            <a:r>
              <a:rPr lang="es-ES_tradnl" sz="3200" dirty="0">
                <a:solidFill>
                  <a:srgbClr val="F47008"/>
                </a:solidFill>
                <a:latin typeface="Calibri Light" pitchFamily="34" charset="0"/>
                <a:cs typeface="Arial"/>
              </a:rPr>
              <a:t>de peso y moldeo del cuerpo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384051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Un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avanzado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sistema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de control de peso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que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ayudará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estar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más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delgado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y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más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sano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en 90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días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892902" y="2137242"/>
            <a:ext cx="1882174" cy="8880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Vida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Activa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179400" y="2143000"/>
            <a:ext cx="2136712" cy="8880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Productos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Avanzados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07463"/>
            <a:ext cx="9144000" cy="3276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/>
            </a:r>
            <a:b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</a:b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COMO TE QUIERES VER Y SENTIR?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/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</a:br>
            <a:r>
              <a:rPr lang="en-US" sz="5000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QUE ES LO QUE TE DETIENE?</a:t>
            </a:r>
            <a:r>
              <a:rPr lang="en-US" sz="5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/>
            </a:r>
            <a:br>
              <a:rPr lang="en-US" sz="5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</a:br>
            <a:endParaRPr lang="en-US" sz="5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22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davis\Desktop\tr 90 familyshot2_Trim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5786" y="940129"/>
            <a:ext cx="7049386" cy="33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464" y="4287727"/>
            <a:ext cx="708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*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Opción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limitada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de GREENSHAKE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también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disponible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en USA.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KIT 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LTO AGELOC</a:t>
            </a:r>
            <a:r>
              <a:rPr lang="en-US" sz="4800" baseline="30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® </a:t>
            </a:r>
            <a:r>
              <a:rPr lang="en-US" sz="480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TR90</a:t>
            </a:r>
            <a:endParaRPr lang="en-US" sz="48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M13000035.Silo.jpg" descr="/Volumes/gbm/Marketing/Works in Progress/PHOTOS/AGELOC TR90/PRODUCT/retouched/Low Res JPGs/Low Res JPG Silo/RM13000035.Silo.jpg"/>
          <p:cNvPicPr>
            <a:picLocks noChangeAspect="1"/>
          </p:cNvPicPr>
          <p:nvPr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673" y="334989"/>
            <a:ext cx="2916869" cy="43220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198167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AGELOC</a:t>
            </a:r>
            <a:r>
              <a:rPr lang="en-US" sz="4000" baseline="30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® </a:t>
            </a:r>
            <a:r>
              <a:rPr lang="en-US" sz="400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TR90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JUMPSTART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539" y="1481627"/>
            <a:ext cx="5396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El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empuje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perfecto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para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conseguir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tus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objetivos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restablecer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el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equilibrio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del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cuerpo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podrás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ver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el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comienzo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hacia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tu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éxito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en tan </a:t>
            </a:r>
            <a:r>
              <a:rPr lang="en-US" sz="2400" dirty="0" err="1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sólo</a:t>
            </a:r>
            <a:r>
              <a:rPr lang="en-US" sz="2400" dirty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 15 </a:t>
            </a:r>
            <a:r>
              <a:rPr lang="en-US" sz="2400" dirty="0" err="1" smtClean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días</a:t>
            </a:r>
            <a:r>
              <a:rPr lang="en-US" sz="2400" dirty="0" smtClean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y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experimentar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toda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la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motivación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que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vendrá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ello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539" y="4023594"/>
            <a:ext cx="483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" indent="-457200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*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Estas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declaraciones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han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sido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evaluadas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la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Administración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Alimentos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y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Drogas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. Este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producto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está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destinado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diagnosticar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tratar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curar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prevenir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ninguna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enfermedad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5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M13000038.Silo.jpg" descr="/Volumes/gbm/Marketing/Works in Progress/PHOTOS/AGELOC TR90/PRODUCT/retouched/Low Res JPGs/Low Res JPG Silo/RM13000038.Silo.jpg"/>
          <p:cNvPicPr>
            <a:picLocks noChangeAspect="1"/>
          </p:cNvPicPr>
          <p:nvPr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143" y="541823"/>
            <a:ext cx="2724616" cy="40285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7587"/>
            <a:ext cx="8229600" cy="1064727"/>
          </a:xfrm>
        </p:spPr>
        <p:txBody>
          <a:bodyPr>
            <a:noAutofit/>
          </a:bodyPr>
          <a:lstStyle/>
          <a:p>
            <a:pPr algn="l"/>
            <a:r>
              <a:rPr lang="en-US" sz="4400" b="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AGELOC</a:t>
            </a:r>
            <a:r>
              <a:rPr lang="en-US" sz="4400" b="0" baseline="30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® </a:t>
            </a:r>
            <a:r>
              <a:rPr lang="en-US" sz="440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TR</a:t>
            </a:r>
            <a:r>
              <a:rPr lang="en-US" sz="4400" b="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90</a:t>
            </a:r>
            <a:r>
              <a:rPr lang="en-US" sz="4400" b="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br>
              <a:rPr lang="en-US" sz="4400" b="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CONTROL</a:t>
            </a:r>
            <a:endParaRPr lang="en-US" sz="4400" b="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6600" y="1854678"/>
            <a:ext cx="4987319" cy="2017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Un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componente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clave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para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que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sea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más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fácil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mantener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la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concentración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en el </a:t>
            </a:r>
            <a:r>
              <a:rPr lang="en-US" sz="2800" dirty="0" err="1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camino</a:t>
            </a:r>
            <a:r>
              <a:rPr lang="en-US" sz="2800" dirty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hacia</a:t>
            </a:r>
            <a:r>
              <a:rPr lang="en-US" sz="2800" dirty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 el </a:t>
            </a:r>
            <a:r>
              <a:rPr lang="en-US" sz="2800" dirty="0" err="1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éxito</a:t>
            </a:r>
            <a:r>
              <a:rPr lang="en-US" sz="2800" dirty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600" y="4023595"/>
            <a:ext cx="483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" indent="-457200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*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Estas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declaraciones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han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sido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evaluadas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la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Administración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Alimentos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y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Drogas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. Este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producto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está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destinado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diagnosticar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tratar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curar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prevenir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ninguna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enfermedad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1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89951"/>
            <a:ext cx="8229600" cy="1064727"/>
          </a:xfrm>
        </p:spPr>
        <p:txBody>
          <a:bodyPr>
            <a:noAutofit/>
          </a:bodyPr>
          <a:lstStyle/>
          <a:p>
            <a:pPr algn="l"/>
            <a:r>
              <a:rPr lang="en-US" sz="4400" b="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AGELOC</a:t>
            </a:r>
            <a:r>
              <a:rPr lang="en-US" sz="4400" b="0" baseline="30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® </a:t>
            </a:r>
            <a:r>
              <a:rPr lang="en-US" sz="440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TR</a:t>
            </a:r>
            <a:r>
              <a:rPr lang="en-US" sz="4400" b="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90</a:t>
            </a:r>
            <a:r>
              <a:rPr lang="en-US" sz="4400" b="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FIT</a:t>
            </a:r>
            <a:endParaRPr lang="en-US" sz="4400" b="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6600" y="1854678"/>
            <a:ext cx="4987319" cy="2017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Una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gran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manera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regresar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tu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peso ideal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con el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programa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óptimo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gestión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peso.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600" y="4023596"/>
            <a:ext cx="483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" indent="-457200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*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Estas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declaraciones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han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sido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evaluadas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la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Administración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de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Alimentos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y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Drogas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. Este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producto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está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destinado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diagnosticar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tratar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curar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prevenir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ninguna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enfermedad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.</a:t>
            </a:r>
          </a:p>
        </p:txBody>
      </p:sp>
      <p:pic>
        <p:nvPicPr>
          <p:cNvPr id="7" name="RM13000036.Silo.jpg" descr="/Volumes/gbm/Marketing/Works in Progress/PHOTOS/AGELOC TR90/PRODUCT/retouched/Low Res JPGs/Low Res JPG Silo/RM13000036.Silo.jpg"/>
          <p:cNvPicPr>
            <a:picLocks noChangeAspect="1"/>
          </p:cNvPicPr>
          <p:nvPr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9387" y="743113"/>
            <a:ext cx="2768287" cy="364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538158" y="420773"/>
            <a:ext cx="3605842" cy="4185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018" y="168419"/>
            <a:ext cx="661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AGELOC</a:t>
            </a:r>
            <a:r>
              <a:rPr lang="en-US" sz="4000" baseline="30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®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TR90</a:t>
            </a:r>
            <a:r>
              <a:rPr lang="en-US" sz="4000" dirty="0" smtClean="0">
                <a:solidFill>
                  <a:srgbClr val="7F7F7F"/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TRIMSHAKE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6834" y="1943100"/>
            <a:ext cx="4921324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95959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Una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solución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fácil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y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deliciosa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para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obtener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la </a:t>
            </a:r>
            <a:r>
              <a:rPr lang="en-US" sz="2400" dirty="0" err="1" smtClean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cantidad</a:t>
            </a:r>
            <a:r>
              <a:rPr lang="en-US" sz="2400" dirty="0" smtClean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 ideal de </a:t>
            </a:r>
            <a:r>
              <a:rPr lang="en-US" sz="2400" dirty="0" err="1" smtClean="0">
                <a:solidFill>
                  <a:srgbClr val="E46C0A"/>
                </a:solidFill>
                <a:latin typeface="Calibri Light" pitchFamily="34" charset="0"/>
                <a:cs typeface="Arial" pitchFamily="34" charset="0"/>
              </a:rPr>
              <a:t>proteína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que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necesitas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mientras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ayudas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controlar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las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calorías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834" y="4016537"/>
            <a:ext cx="483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" indent="-457200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*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Estas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declaraciones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han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sido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evaluadas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la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Administración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de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Alimentos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y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Drogas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. Este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producto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no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está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destinado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diagnosticar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tratar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curar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prevenir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ninguna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enfermedad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8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110" y="827105"/>
            <a:ext cx="4081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sin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lactosa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sin gluten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libre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de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soja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proteínas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vegetarianas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Verdes: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hierba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de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trigo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alfalfa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espirulina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clorela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raíz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de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remolacha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espinacas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cebada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51"/>
          <a:stretch/>
        </p:blipFill>
        <p:spPr bwMode="auto">
          <a:xfrm>
            <a:off x="5666832" y="827104"/>
            <a:ext cx="3466214" cy="34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009" y="119219"/>
            <a:ext cx="878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AGELOC</a:t>
            </a:r>
            <a:r>
              <a:rPr lang="en-US" sz="4000" baseline="30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®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F68A33"/>
                </a:solidFill>
                <a:latin typeface="Calibri Light" pitchFamily="34" charset="0"/>
                <a:cs typeface="Arial" pitchFamily="34" charset="0"/>
              </a:rPr>
              <a:t>TR90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GREENSHAKE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223" y="4243425"/>
            <a:ext cx="509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*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Disponibilidad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limitada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durante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el LTO.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00800" y="1151238"/>
            <a:ext cx="2362200" cy="2123401"/>
          </a:xfrm>
          <a:prstGeom prst="rect">
            <a:avLst/>
          </a:prstGeom>
          <a:gradFill flip="none" rotWithShape="1">
            <a:gsLst>
              <a:gs pos="0">
                <a:srgbClr val="818D2F">
                  <a:alpha val="71000"/>
                </a:srgbClr>
              </a:gs>
              <a:gs pos="100000">
                <a:srgbClr val="FFFFFF">
                  <a:alpha val="71000"/>
                </a:srgbClr>
              </a:gs>
            </a:gsLst>
            <a:lin ang="504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Calibri Light" pitchFamily="34" charset="0"/>
              </a:rPr>
              <a:t>Suplemento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alibri Light" pitchFamily="34" charset="0"/>
              </a:rPr>
              <a:t>: Jumpstart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alibri Light" pitchFamily="34" charset="0"/>
            </a:endParaRPr>
          </a:p>
          <a:p>
            <a:pPr lvl="1"/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1 Comida Sana</a:t>
            </a:r>
          </a:p>
          <a:p>
            <a:pPr lvl="1"/>
            <a:endParaRPr lang="en-US" sz="1600" b="1" u="sng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1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Proteína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1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Grano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1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Frutas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1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Vegetales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51238"/>
            <a:ext cx="2819400" cy="2123401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72000"/>
                </a:schemeClr>
              </a:gs>
              <a:gs pos="100000">
                <a:srgbClr val="FFFFFF">
                  <a:alpha val="72000"/>
                </a:srgbClr>
              </a:gs>
            </a:gsLst>
            <a:lin ang="504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</a:rPr>
              <a:t>Suplemento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 Light" pitchFamily="34" charset="0"/>
              </a:rPr>
              <a:t>: Fit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	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30-60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Gramos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de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Proteína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(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Depende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tamaño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del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C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uerpo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)* </a:t>
            </a:r>
          </a:p>
          <a:p>
            <a:pPr lvl="1"/>
            <a:r>
              <a:rPr lang="en-US" sz="1400" u="sng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F</a:t>
            </a:r>
            <a:r>
              <a:rPr lang="en-US" sz="1400" u="sng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uente</a:t>
            </a:r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de </a:t>
            </a:r>
            <a:r>
              <a:rPr lang="en-US" sz="1400" u="sng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proteínas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:</a:t>
            </a:r>
            <a:endParaRPr lang="en-US" sz="1400" u="sng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TR90 Shakes (2 x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por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día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Carne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magra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pescado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Productos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lácteos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huevos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queso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Granos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 /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Legumbres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Nueces,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semillas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05200" y="1151238"/>
            <a:ext cx="2667000" cy="21234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1000"/>
                </a:schemeClr>
              </a:gs>
              <a:gs pos="100000">
                <a:srgbClr val="FFFFFF">
                  <a:alpha val="71000"/>
                </a:srgbClr>
              </a:gs>
            </a:gsLst>
            <a:lin ang="504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</a:rPr>
              <a:t>Suplemento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</a:rPr>
              <a:t>: Control/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</a:rPr>
              <a:t>LifePak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lvl="1"/>
            <a:r>
              <a:rPr lang="en-US" b="1" u="sng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Colaciones</a:t>
            </a:r>
            <a:endParaRPr lang="en-US" b="1" u="sng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Opciones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: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Element Bars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Frutas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Vegetales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281" y="3466696"/>
            <a:ext cx="8640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B00000"/>
                </a:solidFill>
                <a:latin typeface="Calibri Light" pitchFamily="34" charset="0"/>
                <a:cs typeface="Arial" pitchFamily="34" charset="0"/>
              </a:rPr>
              <a:t>LIMITA COMIDAS: </a:t>
            </a:r>
            <a:r>
              <a:rPr lang="en-US" sz="14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Grasas</a:t>
            </a:r>
            <a:r>
              <a:rPr lang="en-US" sz="14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Fritas</a:t>
            </a:r>
            <a:r>
              <a:rPr lang="en-US" sz="14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Procesadas</a:t>
            </a:r>
            <a:r>
              <a:rPr lang="en-US" sz="14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Azúcar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Salsas, </a:t>
            </a:r>
            <a:r>
              <a:rPr lang="en-US" sz="14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Aderezos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0" y="-2194"/>
            <a:ext cx="91440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PLAN DE COMIDA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4524375" y="-803828"/>
            <a:ext cx="171450" cy="8305800"/>
          </a:xfrm>
          <a:prstGeom prst="leftBrace">
            <a:avLst/>
          </a:prstGeom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3864" y="704208"/>
            <a:ext cx="24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68A33"/>
                </a:solidFill>
                <a:latin typeface="Calibri Light" pitchFamily="34" charset="0"/>
              </a:rPr>
              <a:t>	3X AL DÍA</a:t>
            </a:r>
            <a:endParaRPr lang="en-US" sz="2200" b="1" dirty="0">
              <a:solidFill>
                <a:srgbClr val="F68A33"/>
              </a:solidFill>
              <a:latin typeface="Calibri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664" y="725258"/>
            <a:ext cx="24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Arial" pitchFamily="34" charset="0"/>
              </a:rPr>
              <a:t>	2X AL DÍA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8863" y="704207"/>
            <a:ext cx="24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  <a:t>	1X AL DÍA</a:t>
            </a:r>
            <a:endParaRPr lang="en-US" sz="2200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281" y="3853066"/>
            <a:ext cx="864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*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Sobre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la base de 90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días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Meta peso corporal, en el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supuesto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2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libras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semana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pérdida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de peso: peso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teórico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en Kg. X 1.6 =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ingesta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total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diaria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en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gramos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de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proteína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Ejemplo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: Peso actual 250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libras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. Peso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teórico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en 90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días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226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libras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. 226/2.2 = 103 Kg x 1.6 = 164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gramos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de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proteína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día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recomendados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divididos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uniformemente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tres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veces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al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día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, ~ 55 g de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proteína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/ comida: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desayuno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almuerzo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cena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7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8288" y="18462"/>
            <a:ext cx="3985711" cy="140649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68A33"/>
                </a:solidFill>
                <a:latin typeface="Calibri Light" pitchFamily="34" charset="0"/>
              </a:rPr>
              <a:t>VIDA ACTIVA</a:t>
            </a:r>
            <a:endParaRPr lang="en-US" sz="4000" dirty="0">
              <a:solidFill>
                <a:srgbClr val="F68A33"/>
              </a:solidFill>
              <a:latin typeface="Calibri Light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369441" y="1119511"/>
            <a:ext cx="3610558" cy="24513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Pongámonos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en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marcha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! </a:t>
            </a: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Esfuérzate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por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realizar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actividad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moderada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un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mínimo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de 30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minutos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, 3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veces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 a la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semana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 pitchFamily="34" charset="0"/>
              </a:rPr>
              <a:t>.</a:t>
            </a:r>
            <a:endParaRPr lang="en-US" sz="30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5" name="Picture 4" descr="shutterstock_9431000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58289" cy="46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3927" y="313735"/>
            <a:ext cx="2660073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927" y="208450"/>
            <a:ext cx="1839375" cy="4385775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97556" y="206375"/>
            <a:ext cx="8946444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RESULTADOS CLINICOS </a:t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PROMETEDORES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10476" y="1370187"/>
            <a:ext cx="5229080" cy="339407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Disminución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significativa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en el peso corporal en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relación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con la </a:t>
            </a:r>
            <a:r>
              <a:rPr lang="en-US" sz="2200" dirty="0" err="1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pérdida</a:t>
            </a:r>
            <a:r>
              <a:rPr lang="en-US" sz="2200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grasa</a:t>
            </a:r>
            <a:r>
              <a:rPr lang="en-US" sz="2200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ambos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sexos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Disminución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visible en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mediciones</a:t>
            </a:r>
            <a:r>
              <a:rPr lang="en-US" sz="2200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estómago</a:t>
            </a:r>
            <a:r>
              <a:rPr lang="en-US" sz="2200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muslo</a:t>
            </a:r>
            <a:r>
              <a:rPr lang="en-US" sz="2200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200" dirty="0" err="1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pantorrilla</a:t>
            </a:r>
            <a:r>
              <a:rPr lang="en-US" sz="2200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Menor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necesidad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consumir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nacks (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colaciones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Disminución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hambre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 final del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estudio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sz="2200" dirty="0">
              <a:solidFill>
                <a:srgbClr val="F68A33"/>
              </a:solidFill>
              <a:latin typeface="Calibri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0359"/>
            <a:ext cx="9144000" cy="3276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/>
            </a:r>
            <a:b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</a:b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COMO TE QUIERES </a:t>
            </a:r>
            <a:endParaRPr lang="en-US" sz="54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  <a:p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VER 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Y SENTIR? </a:t>
            </a:r>
            <a:endParaRPr lang="en-US" sz="5400" dirty="0" smtClean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</p:spTree>
    <p:extLst>
      <p:ext uri="{BB962C8B-B14F-4D97-AF65-F5344CB8AC3E}">
        <p14:creationId xmlns:p14="http://schemas.microsoft.com/office/powerpoint/2010/main" val="6540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665061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034" y="353535"/>
            <a:ext cx="2793501" cy="1998777"/>
          </a:xfrm>
          <a:prstGeom prst="rect">
            <a:avLst/>
          </a:prstGeom>
        </p:spPr>
      </p:pic>
      <p:pic>
        <p:nvPicPr>
          <p:cNvPr id="5" name="Picture 4" descr="shutterstock_7265805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025" y="327881"/>
            <a:ext cx="3181838" cy="19987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0" y="353535"/>
            <a:ext cx="0" cy="4052662"/>
          </a:xfrm>
          <a:prstGeom prst="line">
            <a:avLst/>
          </a:prstGeom>
          <a:ln>
            <a:solidFill>
              <a:srgbClr val="F68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724400" y="-817141"/>
            <a:ext cx="0" cy="6400800"/>
          </a:xfrm>
          <a:prstGeom prst="line">
            <a:avLst/>
          </a:prstGeom>
          <a:ln>
            <a:solidFill>
              <a:srgbClr val="F68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851114" y="2511529"/>
            <a:ext cx="2623410" cy="1908287"/>
            <a:chOff x="4851114" y="3173486"/>
            <a:chExt cx="2623410" cy="1908287"/>
          </a:xfrm>
        </p:grpSpPr>
        <p:pic>
          <p:nvPicPr>
            <p:cNvPr id="11" name="Picture 10" descr="shutterstock_110423717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1714" y="3173486"/>
              <a:ext cx="1908287" cy="190828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19227979">
              <a:off x="4851114" y="4147966"/>
              <a:ext cx="2623410" cy="111634"/>
            </a:xfrm>
            <a:prstGeom prst="rect">
              <a:avLst/>
            </a:prstGeom>
            <a:solidFill>
              <a:srgbClr val="F68A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68A33"/>
                </a:solidFill>
              </a:endParaRPr>
            </a:p>
          </p:txBody>
        </p:sp>
      </p:grpSp>
      <p:pic>
        <p:nvPicPr>
          <p:cNvPr id="9" name="Picture 8" descr="shutterstock_107970386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112" y="2460220"/>
            <a:ext cx="3153751" cy="2006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3208248">
            <a:off x="4859517" y="3648292"/>
            <a:ext cx="2623410" cy="111634"/>
          </a:xfrm>
          <a:prstGeom prst="rect">
            <a:avLst/>
          </a:prstGeom>
          <a:solidFill>
            <a:srgbClr val="F68A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A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1061" y="3441996"/>
            <a:ext cx="4085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e</a:t>
            </a:r>
            <a:r>
              <a:rPr lang="en-US" sz="4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s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 la </a:t>
            </a:r>
            <a:r>
              <a:rPr lang="en-US" sz="48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solución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Arial"/>
              </a:rPr>
              <a:t>.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6" name="Picture 5" descr="ageLOC TR90 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71" y="1039533"/>
            <a:ext cx="5842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M12303680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4667" y="3925077"/>
            <a:ext cx="5249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Verlag Book"/>
                <a:cs typeface="Verlag Book"/>
              </a:rPr>
              <a:t>TRANSFORMA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Verlag Light"/>
                <a:cs typeface="Verlag Light"/>
              </a:rPr>
              <a:t>TU ESTILO DE VIDA EN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Verlag Book"/>
                <a:cs typeface="Verlag Book"/>
              </a:rPr>
              <a:t> 90 DÍAS 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Verlag Book"/>
              <a:cs typeface="Verlag Book"/>
            </a:endParaRPr>
          </a:p>
        </p:txBody>
      </p:sp>
      <p:pic>
        <p:nvPicPr>
          <p:cNvPr id="8" name="Picture 7" descr="ageLOC TR90 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005" y="193318"/>
            <a:ext cx="4147791" cy="12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erweight_coupl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29" y="0"/>
            <a:ext cx="4163760" cy="4678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8778" y="1146239"/>
            <a:ext cx="543277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spc="-300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EL RESULTADO</a:t>
            </a:r>
            <a:endParaRPr lang="en-US" sz="6600" spc="-3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84773" y="3052363"/>
            <a:ext cx="3124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0119" y="2397020"/>
            <a:ext cx="8534400" cy="178276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/>
            </a:r>
            <a:b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</a:b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EN ESTADOS UNIDOS TIENEN SOBREPESO U OBESIDAD</a:t>
            </a:r>
            <a:b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</a:br>
            <a:endParaRPr lang="en-US" sz="44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0251" y="-672983"/>
            <a:ext cx="615104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dirty="0" smtClean="0">
                <a:solidFill>
                  <a:srgbClr val="F68A33"/>
                </a:solidFill>
                <a:latin typeface="Calibri Light" pitchFamily="34" charset="0"/>
                <a:cs typeface="Verlag Book"/>
              </a:rPr>
              <a:t>69% </a:t>
            </a:r>
            <a:endParaRPr lang="en-US" sz="3600" dirty="0">
              <a:solidFill>
                <a:srgbClr val="F68A33"/>
              </a:solidFill>
              <a:latin typeface="Calibri Light" pitchFamily="34" charset="0"/>
              <a:cs typeface="Verlag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55" y="4722608"/>
            <a:ext cx="56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*2010 USA statistics—Center for Disease Control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7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0488" y="663400"/>
            <a:ext cx="46666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ES TIEMPO DE EMPEZAR LA  </a:t>
            </a:r>
          </a:p>
          <a:p>
            <a:pPr algn="ctr"/>
            <a:r>
              <a:rPr lang="en-US" sz="7200" dirty="0" smtClean="0">
                <a:solidFill>
                  <a:srgbClr val="F68A33"/>
                </a:solidFill>
                <a:latin typeface="Calibri Light" pitchFamily="34" charset="0"/>
                <a:cs typeface="Verlag Book"/>
              </a:rPr>
              <a:t>“DIETA”</a:t>
            </a:r>
            <a:endParaRPr lang="en-US" sz="72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42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3.png"/>
          <p:cNvPicPr>
            <a:picLocks noChangeAspect="1"/>
          </p:cNvPicPr>
          <p:nvPr/>
        </p:nvPicPr>
        <p:blipFill rotWithShape="1">
          <a:blip r:embed="rId3" cstate="print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484" y="-341718"/>
            <a:ext cx="6778552" cy="4384782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986680" y="821625"/>
            <a:ext cx="0" cy="3320216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3435" y="1025361"/>
            <a:ext cx="6726601" cy="0"/>
          </a:xfrm>
          <a:prstGeom prst="line">
            <a:avLst/>
          </a:prstGeom>
          <a:ln>
            <a:solidFill>
              <a:srgbClr val="7F7F7F"/>
            </a:solidFill>
            <a:prstDash val="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37001" y="3680176"/>
            <a:ext cx="186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 Light" pitchFamily="34" charset="0"/>
                <a:cs typeface="Verlag Light"/>
              </a:rPr>
              <a:t>OBJETIVO</a:t>
            </a:r>
            <a:endParaRPr lang="en-US" sz="2400" dirty="0">
              <a:solidFill>
                <a:srgbClr val="FFFFFF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3435" y="686807"/>
            <a:ext cx="156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PESO INICIAL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90287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  <a:p>
            <a:pPr algn="ctr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Pero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el 20-40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%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de lo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que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se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pierde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músculo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Menos</a:t>
            </a:r>
            <a:r>
              <a:rPr lang="en-US" sz="2000" b="1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 </a:t>
            </a:r>
            <a:r>
              <a:rPr lang="en-US" sz="2000" b="1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músculo</a:t>
            </a:r>
            <a:r>
              <a:rPr lang="en-US" sz="2000" b="1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 =  </a:t>
            </a:r>
            <a:r>
              <a:rPr lang="en-US" sz="2000" b="1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Más</a:t>
            </a:r>
            <a:r>
              <a:rPr lang="en-US" sz="2000" b="1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 peso</a:t>
            </a:r>
            <a:endParaRPr lang="en-US" sz="2000" b="1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8704" y="4057175"/>
            <a:ext cx="7244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3642" y="99572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EL PROBLEMA DE LAS “DIETAS”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1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4784273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69"/>
          <a:stretch/>
        </p:blipFill>
        <p:spPr>
          <a:xfrm>
            <a:off x="7527741" y="186003"/>
            <a:ext cx="1616259" cy="1119452"/>
          </a:xfrm>
          <a:prstGeom prst="rect">
            <a:avLst/>
          </a:prstGeom>
        </p:spPr>
      </p:pic>
      <p:pic>
        <p:nvPicPr>
          <p:cNvPr id="14" name="Picture 13" descr="Untitled-3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1" y="1098279"/>
            <a:ext cx="7232698" cy="347928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44520" y="1499177"/>
            <a:ext cx="0" cy="3097035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4520" y="4577564"/>
            <a:ext cx="7238899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761" y="155185"/>
            <a:ext cx="5897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68A33"/>
                </a:solidFill>
                <a:latin typeface="Calibri Light" pitchFamily="34" charset="0"/>
                <a:cs typeface="Verlag Book"/>
              </a:rPr>
              <a:t>LA DIETA DEL</a:t>
            </a:r>
            <a:endParaRPr lang="en-US" sz="6600" dirty="0">
              <a:solidFill>
                <a:srgbClr val="F68A33"/>
              </a:solidFill>
              <a:latin typeface="Calibri Light" pitchFamily="34" charset="0"/>
              <a:cs typeface="Verlag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0961" y="4056714"/>
            <a:ext cx="179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 Light" pitchFamily="34" charset="0"/>
                <a:cs typeface="Verlag Light"/>
              </a:rPr>
              <a:t>OBJETIVO</a:t>
            </a:r>
            <a:endParaRPr lang="en-US" dirty="0">
              <a:solidFill>
                <a:schemeClr val="bg1"/>
              </a:solidFill>
              <a:latin typeface="Calibri Light" pitchFamily="34" charset="0"/>
              <a:cs typeface="Verlag Ligh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0721" y="2522866"/>
            <a:ext cx="7232698" cy="0"/>
          </a:xfrm>
          <a:prstGeom prst="line">
            <a:avLst/>
          </a:prstGeom>
          <a:ln>
            <a:solidFill>
              <a:srgbClr val="7F7F7F"/>
            </a:solidFill>
            <a:prstDash val="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721" y="1568835"/>
            <a:ext cx="14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alibri Light" pitchFamily="34" charset="0"/>
                <a:cs typeface="Verlag Light"/>
              </a:rPr>
              <a:t>PESO INICIAL</a:t>
            </a:r>
            <a:endParaRPr lang="en-US" dirty="0">
              <a:solidFill>
                <a:srgbClr val="7F7F7F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9968" y="106865"/>
            <a:ext cx="1626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68A33"/>
                </a:solidFill>
                <a:latin typeface="Calibri Light" pitchFamily="34" charset="0"/>
                <a:cs typeface="Verlag Book"/>
              </a:rPr>
              <a:t>-Y </a:t>
            </a:r>
            <a:endParaRPr lang="en-US" sz="6600" dirty="0">
              <a:solidFill>
                <a:srgbClr val="F68A33"/>
              </a:solidFill>
              <a:latin typeface="Calibri Light" pitchFamily="34" charset="0"/>
              <a:cs typeface="Verlag Book"/>
            </a:endParaRPr>
          </a:p>
        </p:txBody>
      </p:sp>
      <p:pic>
        <p:nvPicPr>
          <p:cNvPr id="22" name="Picture 21" descr="shutterstock_4784273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135" y="372424"/>
            <a:ext cx="1478833" cy="9219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73191" y="132518"/>
            <a:ext cx="684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68A33"/>
                </a:solidFill>
                <a:latin typeface="Calibri Light" pitchFamily="34" charset="0"/>
                <a:cs typeface="Verlag Book"/>
              </a:rPr>
              <a:t>Y</a:t>
            </a:r>
            <a:endParaRPr lang="en-US" sz="6600" dirty="0">
              <a:solidFill>
                <a:srgbClr val="F68A33"/>
              </a:solidFill>
              <a:latin typeface="Calibri Light" pitchFamily="34" charset="0"/>
              <a:cs typeface="Verlag Book"/>
            </a:endParaRPr>
          </a:p>
        </p:txBody>
      </p:sp>
    </p:spTree>
    <p:extLst>
      <p:ext uri="{BB962C8B-B14F-4D97-AF65-F5344CB8AC3E}">
        <p14:creationId xmlns:p14="http://schemas.microsoft.com/office/powerpoint/2010/main" val="10548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2718" y="2174973"/>
            <a:ext cx="1908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Antojos</a:t>
            </a:r>
            <a:endParaRPr lang="en-US" sz="40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9923" y="2740535"/>
            <a:ext cx="2529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Estado </a:t>
            </a:r>
          </a:p>
          <a:p>
            <a:r>
              <a:rPr lang="en-US" sz="4000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de </a:t>
            </a:r>
            <a:r>
              <a:rPr lang="en-US" sz="4000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animo</a:t>
            </a:r>
            <a:endParaRPr lang="en-US" sz="40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9923" y="851534"/>
            <a:ext cx="25070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Fuerza</a:t>
            </a:r>
            <a:r>
              <a:rPr lang="en-US" sz="4000" dirty="0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 de </a:t>
            </a:r>
          </a:p>
          <a:p>
            <a:r>
              <a:rPr lang="en-US" sz="4000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Voluntad</a:t>
            </a:r>
            <a:endParaRPr lang="en-US" sz="40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718" y="3967245"/>
            <a:ext cx="1981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 err="1" smtClean="0">
                <a:solidFill>
                  <a:srgbClr val="F68A33"/>
                </a:solidFill>
                <a:latin typeface="Calibri Light" pitchFamily="34" charset="0"/>
                <a:cs typeface="Verlag Light"/>
              </a:rPr>
              <a:t>Energía</a:t>
            </a:r>
            <a:endParaRPr lang="en-US" sz="4000" dirty="0">
              <a:solidFill>
                <a:srgbClr val="F68A33"/>
              </a:solidFill>
              <a:latin typeface="Calibri Light" pitchFamily="34" charset="0"/>
              <a:cs typeface="Verlag Light"/>
            </a:endParaRPr>
          </a:p>
        </p:txBody>
      </p:sp>
      <p:pic>
        <p:nvPicPr>
          <p:cNvPr id="15" name="Picture 5" descr="C:\Users\andavis\Desktop\Stock Photos\shutterstock_135407759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297" y="1063256"/>
            <a:ext cx="4582716" cy="35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3642" y="9957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PROBLEMAS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DE LAS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“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Verlag Light"/>
              </a:rPr>
              <a:t>DIETAS”  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Verlag Light"/>
            </a:endParaRPr>
          </a:p>
        </p:txBody>
      </p:sp>
      <p:pic>
        <p:nvPicPr>
          <p:cNvPr id="11" name="Picture 2" descr="C:\Users\andavis\Desktop\Stock Photos\shutterstock_274086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47" y="1087257"/>
            <a:ext cx="4759567" cy="31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ndavis\Desktop\Stock Photos\shutterstock_11911884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682" y="970299"/>
            <a:ext cx="5025128" cy="33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davis\Desktop\Stock Photos\shutterstock_8425136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94" y="970298"/>
            <a:ext cx="4908594" cy="32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3" grpId="0"/>
      <p:bldP spid="13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2828</TotalTime>
  <Words>794</Words>
  <Application>Microsoft Office PowerPoint</Application>
  <PresentationFormat>On-screen Show (16:9)</PresentationFormat>
  <Paragraphs>162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3_Custom Design</vt:lpstr>
      <vt:lpstr>PowerPoint Presentation</vt:lpstr>
      <vt:lpstr>PowerPoint Presentation</vt:lpstr>
      <vt:lpstr>PowerPoint Presentation</vt:lpstr>
      <vt:lpstr>PowerPoint Presentation</vt:lpstr>
      <vt:lpstr> EN ESTADOS UNIDOS TIENEN SOBREPESO U OBESIDAD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AGELOC® TR90  CONTROL</vt:lpstr>
      <vt:lpstr>AGELOC® TR90 FIT</vt:lpstr>
      <vt:lpstr>PowerPoint Presentation</vt:lpstr>
      <vt:lpstr>PowerPoint Presentation</vt:lpstr>
      <vt:lpstr>PLAN DE COMIDA</vt:lpstr>
      <vt:lpstr>VIDA ACTIVA</vt:lpstr>
      <vt:lpstr>RESULTADOS CLINICOS  PROMETEDORES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ageLOC TR90 Opportunity Presentation (Spanish)</dc:title>
  <dc:creator>Diana</dc:creator>
  <cp:lastModifiedBy>nuadmin</cp:lastModifiedBy>
  <cp:revision>129</cp:revision>
  <dcterms:created xsi:type="dcterms:W3CDTF">2010-04-12T23:12:02Z</dcterms:created>
  <dcterms:modified xsi:type="dcterms:W3CDTF">2015-06-02T18:28:55Z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