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1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8"/>
  </p:notesMasterIdLst>
  <p:sldIdLst>
    <p:sldId id="322" r:id="rId5"/>
    <p:sldId id="2060" r:id="rId6"/>
    <p:sldId id="282" r:id="rId7"/>
    <p:sldId id="286" r:id="rId8"/>
    <p:sldId id="323" r:id="rId9"/>
    <p:sldId id="284" r:id="rId10"/>
    <p:sldId id="283" r:id="rId11"/>
    <p:sldId id="2009" r:id="rId12"/>
    <p:sldId id="324" r:id="rId13"/>
    <p:sldId id="285" r:id="rId14"/>
    <p:sldId id="2044" r:id="rId15"/>
    <p:sldId id="2024" r:id="rId16"/>
    <p:sldId id="2023" r:id="rId17"/>
    <p:sldId id="2036" r:id="rId18"/>
    <p:sldId id="2028" r:id="rId19"/>
    <p:sldId id="2027" r:id="rId20"/>
    <p:sldId id="2029" r:id="rId21"/>
    <p:sldId id="2033" r:id="rId22"/>
    <p:sldId id="2032" r:id="rId23"/>
    <p:sldId id="2037" r:id="rId24"/>
    <p:sldId id="2038" r:id="rId25"/>
    <p:sldId id="2063" r:id="rId26"/>
    <p:sldId id="369" r:id="rId27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D4EJhfs6xf4LXt3XCRyEg==" hashData="ptRo3Ak2obEfoimdt3112w1JP/enkcLXAvjZoo9bFxXE5nkFsDAEvQbYLlo57a3mh10bFhyM+MihTG6gi4SKig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88A3"/>
    <a:srgbClr val="636569"/>
    <a:srgbClr val="91B6BB"/>
    <a:srgbClr val="CCA1A5"/>
    <a:srgbClr val="666699"/>
    <a:srgbClr val="FFFFFF"/>
    <a:srgbClr val="74A2A2"/>
    <a:srgbClr val="ABD5D3"/>
    <a:srgbClr val="C8B9D4"/>
    <a:srgbClr val="ACD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4" autoAdjust="0"/>
    <p:restoredTop sz="62771" autoAdjust="0"/>
  </p:normalViewPr>
  <p:slideViewPr>
    <p:cSldViewPr>
      <p:cViewPr varScale="1">
        <p:scale>
          <a:sx n="63" d="100"/>
          <a:sy n="63" d="100"/>
        </p:scale>
        <p:origin x="174" y="4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8" d="100"/>
        <a:sy n="68" d="100"/>
      </p:scale>
      <p:origin x="0" y="-2220"/>
    </p:cViewPr>
  </p:sorterViewPr>
  <p:notesViewPr>
    <p:cSldViewPr>
      <p:cViewPr varScale="1">
        <p:scale>
          <a:sx n="115" d="100"/>
          <a:sy n="115" d="100"/>
        </p:scale>
        <p:origin x="130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5600"/>
          </a:xfrm>
          <a:prstGeom prst="rect">
            <a:avLst/>
          </a:prstGeom>
        </p:spPr>
        <p:txBody>
          <a:bodyPr vert="horz" lIns="79690" tIns="39845" rIns="79690" bIns="39845" rtlCol="0"/>
          <a:lstStyle>
            <a:lvl1pPr algn="l">
              <a:defRPr sz="10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178" y="0"/>
            <a:ext cx="2918830" cy="495600"/>
          </a:xfrm>
          <a:prstGeom prst="rect">
            <a:avLst/>
          </a:prstGeom>
        </p:spPr>
        <p:txBody>
          <a:bodyPr vert="horz" lIns="79690" tIns="39845" rIns="79690" bIns="39845" rtlCol="0"/>
          <a:lstStyle>
            <a:lvl1pPr algn="r">
              <a:defRPr sz="1000"/>
            </a:lvl1pPr>
          </a:lstStyle>
          <a:p>
            <a:fld id="{948CF082-15AE-4A71-A05F-841374FD5443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1900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9690" tIns="39845" rIns="79690" bIns="3984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5"/>
            <a:ext cx="5388610" cy="3884860"/>
          </a:xfrm>
          <a:prstGeom prst="rect">
            <a:avLst/>
          </a:prstGeom>
        </p:spPr>
        <p:txBody>
          <a:bodyPr vert="horz" lIns="79690" tIns="39845" rIns="79690" bIns="3984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0716"/>
            <a:ext cx="2918830" cy="495599"/>
          </a:xfrm>
          <a:prstGeom prst="rect">
            <a:avLst/>
          </a:prstGeom>
        </p:spPr>
        <p:txBody>
          <a:bodyPr vert="horz" lIns="79690" tIns="39845" rIns="79690" bIns="39845" rtlCol="0" anchor="b"/>
          <a:lstStyle>
            <a:lvl1pPr algn="l">
              <a:defRPr sz="10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178" y="9370716"/>
            <a:ext cx="2918830" cy="495599"/>
          </a:xfrm>
          <a:prstGeom prst="rect">
            <a:avLst/>
          </a:prstGeom>
        </p:spPr>
        <p:txBody>
          <a:bodyPr vert="horz" lIns="79690" tIns="39845" rIns="79690" bIns="39845" rtlCol="0" anchor="b"/>
          <a:lstStyle>
            <a:lvl1pPr algn="r">
              <a:defRPr sz="1000"/>
            </a:lvl1pPr>
          </a:lstStyle>
          <a:p>
            <a:fld id="{FF2E037F-C012-4729-9964-FE1C7EB3A9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700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037F-C012-4729-9964-FE1C7EB3A9C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0573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en-US" altLang="ja-JP" dirty="0"/>
              <a:t>TS</a:t>
            </a:r>
            <a:r>
              <a:rPr kumimoji="1" lang="ja-JP" altLang="en-US" dirty="0"/>
              <a:t>スカルプ</a:t>
            </a:r>
            <a:r>
              <a:rPr kumimoji="1" lang="en-US" altLang="ja-JP" dirty="0"/>
              <a:t>XVII</a:t>
            </a:r>
            <a:r>
              <a:rPr kumimoji="1" lang="ja-JP" altLang="en-US" dirty="0"/>
              <a:t>は</a:t>
            </a:r>
            <a:r>
              <a:rPr kumimoji="1" lang="ja-JP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、医薬部外品としての効能効果のある「　育毛剤　」</a:t>
            </a:r>
            <a:endParaRPr kumimoji="1" lang="en-US" altLang="ja-JP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endParaRPr kumimoji="1" lang="en-US" altLang="ja-JP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kumimoji="1" lang="ja-JP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＜医薬部外品としての効能効果＞</a:t>
            </a:r>
            <a:endParaRPr kumimoji="1" lang="en-US" altLang="ja-JP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kumimoji="1" lang="ja-JP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発毛促進／薄毛・抜け毛の予防／育毛・養毛／髪にボリューム感を与える／病後・産後の脱毛予防／豊かな黒髪を育てる／ハリ・コシを与える</a:t>
            </a:r>
            <a:endParaRPr kumimoji="1" lang="en-US" altLang="ja-JP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endParaRPr kumimoji="1" lang="en-US" altLang="ja-JP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en-US" altLang="ja-JP" sz="1200" dirty="0"/>
              <a:t>ageLOC</a:t>
            </a:r>
            <a:r>
              <a:rPr lang="ja-JP" altLang="en-US" sz="1200" dirty="0"/>
              <a:t> ニュートリオール スカルプ ＆ ヘアー セラムは、</a:t>
            </a:r>
            <a:r>
              <a:rPr lang="ja-JP" altLang="en-US" sz="1200" u="none" dirty="0"/>
              <a:t>「頭皮のための美容液（頭皮・頭髪用トリートメント）」</a:t>
            </a:r>
            <a:br>
              <a:rPr kumimoji="1" lang="en-US" altLang="ja-JP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1" lang="en-US" altLang="ja-JP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ageLOC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ガルバニック スパ*と一緒に使用することで、頭皮と髪を育てるための栄養成分等をしっかり浸透（角層まで）。</a:t>
            </a:r>
            <a:b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</a:br>
            <a:b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</a:b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</a:t>
            </a:r>
            <a:b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</a:br>
            <a:endParaRPr kumimoji="1" lang="en-US" altLang="ja-JP" sz="120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endParaRPr kumimoji="1" lang="ja-JP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037F-C012-4729-9964-FE1C7EB3A9C3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30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037F-C012-4729-9964-FE1C7EB3A9C3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222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4">
              <a:defRPr/>
            </a:pPr>
            <a:fld id="{FF2E037F-C012-4729-9964-FE1C7EB3A9C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14324">
                <a:defRPr/>
              </a:pPr>
              <a:t>12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742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4">
              <a:defRPr/>
            </a:pPr>
            <a:fld id="{FF2E037F-C012-4729-9964-FE1C7EB3A9C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14324">
                <a:defRPr/>
              </a:pPr>
              <a:t>13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4624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4">
              <a:defRPr/>
            </a:pPr>
            <a:fld id="{FF2E037F-C012-4729-9964-FE1C7EB3A9C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14324">
                <a:defRPr/>
              </a:pPr>
              <a:t>14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9434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4">
              <a:defRPr/>
            </a:pPr>
            <a:fld id="{FF2E037F-C012-4729-9964-FE1C7EB3A9C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14324">
                <a:defRPr/>
              </a:pPr>
              <a:t>15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6166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4">
              <a:defRPr/>
            </a:pPr>
            <a:fld id="{FF2E037F-C012-4729-9964-FE1C7EB3A9C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14324">
                <a:defRPr/>
              </a:pPr>
              <a:t>16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6248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4">
              <a:defRPr/>
            </a:pPr>
            <a:fld id="{FF2E037F-C012-4729-9964-FE1C7EB3A9C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14324">
                <a:defRPr/>
              </a:pPr>
              <a:t>17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511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4">
              <a:defRPr/>
            </a:pPr>
            <a:fld id="{FF2E037F-C012-4729-9964-FE1C7EB3A9C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14324">
                <a:defRPr/>
              </a:pPr>
              <a:t>18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6999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4">
              <a:defRPr/>
            </a:pPr>
            <a:fld id="{FF2E037F-C012-4729-9964-FE1C7EB3A9C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14324">
                <a:defRPr/>
              </a:pPr>
              <a:t>19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660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あなたにとって良いものが、世界が№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1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*と認めた良いものに。</a:t>
            </a:r>
            <a:b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</a:br>
            <a:endParaRPr kumimoji="1" lang="en-US" altLang="ja-JP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「あなたにとって良いものだけを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…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」。その想いから生まれた製品を、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世界中の肌にお届けしているニュースキン。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2001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年には、ニュースキンが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こだわり続ける「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1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滴に込めた力」がさらに活きる家庭用美容機器を発売し、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昨今ブームとなっているこの分野をリードしてきました。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以来、優れたスキン ケア製品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×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専用の美容機器という、自宅でスパのような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トリートメントを楽しむ独自のシステムケアで世界ランク第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1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位*を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2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年連続総合受賞。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これからも、あなたにとって良いものだけを、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1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滴に込めてお届けします。</a:t>
            </a:r>
            <a:endParaRPr kumimoji="1" lang="en-US" altLang="ja-JP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1" lang="en-US" altLang="ja-JP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eue"/>
            </a:endParaRPr>
          </a:p>
          <a:p>
            <a:pPr marL="171450" marR="0" lvl="0" indent="-17145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ユーロモニター・インターナショナル社とは、国際市場調査企業として世界的に著名な企業</a:t>
            </a:r>
            <a:endParaRPr kumimoji="1" lang="en-US" altLang="ja-JP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1" lang="en-US" altLang="ja-JP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eue"/>
            </a:endParaRPr>
          </a:p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*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2017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年および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2018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年の家庭用美容機器システム ブランド**世界ランクで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1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位（ユーロモニター・インターナショナル社による調査）</a:t>
            </a:r>
            <a:endParaRPr kumimoji="1" lang="en-US" altLang="ja-JP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b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</a:b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**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家庭用美容機器システムのライン アップは、発売からわずか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18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ヵ月で販売台数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200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万台超を達成したルミスパやガルバニック スパ システム</a:t>
            </a:r>
            <a:r>
              <a:rPr kumimoji="1" lang="en-US" altLang="ja-JP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Ⅱ</a:t>
            </a:r>
            <a:r>
              <a:rPr kumimoji="1" lang="ja-JP" alt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eue"/>
              </a:rPr>
              <a:t>をはじめとする革新的な美容機器と、その専用のスキン ケア製品をさします。</a:t>
            </a:r>
            <a:endParaRPr kumimoji="1" lang="en-US" altLang="ja-JP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037F-C012-4729-9964-FE1C7EB3A9C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5516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4">
              <a:defRPr/>
            </a:pPr>
            <a:fld id="{FF2E037F-C012-4729-9964-FE1C7EB3A9C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14324">
                <a:defRPr/>
              </a:pPr>
              <a:t>20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1384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24">
              <a:defRPr/>
            </a:pPr>
            <a:fld id="{FF2E037F-C012-4729-9964-FE1C7EB3A9C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914324">
                <a:defRPr/>
              </a:pPr>
              <a:t>21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8200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037F-C012-4729-9964-FE1C7EB3A9C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3694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71890-35E5-4C85-885B-931A695C476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0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037F-C012-4729-9964-FE1C7EB3A9C3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36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ja-JP" altLang="en-US" dirty="0"/>
              <a:t>今までの表示は、液晶の「</a:t>
            </a:r>
            <a:r>
              <a:rPr kumimoji="1" lang="en-US" altLang="ja-JP" dirty="0"/>
              <a:t>0</a:t>
            </a:r>
            <a:r>
              <a:rPr kumimoji="1" lang="ja-JP" altLang="en-US" dirty="0"/>
              <a:t>」が点滅</a:t>
            </a:r>
            <a:endParaRPr kumimoji="1" lang="en-US" altLang="ja-JP" dirty="0"/>
          </a:p>
          <a:p>
            <a:pPr marL="171450" indent="-171450">
              <a:buFont typeface="Wingdings" panose="05000000000000000000" pitchFamily="2" charset="2"/>
              <a:buChar char="l"/>
            </a:pPr>
            <a:endParaRPr kumimoji="1" lang="en-US" altLang="ja-JP" dirty="0"/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kumimoji="1" lang="ja-JP" altLang="en-US" dirty="0"/>
              <a:t>新しい表示は、オレンジ色の電池アイコンが表示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037F-C012-4729-9964-FE1C7EB3A9C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8250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037F-C012-4729-9964-FE1C7EB3A9C3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97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037F-C012-4729-9964-FE1C7EB3A9C3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215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037F-C012-4729-9964-FE1C7EB3A9C3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68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037F-C012-4729-9964-FE1C7EB3A9C3}" type="slidenum">
              <a:rPr kumimoji="1" lang="ja-JP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742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E037F-C012-4729-9964-FE1C7EB3A9C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661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" y="8103"/>
            <a:ext cx="1219199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9" b="1" dirty="0">
              <a:latin typeface="YuGothic ボールド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86" y="2073763"/>
            <a:ext cx="2721812" cy="28116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24000" y="1498600"/>
            <a:ext cx="9144000" cy="2011363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Freeland" charset="0"/>
                <a:ea typeface="Freeland" charset="0"/>
                <a:cs typeface="Freeland" charset="0"/>
              </a:defRPr>
            </a:lvl1pPr>
          </a:lstStyle>
          <a:p>
            <a:r>
              <a:rPr lang="en-US" altLang="ja-JP" dirty="0"/>
              <a:t>English Title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283356"/>
          </a:xfrm>
        </p:spPr>
        <p:txBody>
          <a:bodyPr>
            <a:normAutofit/>
          </a:bodyPr>
          <a:lstStyle>
            <a:lvl1pPr marL="0" indent="0" algn="l">
              <a:buNone/>
              <a:defRPr sz="2667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kumimoji="1" lang="ja-JP" altLang="en-US" dirty="0"/>
              <a:t>日本語タイトルを入力</a:t>
            </a:r>
          </a:p>
        </p:txBody>
      </p:sp>
    </p:spTree>
    <p:extLst>
      <p:ext uri="{BB962C8B-B14F-4D97-AF65-F5344CB8AC3E}">
        <p14:creationId xmlns:p14="http://schemas.microsoft.com/office/powerpoint/2010/main" val="106559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 userDrawn="1"/>
        </p:nvSpPr>
        <p:spPr>
          <a:xfrm>
            <a:off x="0" y="0"/>
            <a:ext cx="12070929" cy="1455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object 3"/>
          <p:cNvSpPr/>
          <p:nvPr userDrawn="1"/>
        </p:nvSpPr>
        <p:spPr>
          <a:xfrm>
            <a:off x="11426952" y="4811267"/>
            <a:ext cx="765047" cy="1488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コンテンツ プレースホルダー 1"/>
          <p:cNvSpPr>
            <a:spLocks noGrp="1"/>
          </p:cNvSpPr>
          <p:nvPr>
            <p:ph idx="1" hasCustomPrompt="1"/>
          </p:nvPr>
        </p:nvSpPr>
        <p:spPr>
          <a:xfrm>
            <a:off x="1524000" y="1600200"/>
            <a:ext cx="9372600" cy="430887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defRPr>
            </a:lvl1pPr>
          </a:lstStyle>
          <a:p>
            <a:r>
              <a:rPr kumimoji="1" lang="ja-JP" altLang="en-US" dirty="0"/>
              <a:t>テキストを入力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0" y="2135123"/>
            <a:ext cx="12192000" cy="24660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838200" y="3078034"/>
            <a:ext cx="10210800" cy="92333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6000" b="0" i="0">
                <a:solidFill>
                  <a:schemeClr val="bg1"/>
                </a:solidFill>
                <a:latin typeface="Freeland" charset="0"/>
                <a:ea typeface="Freeland" charset="0"/>
                <a:cs typeface="Freeland" charset="0"/>
              </a:defRPr>
            </a:lvl1pPr>
          </a:lstStyle>
          <a:p>
            <a:r>
              <a:rPr lang="en-US" altLang="ja-JP" dirty="0"/>
              <a:t>English Title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38200" y="4572000"/>
            <a:ext cx="800100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defRPr>
            </a:lvl1pPr>
          </a:lstStyle>
          <a:p>
            <a:r>
              <a:rPr lang="ja-JP" altLang="en-US" dirty="0"/>
              <a:t>日本語タイトルを入力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 anchor="b"/>
          <a:lstStyle>
            <a:lvl1pPr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30887"/>
          </a:xfrm>
        </p:spPr>
        <p:txBody>
          <a:bodyPr lIns="0" tIns="0" rIns="0" bIns="0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defRPr>
            </a:lvl1pPr>
          </a:lstStyle>
          <a:p>
            <a:endParaRPr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E7F8DFE-066F-4AC7-9931-B4479071C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" y="449349"/>
            <a:ext cx="1218963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" y="449349"/>
            <a:ext cx="12189631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482600"/>
            <a:ext cx="10515600" cy="914400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accent6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defRPr>
            </a:lvl1pPr>
          </a:lstStyle>
          <a:p>
            <a:r>
              <a:rPr kumimoji="1" lang="ja-JP" altLang="en-US" dirty="0"/>
              <a:t>タイトルを入力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 hasCustomPrompt="1"/>
          </p:nvPr>
        </p:nvSpPr>
        <p:spPr>
          <a:xfrm>
            <a:off x="838200" y="1600200"/>
            <a:ext cx="5181600" cy="4267200"/>
          </a:xfrm>
        </p:spPr>
        <p:txBody>
          <a:bodyPr/>
          <a:lstStyle>
            <a:lvl1pPr>
              <a:defRPr b="0"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kumimoji="1" lang="ja-JP" altLang="en-US" dirty="0"/>
              <a:t>テキストを入力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 hasCustomPrompt="1"/>
          </p:nvPr>
        </p:nvSpPr>
        <p:spPr>
          <a:xfrm>
            <a:off x="6172200" y="1600200"/>
            <a:ext cx="5181600" cy="4267200"/>
          </a:xfrm>
        </p:spPr>
        <p:txBody>
          <a:bodyPr/>
          <a:lstStyle>
            <a:lvl1pPr>
              <a:defRPr b="0"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ja-JP" altLang="en-US" dirty="0"/>
              <a:t>テキストを入力</a:t>
            </a:r>
          </a:p>
        </p:txBody>
      </p:sp>
    </p:spTree>
    <p:extLst>
      <p:ext uri="{BB962C8B-B14F-4D97-AF65-F5344CB8AC3E}">
        <p14:creationId xmlns:p14="http://schemas.microsoft.com/office/powerpoint/2010/main" val="33571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</a:lstStyle>
          <a:p>
            <a:endParaRPr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9CD37F-07F9-4B20-89F6-B3E69642C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" y="449349"/>
            <a:ext cx="1218963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1"/>
          <p:cNvSpPr>
            <a:spLocks noGrp="1"/>
          </p:cNvSpPr>
          <p:nvPr>
            <p:ph idx="1" hasCustomPrompt="1"/>
          </p:nvPr>
        </p:nvSpPr>
        <p:spPr>
          <a:xfrm>
            <a:off x="1524000" y="457200"/>
            <a:ext cx="9372600" cy="430887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defRPr>
            </a:lvl1pPr>
          </a:lstStyle>
          <a:p>
            <a:r>
              <a:rPr kumimoji="1" lang="ja-JP" altLang="en-US" dirty="0"/>
              <a:t>テキストを入力</a:t>
            </a:r>
          </a:p>
        </p:txBody>
      </p:sp>
      <p:sp>
        <p:nvSpPr>
          <p:cNvPr id="5" name="object 3"/>
          <p:cNvSpPr/>
          <p:nvPr userDrawn="1"/>
        </p:nvSpPr>
        <p:spPr>
          <a:xfrm>
            <a:off x="11387328" y="4785359"/>
            <a:ext cx="804672" cy="1552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図 2" descr="ベクトル グラフィックス が含まれている画像&#10;&#10;自動的に生成された説明">
            <a:extLst>
              <a:ext uri="{FF2B5EF4-FFF2-40B4-BE49-F238E27FC236}">
                <a16:creationId xmlns:a16="http://schemas.microsoft.com/office/drawing/2014/main" id="{72952E30-DBEC-4035-BE65-F8E55E568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84"/>
          <a:stretch/>
        </p:blipFill>
        <p:spPr>
          <a:xfrm>
            <a:off x="11387328" y="4793672"/>
            <a:ext cx="804672" cy="1552956"/>
          </a:xfrm>
          <a:prstGeom prst="rect">
            <a:avLst/>
          </a:prstGeom>
        </p:spPr>
      </p:pic>
      <p:pic>
        <p:nvPicPr>
          <p:cNvPr id="4" name="図 3" descr="ベクトル グラフィックス が含まれている画像&#10;&#10;自動的に生成された説明">
            <a:extLst>
              <a:ext uri="{FF2B5EF4-FFF2-40B4-BE49-F238E27FC236}">
                <a16:creationId xmlns:a16="http://schemas.microsoft.com/office/drawing/2014/main" id="{3CFEA5BB-43C6-4571-B990-B2F692EDD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06"/>
          <a:stretch/>
        </p:blipFill>
        <p:spPr>
          <a:xfrm>
            <a:off x="11387328" y="4793672"/>
            <a:ext cx="804672" cy="154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0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1"/>
          <p:cNvSpPr>
            <a:spLocks noGrp="1"/>
          </p:cNvSpPr>
          <p:nvPr>
            <p:ph idx="1" hasCustomPrompt="1"/>
          </p:nvPr>
        </p:nvSpPr>
        <p:spPr>
          <a:xfrm>
            <a:off x="1524000" y="533400"/>
            <a:ext cx="9372600" cy="430887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defRPr>
            </a:lvl1pPr>
          </a:lstStyle>
          <a:p>
            <a:r>
              <a:rPr kumimoji="1" lang="ja-JP" altLang="en-US" dirty="0"/>
              <a:t>テキストを入力</a:t>
            </a:r>
          </a:p>
        </p:txBody>
      </p:sp>
      <p:sp>
        <p:nvSpPr>
          <p:cNvPr id="5" name="object 3"/>
          <p:cNvSpPr/>
          <p:nvPr userDrawn="1"/>
        </p:nvSpPr>
        <p:spPr>
          <a:xfrm>
            <a:off x="11387328" y="4785359"/>
            <a:ext cx="804672" cy="1552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図 2" descr="ベクトル グラフィックス が含まれている画像&#10;&#10;自動的に生成された説明">
            <a:extLst>
              <a:ext uri="{FF2B5EF4-FFF2-40B4-BE49-F238E27FC236}">
                <a16:creationId xmlns:a16="http://schemas.microsoft.com/office/drawing/2014/main" id="{72952E30-DBEC-4035-BE65-F8E55E568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84"/>
          <a:stretch/>
        </p:blipFill>
        <p:spPr>
          <a:xfrm>
            <a:off x="11387328" y="4793672"/>
            <a:ext cx="804672" cy="15529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 userDrawn="1"/>
        </p:nvSpPr>
        <p:spPr>
          <a:xfrm>
            <a:off x="0" y="886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BC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コンテンツ プレースホルダー 1"/>
          <p:cNvSpPr>
            <a:spLocks noGrp="1"/>
          </p:cNvSpPr>
          <p:nvPr>
            <p:ph idx="1" hasCustomPrompt="1"/>
          </p:nvPr>
        </p:nvSpPr>
        <p:spPr>
          <a:xfrm>
            <a:off x="1524000" y="990600"/>
            <a:ext cx="9372600" cy="43088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defRPr>
            </a:lvl1pPr>
          </a:lstStyle>
          <a:p>
            <a:r>
              <a:rPr kumimoji="1" lang="ja-JP" altLang="en-US" dirty="0"/>
              <a:t>テキストを入力</a:t>
            </a:r>
          </a:p>
        </p:txBody>
      </p:sp>
      <p:sp>
        <p:nvSpPr>
          <p:cNvPr id="5" name="object 3"/>
          <p:cNvSpPr/>
          <p:nvPr userDrawn="1"/>
        </p:nvSpPr>
        <p:spPr>
          <a:xfrm>
            <a:off x="11387328" y="4785359"/>
            <a:ext cx="804672" cy="1552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5A9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コンテンツ プレースホルダー 1"/>
          <p:cNvSpPr>
            <a:spLocks noGrp="1"/>
          </p:cNvSpPr>
          <p:nvPr>
            <p:ph idx="1" hasCustomPrompt="1"/>
          </p:nvPr>
        </p:nvSpPr>
        <p:spPr>
          <a:xfrm>
            <a:off x="1524000" y="990600"/>
            <a:ext cx="9372600" cy="43088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defRPr>
            </a:lvl1pPr>
          </a:lstStyle>
          <a:p>
            <a:r>
              <a:rPr kumimoji="1" lang="ja-JP" altLang="en-US" dirty="0"/>
              <a:t>テキストを入力</a:t>
            </a:r>
          </a:p>
        </p:txBody>
      </p:sp>
      <p:sp>
        <p:nvSpPr>
          <p:cNvPr id="5" name="object 3"/>
          <p:cNvSpPr/>
          <p:nvPr userDrawn="1"/>
        </p:nvSpPr>
        <p:spPr>
          <a:xfrm>
            <a:off x="11387328" y="4785359"/>
            <a:ext cx="804672" cy="1552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HiraginoSans-W2"/>
                <a:cs typeface="HiraginoSans-W2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Verlag Book" pitchFamily="50" charset="0"/>
                <a:ea typeface="Yu Gothic Medium" charset="-128"/>
                <a:cs typeface="Verlag Book" pitchFamily="50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Yu Gothic Medium" charset="-128"/>
                <a:ea typeface="Yu Gothic Medium" charset="-128"/>
                <a:cs typeface="Yu Gothic Medium" charset="-128"/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Holder 3"/>
          <p:cNvSpPr txBox="1">
            <a:spLocks/>
          </p:cNvSpPr>
          <p:nvPr userDrawn="1"/>
        </p:nvSpPr>
        <p:spPr>
          <a:xfrm>
            <a:off x="609600" y="2128669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latin typeface="Yu Gothic Medium" charset="-128"/>
                <a:ea typeface="Yu Gothic Medium" charset="-128"/>
                <a:cs typeface="Yu Gothic Medium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2" r:id="rId2"/>
    <p:sldLayoutId id="2147483679" r:id="rId3"/>
    <p:sldLayoutId id="2147483664" r:id="rId4"/>
    <p:sldLayoutId id="2147483674" r:id="rId5"/>
    <p:sldLayoutId id="2147483672" r:id="rId6"/>
    <p:sldLayoutId id="2147483670" r:id="rId7"/>
    <p:sldLayoutId id="2147483673" r:id="rId8"/>
    <p:sldLayoutId id="2147483663" r:id="rId9"/>
    <p:sldLayoutId id="2147483671" r:id="rId10"/>
    <p:sldLayoutId id="2147483661" r:id="rId11"/>
  </p:sldLayoutIdLst>
  <p:txStyles>
    <p:titleStyle>
      <a:lvl1pPr>
        <a:defRPr sz="5400" b="0" i="0">
          <a:solidFill>
            <a:schemeClr val="tx1">
              <a:lumMod val="65000"/>
              <a:lumOff val="35000"/>
            </a:schemeClr>
          </a:solidFill>
          <a:latin typeface="小塚ゴシック Pro R" panose="020B0400000000000000" pitchFamily="34" charset="-128"/>
          <a:ea typeface="小塚ゴシック Pro R" panose="020B0400000000000000" pitchFamily="34" charset="-128"/>
          <a:cs typeface="小塚ゴシック Pro R" panose="020B0400000000000000" pitchFamily="34" charset="-128"/>
        </a:defRPr>
      </a:lvl1pPr>
    </p:titleStyle>
    <p:bodyStyle>
      <a:lvl1pPr marL="0">
        <a:defRPr sz="2000" b="0" i="0">
          <a:solidFill>
            <a:schemeClr val="tx1">
              <a:lumMod val="65000"/>
              <a:lumOff val="35000"/>
            </a:schemeClr>
          </a:solidFill>
          <a:latin typeface="小塚ゴシック Pro R" panose="020B0400000000000000" pitchFamily="34" charset="-128"/>
          <a:ea typeface="小塚ゴシック Pro R" panose="020B0400000000000000" pitchFamily="34" charset="-128"/>
          <a:cs typeface="小塚ゴシック Pro R" panose="020B0400000000000000" pitchFamily="34" charset="-128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1C05E7-CBA9-438C-AF3C-752771DB5015}"/>
              </a:ext>
            </a:extLst>
          </p:cNvPr>
          <p:cNvSpPr txBox="1"/>
          <p:nvPr/>
        </p:nvSpPr>
        <p:spPr>
          <a:xfrm>
            <a:off x="0" y="5791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製品トレーニング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F0958BC-204A-494B-9CB9-558AB865E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7344"/>
            <a:ext cx="1425144" cy="1088987"/>
          </a:xfrm>
          <a:prstGeom prst="rect">
            <a:avLst/>
          </a:prstGeom>
        </p:spPr>
      </p:pic>
      <p:pic>
        <p:nvPicPr>
          <p:cNvPr id="9" name="図 8" descr="人, 男性, 壁, 衣類 が含まれている画像&#10;&#10;自動的に生成された説明">
            <a:extLst>
              <a:ext uri="{FF2B5EF4-FFF2-40B4-BE49-F238E27FC236}">
                <a16:creationId xmlns:a16="http://schemas.microsoft.com/office/drawing/2014/main" id="{E5B1BF59-5736-4884-8735-80BF03FDA8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2" r="8307" b="9913"/>
          <a:stretch/>
        </p:blipFill>
        <p:spPr>
          <a:xfrm>
            <a:off x="6172199" y="-1"/>
            <a:ext cx="5230253" cy="5610226"/>
          </a:xfrm>
          <a:prstGeom prst="rect">
            <a:avLst/>
          </a:prstGeom>
        </p:spPr>
      </p:pic>
      <p:pic>
        <p:nvPicPr>
          <p:cNvPr id="11" name="図 10" descr="人, 保持している, 壁 が含まれている画像&#10;&#10;自動的に生成された説明">
            <a:extLst>
              <a:ext uri="{FF2B5EF4-FFF2-40B4-BE49-F238E27FC236}">
                <a16:creationId xmlns:a16="http://schemas.microsoft.com/office/drawing/2014/main" id="{79E9B6BA-00CE-4F49-BC63-AF41FD0EBB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 b="12358"/>
          <a:stretch/>
        </p:blipFill>
        <p:spPr>
          <a:xfrm>
            <a:off x="1066800" y="0"/>
            <a:ext cx="4724400" cy="561975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562D77-2A74-45A5-B839-08BD5586824C}"/>
              </a:ext>
            </a:extLst>
          </p:cNvPr>
          <p:cNvSpPr txBox="1"/>
          <p:nvPr/>
        </p:nvSpPr>
        <p:spPr>
          <a:xfrm>
            <a:off x="6772275" y="4419600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1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ageLOC®</a:t>
            </a:r>
            <a:r>
              <a:rPr lang="ja-JP" altLang="en-US" sz="11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ニュートリオール スカルプ＆ヘアー セラム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801037C-03AA-430A-889B-E1A09855C0DF}"/>
              </a:ext>
            </a:extLst>
          </p:cNvPr>
          <p:cNvSpPr txBox="1"/>
          <p:nvPr/>
        </p:nvSpPr>
        <p:spPr>
          <a:xfrm>
            <a:off x="7387480" y="6553200"/>
            <a:ext cx="45207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951F11-E2CA-4FFA-B9D8-B2966B1F205C}"/>
              </a:ext>
            </a:extLst>
          </p:cNvPr>
          <p:cNvSpPr txBox="1"/>
          <p:nvPr/>
        </p:nvSpPr>
        <p:spPr>
          <a:xfrm>
            <a:off x="2819400" y="4411640"/>
            <a:ext cx="419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ageLOC® </a:t>
            </a:r>
            <a:r>
              <a:rPr lang="ja-JP" altLang="en-US" sz="11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ガルバニック スパ™ </a:t>
            </a:r>
            <a:r>
              <a:rPr lang="en-US" altLang="ja-JP" sz="11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*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9EFF2AF-6076-45AD-A52E-FF37065B9E4A}"/>
              </a:ext>
            </a:extLst>
          </p:cNvPr>
          <p:cNvSpPr txBox="1"/>
          <p:nvPr/>
        </p:nvSpPr>
        <p:spPr>
          <a:xfrm>
            <a:off x="7037696" y="3429000"/>
            <a:ext cx="3728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accent5"/>
                </a:solidFill>
                <a:latin typeface="Freeland" pitchFamily="50" charset="0"/>
              </a:rPr>
              <a:t>ageLOC</a:t>
            </a:r>
            <a:r>
              <a:rPr lang="en-US" altLang="ja-JP" sz="3600" baseline="50000" dirty="0">
                <a:solidFill>
                  <a:srgbClr val="636569"/>
                </a:solidFill>
                <a:latin typeface="Freeland" pitchFamily="50" charset="0"/>
              </a:rPr>
              <a:t> </a:t>
            </a:r>
            <a:r>
              <a:rPr lang="en-US" altLang="ja-JP" sz="2800" baseline="50000" dirty="0">
                <a:solidFill>
                  <a:srgbClr val="636569"/>
                </a:solidFill>
                <a:latin typeface="Freeland" pitchFamily="50" charset="0"/>
              </a:rPr>
              <a:t>®</a:t>
            </a:r>
            <a:r>
              <a:rPr lang="en-US" altLang="ja-JP" dirty="0">
                <a:solidFill>
                  <a:schemeClr val="accent5"/>
                </a:solidFill>
                <a:latin typeface="Freeland" pitchFamily="50" charset="0"/>
              </a:rPr>
              <a:t> </a:t>
            </a:r>
            <a:r>
              <a:rPr lang="en-US" altLang="ja-JP" sz="3600" dirty="0">
                <a:solidFill>
                  <a:schemeClr val="accent5"/>
                </a:solidFill>
                <a:latin typeface="Freeland" pitchFamily="50" charset="0"/>
              </a:rPr>
              <a:t>Nutriol</a:t>
            </a:r>
          </a:p>
          <a:p>
            <a:r>
              <a:rPr lang="en-US" altLang="ja-JP" sz="3600" dirty="0">
                <a:solidFill>
                  <a:schemeClr val="accent5"/>
                </a:solidFill>
                <a:latin typeface="Freeland" pitchFamily="50" charset="0"/>
              </a:rPr>
              <a:t>Scalp</a:t>
            </a:r>
            <a:r>
              <a:rPr lang="en-US" altLang="ja-JP" sz="2000" dirty="0">
                <a:solidFill>
                  <a:schemeClr val="accent5"/>
                </a:solidFill>
                <a:latin typeface="Freeland" pitchFamily="50" charset="0"/>
              </a:rPr>
              <a:t> </a:t>
            </a:r>
            <a:r>
              <a:rPr lang="en-US" altLang="ja-JP" sz="3600" dirty="0">
                <a:solidFill>
                  <a:schemeClr val="accent5"/>
                </a:solidFill>
                <a:latin typeface="Freeland" pitchFamily="50" charset="0"/>
              </a:rPr>
              <a:t>&amp;</a:t>
            </a:r>
            <a:r>
              <a:rPr lang="en-US" altLang="ja-JP" sz="2000" dirty="0">
                <a:solidFill>
                  <a:schemeClr val="accent5"/>
                </a:solidFill>
                <a:latin typeface="Freeland" pitchFamily="50" charset="0"/>
              </a:rPr>
              <a:t> </a:t>
            </a:r>
            <a:r>
              <a:rPr lang="en-US" altLang="ja-JP" sz="3600" dirty="0">
                <a:solidFill>
                  <a:schemeClr val="accent5"/>
                </a:solidFill>
                <a:latin typeface="Freeland" pitchFamily="50" charset="0"/>
              </a:rPr>
              <a:t>Hair</a:t>
            </a:r>
            <a:r>
              <a:rPr lang="en-US" altLang="ja-JP" sz="2000" dirty="0">
                <a:solidFill>
                  <a:schemeClr val="accent5"/>
                </a:solidFill>
                <a:latin typeface="Freeland" pitchFamily="50" charset="0"/>
              </a:rPr>
              <a:t> </a:t>
            </a:r>
            <a:r>
              <a:rPr lang="en-US" altLang="ja-JP" sz="3600" dirty="0">
                <a:solidFill>
                  <a:schemeClr val="accent5"/>
                </a:solidFill>
                <a:latin typeface="Freeland" pitchFamily="50" charset="0"/>
              </a:rPr>
              <a:t>Serum</a:t>
            </a:r>
            <a:endParaRPr kumimoji="1" lang="ja-JP" altLang="en-US" sz="3600" dirty="0">
              <a:solidFill>
                <a:schemeClr val="accent5"/>
              </a:solidFill>
              <a:latin typeface="Freeland" pitchFamily="50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9F2D15-8191-4FD5-B32E-78F77384C383}"/>
              </a:ext>
            </a:extLst>
          </p:cNvPr>
          <p:cNvSpPr txBox="1"/>
          <p:nvPr/>
        </p:nvSpPr>
        <p:spPr>
          <a:xfrm>
            <a:off x="1143000" y="394491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>
                <a:solidFill>
                  <a:srgbClr val="636569"/>
                </a:solidFill>
                <a:latin typeface="Freeland" pitchFamily="50" charset="0"/>
              </a:rPr>
              <a:t>ageLOC</a:t>
            </a:r>
            <a:r>
              <a:rPr lang="en-US" altLang="ja-JP" sz="2800" baseline="50000" dirty="0">
                <a:solidFill>
                  <a:srgbClr val="636569"/>
                </a:solidFill>
                <a:latin typeface="Freeland" pitchFamily="50" charset="0"/>
              </a:rPr>
              <a:t>®</a:t>
            </a:r>
            <a:r>
              <a:rPr lang="en-US" altLang="ja-JP" dirty="0">
                <a:solidFill>
                  <a:srgbClr val="636569"/>
                </a:solidFill>
                <a:latin typeface="Freeland" pitchFamily="50" charset="0"/>
              </a:rPr>
              <a:t> </a:t>
            </a:r>
            <a:r>
              <a:rPr lang="en-US" altLang="ja-JP" sz="3600" dirty="0">
                <a:solidFill>
                  <a:srgbClr val="636569"/>
                </a:solidFill>
                <a:latin typeface="Freeland" pitchFamily="50" charset="0"/>
              </a:rPr>
              <a:t>Galvanic</a:t>
            </a:r>
            <a:r>
              <a:rPr lang="en-US" altLang="ja-JP" dirty="0">
                <a:solidFill>
                  <a:srgbClr val="636569"/>
                </a:solidFill>
                <a:latin typeface="Freeland" pitchFamily="50" charset="0"/>
              </a:rPr>
              <a:t> </a:t>
            </a:r>
            <a:r>
              <a:rPr lang="en-US" altLang="ja-JP" sz="3600" dirty="0">
                <a:solidFill>
                  <a:srgbClr val="636569"/>
                </a:solidFill>
                <a:latin typeface="Freeland" pitchFamily="50" charset="0"/>
              </a:rPr>
              <a:t>Spa</a:t>
            </a:r>
            <a:r>
              <a:rPr lang="ja-JP" altLang="en-US" sz="3200" baseline="30000" dirty="0">
                <a:solidFill>
                  <a:srgbClr val="636569"/>
                </a:solidFill>
                <a:latin typeface="Freeland" pitchFamily="50" charset="0"/>
              </a:rPr>
              <a:t>™</a:t>
            </a:r>
            <a:r>
              <a:rPr lang="en-US" altLang="ja-JP" sz="3200" baseline="30000" dirty="0">
                <a:solidFill>
                  <a:srgbClr val="636569"/>
                </a:solidFill>
                <a:latin typeface="Freeland" pitchFamily="50" charset="0"/>
              </a:rPr>
              <a:t>*</a:t>
            </a:r>
            <a:endParaRPr kumimoji="1" lang="ja-JP" altLang="en-US" sz="3600" dirty="0">
              <a:solidFill>
                <a:srgbClr val="636569"/>
              </a:solidFill>
              <a:latin typeface="Freeland" pitchFamily="50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E813CE6-248A-494E-A8DF-942EFDCFF2B6}"/>
              </a:ext>
            </a:extLst>
          </p:cNvPr>
          <p:cNvSpPr/>
          <p:nvPr/>
        </p:nvSpPr>
        <p:spPr>
          <a:xfrm>
            <a:off x="6172200" y="4657725"/>
            <a:ext cx="5257800" cy="838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" name="図 13" descr="洗面用具, 座っている, 室内 が含まれている画像&#10;&#10;自動的に生成された説明">
            <a:extLst>
              <a:ext uri="{FF2B5EF4-FFF2-40B4-BE49-F238E27FC236}">
                <a16:creationId xmlns:a16="http://schemas.microsoft.com/office/drawing/2014/main" id="{F42F20B2-720E-4BB7-94C2-4C65DA9167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1" t="7386" r="26984" b="8563"/>
          <a:stretch/>
        </p:blipFill>
        <p:spPr>
          <a:xfrm>
            <a:off x="6519898" y="2133599"/>
            <a:ext cx="642902" cy="236220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CAB588E-3DE3-4247-816C-6A03D72886CF}"/>
              </a:ext>
            </a:extLst>
          </p:cNvPr>
          <p:cNvSpPr txBox="1"/>
          <p:nvPr/>
        </p:nvSpPr>
        <p:spPr>
          <a:xfrm>
            <a:off x="6656696" y="4810125"/>
            <a:ext cx="495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636569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健康的な頭皮環境で美しい髪へ。</a:t>
            </a:r>
            <a:endParaRPr lang="en-US" altLang="ja-JP" dirty="0">
              <a:solidFill>
                <a:srgbClr val="636569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endParaRPr lang="en-US" altLang="ja-JP" sz="700" dirty="0">
              <a:solidFill>
                <a:srgbClr val="636569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r>
              <a:rPr lang="ja-JP" altLang="en-US" sz="1200" dirty="0">
                <a:solidFill>
                  <a:srgbClr val="636569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男女兼用の頭皮のための美容液で頭皮・頭髪をトリートメント。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F4B369E-D0D0-4B69-99AD-32E2D4D5EDF0}"/>
              </a:ext>
            </a:extLst>
          </p:cNvPr>
          <p:cNvSpPr/>
          <p:nvPr/>
        </p:nvSpPr>
        <p:spPr>
          <a:xfrm>
            <a:off x="1066800" y="4657725"/>
            <a:ext cx="4724400" cy="838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5F8D96-3BA3-4291-9E28-4EE3DC7EC304}"/>
              </a:ext>
            </a:extLst>
          </p:cNvPr>
          <p:cNvSpPr txBox="1"/>
          <p:nvPr/>
        </p:nvSpPr>
        <p:spPr>
          <a:xfrm>
            <a:off x="1246496" y="4747573"/>
            <a:ext cx="441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636569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プロの技を自宅で簡単に。</a:t>
            </a:r>
            <a:endParaRPr lang="en-US" altLang="ja-JP" sz="1600" dirty="0">
              <a:solidFill>
                <a:srgbClr val="636569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endParaRPr lang="en-US" altLang="ja-JP" sz="600" dirty="0">
              <a:solidFill>
                <a:srgbClr val="636569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r>
              <a:rPr lang="ja-JP" altLang="en-US" sz="1600" dirty="0">
                <a:solidFill>
                  <a:srgbClr val="636569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なめらかでハリ感のある理想の肌イメージへ。</a:t>
            </a:r>
            <a:endParaRPr kumimoji="1" lang="ja-JP" altLang="en-US" sz="1600" dirty="0">
              <a:solidFill>
                <a:srgbClr val="636569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3350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矢印: 右 20">
            <a:extLst>
              <a:ext uri="{FF2B5EF4-FFF2-40B4-BE49-F238E27FC236}">
                <a16:creationId xmlns:a16="http://schemas.microsoft.com/office/drawing/2014/main" id="{A08EEE0E-DE41-4F10-89A1-0C15F4DF0E06}"/>
              </a:ext>
            </a:extLst>
          </p:cNvPr>
          <p:cNvSpPr/>
          <p:nvPr/>
        </p:nvSpPr>
        <p:spPr>
          <a:xfrm>
            <a:off x="2209800" y="3276600"/>
            <a:ext cx="3185160" cy="914400"/>
          </a:xfrm>
          <a:prstGeom prst="rightArrow">
            <a:avLst/>
          </a:prstGeom>
          <a:solidFill>
            <a:srgbClr val="AB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C509CE0-67D6-44D3-8500-A8828BE7F7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7" r="22299"/>
          <a:stretch/>
        </p:blipFill>
        <p:spPr>
          <a:xfrm>
            <a:off x="3642360" y="1117242"/>
            <a:ext cx="1143000" cy="425746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E76E8D2-77B1-496F-A4F3-F3801E4D19CA}"/>
              </a:ext>
            </a:extLst>
          </p:cNvPr>
          <p:cNvSpPr/>
          <p:nvPr/>
        </p:nvSpPr>
        <p:spPr>
          <a:xfrm>
            <a:off x="10271760" y="1600200"/>
            <a:ext cx="838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2AB0F70-4A42-487A-83B6-A56FB4FF6862}"/>
              </a:ext>
            </a:extLst>
          </p:cNvPr>
          <p:cNvSpPr txBox="1"/>
          <p:nvPr/>
        </p:nvSpPr>
        <p:spPr>
          <a:xfrm flipH="1">
            <a:off x="2346960" y="2133600"/>
            <a:ext cx="48657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99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Freeland" pitchFamily="50" charset="0"/>
                <a:ea typeface="ＭＳ Ｐゴシック" panose="020B0600070205080204" pitchFamily="50" charset="-128"/>
                <a:cs typeface="+mn-cs"/>
              </a:rPr>
              <a:t>1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348029E-D90D-4757-ACDD-10FDF2D90CDE}"/>
              </a:ext>
            </a:extLst>
          </p:cNvPr>
          <p:cNvSpPr txBox="1"/>
          <p:nvPr/>
        </p:nvSpPr>
        <p:spPr>
          <a:xfrm flipH="1">
            <a:off x="2539892" y="4800600"/>
            <a:ext cx="441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まず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医薬部外品の育毛剤で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育毛・養毛、発毛促進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3405B5-7DBC-42A4-97EC-4D245A8814C0}"/>
              </a:ext>
            </a:extLst>
          </p:cNvPr>
          <p:cNvSpPr txBox="1"/>
          <p:nvPr/>
        </p:nvSpPr>
        <p:spPr>
          <a:xfrm>
            <a:off x="547913" y="381701"/>
            <a:ext cx="11096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>
                    <a:lumMod val="75000"/>
                  </a:srgb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ニュー スキン史上最強の、育毛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>
                    <a:lumMod val="75000"/>
                  </a:srgb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&amp;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>
                    <a:lumMod val="75000"/>
                  </a:srgb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スカルプ トリートメント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4" name="図 23" descr="洗面用具 が含まれている画像&#10;&#10;自動的に生成された説明">
            <a:extLst>
              <a:ext uri="{FF2B5EF4-FFF2-40B4-BE49-F238E27FC236}">
                <a16:creationId xmlns:a16="http://schemas.microsoft.com/office/drawing/2014/main" id="{70EB010A-D57A-4A36-89D1-864F11234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6799" r="25181" b="6978"/>
          <a:stretch/>
        </p:blipFill>
        <p:spPr>
          <a:xfrm>
            <a:off x="7528560" y="1524000"/>
            <a:ext cx="1316988" cy="3779520"/>
          </a:xfrm>
          <a:prstGeom prst="rect">
            <a:avLst/>
          </a:prstGeom>
        </p:spPr>
      </p:pic>
      <p:sp>
        <p:nvSpPr>
          <p:cNvPr id="22" name="矢印: 右 21">
            <a:extLst>
              <a:ext uri="{FF2B5EF4-FFF2-40B4-BE49-F238E27FC236}">
                <a16:creationId xmlns:a16="http://schemas.microsoft.com/office/drawing/2014/main" id="{C96576ED-143B-419A-8581-5EDB0CF0C606}"/>
              </a:ext>
            </a:extLst>
          </p:cNvPr>
          <p:cNvSpPr/>
          <p:nvPr/>
        </p:nvSpPr>
        <p:spPr>
          <a:xfrm>
            <a:off x="5623560" y="3276600"/>
            <a:ext cx="2133600" cy="914400"/>
          </a:xfrm>
          <a:prstGeom prst="rightArrow">
            <a:avLst/>
          </a:prstGeom>
          <a:solidFill>
            <a:srgbClr val="AB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EBFA8C-3158-48EE-BC88-CFBB75A1B099}"/>
              </a:ext>
            </a:extLst>
          </p:cNvPr>
          <p:cNvSpPr txBox="1"/>
          <p:nvPr/>
        </p:nvSpPr>
        <p:spPr>
          <a:xfrm flipH="1">
            <a:off x="6156960" y="2209800"/>
            <a:ext cx="48657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99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Freeland" pitchFamily="50" charset="0"/>
                <a:ea typeface="ＭＳ Ｐゴシック" panose="020B0600070205080204" pitchFamily="50" charset="-128"/>
                <a:cs typeface="+mn-cs"/>
              </a:rPr>
              <a:t>2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FBB325D-B239-4509-9ACB-A39468BA4219}"/>
              </a:ext>
            </a:extLst>
          </p:cNvPr>
          <p:cNvSpPr txBox="1"/>
          <p:nvPr/>
        </p:nvSpPr>
        <p:spPr>
          <a:xfrm>
            <a:off x="8442960" y="2667000"/>
            <a:ext cx="1665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969696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＋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34E3071-A8DF-44F0-9768-B2C7969BDF7C}"/>
              </a:ext>
            </a:extLst>
          </p:cNvPr>
          <p:cNvSpPr txBox="1"/>
          <p:nvPr/>
        </p:nvSpPr>
        <p:spPr>
          <a:xfrm flipH="1">
            <a:off x="6400800" y="4800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上から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頭皮をトリートメント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D6853AD-3033-4FA4-9A8C-7AC51B1B0064}"/>
              </a:ext>
            </a:extLst>
          </p:cNvPr>
          <p:cNvSpPr/>
          <p:nvPr/>
        </p:nvSpPr>
        <p:spPr>
          <a:xfrm>
            <a:off x="7757160" y="2057400"/>
            <a:ext cx="3124200" cy="3124200"/>
          </a:xfrm>
          <a:prstGeom prst="ellipse">
            <a:avLst/>
          </a:prstGeom>
          <a:solidFill>
            <a:srgbClr val="ABD5D3">
              <a:alpha val="2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図 10" descr="電子機器 が含まれている画像&#10;&#10;自動的に生成された説明">
            <a:extLst>
              <a:ext uri="{FF2B5EF4-FFF2-40B4-BE49-F238E27FC236}">
                <a16:creationId xmlns:a16="http://schemas.microsoft.com/office/drawing/2014/main" id="{A39044F7-2DC5-41DE-80C3-620478BB0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60" y="1752600"/>
            <a:ext cx="1617170" cy="3429000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7CDD714-86A1-4CE8-8C52-0D50A81DDA1F}"/>
              </a:ext>
            </a:extLst>
          </p:cNvPr>
          <p:cNvSpPr/>
          <p:nvPr/>
        </p:nvSpPr>
        <p:spPr>
          <a:xfrm>
            <a:off x="10271759" y="1524000"/>
            <a:ext cx="1728683" cy="1063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3" name="図 22" descr="物体 が含まれている画像&#10;&#10;自動的に生成された説明">
            <a:extLst>
              <a:ext uri="{FF2B5EF4-FFF2-40B4-BE49-F238E27FC236}">
                <a16:creationId xmlns:a16="http://schemas.microsoft.com/office/drawing/2014/main" id="{224CED99-0C24-4790-BA5D-FA39978AD8F5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241" y="1792263"/>
            <a:ext cx="1725979" cy="1319864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977A951-CF0D-4F55-876A-20D0C981404D}"/>
              </a:ext>
            </a:extLst>
          </p:cNvPr>
          <p:cNvGrpSpPr/>
          <p:nvPr/>
        </p:nvGrpSpPr>
        <p:grpSpPr>
          <a:xfrm>
            <a:off x="396240" y="3581400"/>
            <a:ext cx="1828800" cy="1828800"/>
            <a:chOff x="-685800" y="1143000"/>
            <a:chExt cx="1371600" cy="1371600"/>
          </a:xfrm>
        </p:grpSpPr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3E0062E9-AADB-4EE8-893C-CEA37CEEAD11}"/>
                </a:ext>
              </a:extLst>
            </p:cNvPr>
            <p:cNvSpPr/>
            <p:nvPr/>
          </p:nvSpPr>
          <p:spPr>
            <a:xfrm>
              <a:off x="-685800" y="1143000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4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BBAE559E-88D5-40D7-A0B9-F7D6D115CB7F}"/>
                </a:ext>
              </a:extLst>
            </p:cNvPr>
            <p:cNvSpPr txBox="1"/>
            <p:nvPr/>
          </p:nvSpPr>
          <p:spPr>
            <a:xfrm>
              <a:off x="-457803" y="1535236"/>
              <a:ext cx="907941" cy="807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タオルで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乾かした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髪に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0F9A4D6-B590-42A5-941F-EF89719F193C}"/>
              </a:ext>
            </a:extLst>
          </p:cNvPr>
          <p:cNvGrpSpPr/>
          <p:nvPr/>
        </p:nvGrpSpPr>
        <p:grpSpPr>
          <a:xfrm>
            <a:off x="381000" y="1981200"/>
            <a:ext cx="1828800" cy="1828800"/>
            <a:chOff x="-685800" y="1143000"/>
            <a:chExt cx="1371600" cy="1371600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428CA42C-E1F6-478E-B249-55953A4ADD02}"/>
                </a:ext>
              </a:extLst>
            </p:cNvPr>
            <p:cNvSpPr/>
            <p:nvPr/>
          </p:nvSpPr>
          <p:spPr>
            <a:xfrm>
              <a:off x="-685800" y="1143000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4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7700A9A-D8D9-4B1E-9F62-D8C478344E27}"/>
                </a:ext>
              </a:extLst>
            </p:cNvPr>
            <p:cNvSpPr txBox="1"/>
            <p:nvPr/>
          </p:nvSpPr>
          <p:spPr>
            <a:xfrm>
              <a:off x="-454016" y="1371600"/>
              <a:ext cx="946413" cy="715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乾いた</a:t>
              </a:r>
              <a:endPara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髪に</a:t>
              </a:r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31FE30-2C0D-46AA-9840-EA50645052FE}"/>
              </a:ext>
            </a:extLst>
          </p:cNvPr>
          <p:cNvSpPr txBox="1"/>
          <p:nvPr/>
        </p:nvSpPr>
        <p:spPr>
          <a:xfrm>
            <a:off x="881150" y="3505200"/>
            <a:ext cx="8381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dirty="0">
                <a:solidFill>
                  <a:srgbClr val="969696">
                    <a:lumMod val="75000"/>
                  </a:srgb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または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F5DD7F1-E9C1-4A8E-8503-8034190EABC3}"/>
              </a:ext>
            </a:extLst>
          </p:cNvPr>
          <p:cNvSpPr txBox="1"/>
          <p:nvPr/>
        </p:nvSpPr>
        <p:spPr>
          <a:xfrm>
            <a:off x="4800600" y="6272784"/>
            <a:ext cx="723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*1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　　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*2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　角層まで</a:t>
            </a:r>
          </a:p>
        </p:txBody>
      </p:sp>
    </p:spTree>
    <p:extLst>
      <p:ext uri="{BB962C8B-B14F-4D97-AF65-F5344CB8AC3E}">
        <p14:creationId xmlns:p14="http://schemas.microsoft.com/office/powerpoint/2010/main" val="320904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0" y="2778204"/>
            <a:ext cx="9372600" cy="1107996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4" name="グラフィックス 3" descr="電球と鉛筆">
            <a:extLst>
              <a:ext uri="{FF2B5EF4-FFF2-40B4-BE49-F238E27FC236}">
                <a16:creationId xmlns:a16="http://schemas.microsoft.com/office/drawing/2014/main" id="{A2FBB334-9BB1-4264-BDA7-0D0F87190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219200" y="8001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9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243F486-7F8A-4C13-8D8D-57DF899696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4" t="23333" b="35239"/>
          <a:stretch/>
        </p:blipFill>
        <p:spPr>
          <a:xfrm>
            <a:off x="3276600" y="3505200"/>
            <a:ext cx="3179963" cy="301807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EDE915-F456-4900-91C4-D92B96CC669B}"/>
              </a:ext>
            </a:extLst>
          </p:cNvPr>
          <p:cNvSpPr txBox="1"/>
          <p:nvPr/>
        </p:nvSpPr>
        <p:spPr>
          <a:xfrm>
            <a:off x="7315200" y="6604084"/>
            <a:ext cx="45207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9331B3A2-4677-4D26-A278-075082B6591E}"/>
              </a:ext>
            </a:extLst>
          </p:cNvPr>
          <p:cNvSpPr txBox="1">
            <a:spLocks/>
          </p:cNvSpPr>
          <p:nvPr/>
        </p:nvSpPr>
        <p:spPr>
          <a:xfrm>
            <a:off x="1447800" y="1752600"/>
            <a:ext cx="9144000" cy="184665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ja-JP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ageLOC </a:t>
            </a: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ガルバニック スパ</a:t>
            </a:r>
            <a:r>
              <a:rPr lang="en-US" altLang="ja-JP" sz="2400" baseline="30000" dirty="0">
                <a:solidFill>
                  <a:srgbClr val="5F5F5F"/>
                </a:solidFill>
                <a:ea typeface="小塚ゴシック Pro R"/>
              </a:rPr>
              <a:t>*</a:t>
            </a: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は、何が新しくなったのですか？</a:t>
            </a:r>
            <a:endParaRPr kumimoji="1" lang="en-US" altLang="ja-JP" sz="240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ea typeface="小塚ゴシック Pro 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srgbClr val="5F5F5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srgbClr val="5F5F5F"/>
              </a:solidFill>
            </a:endParaRPr>
          </a:p>
          <a:p>
            <a:pPr lvl="0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本体の機能はそのままに、今回は「ディスプレイのデザイン」と「スカルプ コンダクター」をアップグレードしました。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CF43BE7-E81D-4F08-B2BB-42B9D66162E1}"/>
              </a:ext>
            </a:extLst>
          </p:cNvPr>
          <p:cNvGrpSpPr/>
          <p:nvPr/>
        </p:nvGrpSpPr>
        <p:grpSpPr>
          <a:xfrm>
            <a:off x="6858000" y="2895600"/>
            <a:ext cx="4395401" cy="2952392"/>
            <a:chOff x="5891599" y="2056296"/>
            <a:chExt cx="5843201" cy="3924880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F24D5617-6C6C-4733-9F27-F756CB9E4D42}"/>
                </a:ext>
              </a:extLst>
            </p:cNvPr>
            <p:cNvGrpSpPr/>
            <p:nvPr/>
          </p:nvGrpSpPr>
          <p:grpSpPr>
            <a:xfrm>
              <a:off x="7239000" y="4375162"/>
              <a:ext cx="4495800" cy="1606014"/>
              <a:chOff x="621111" y="5573485"/>
              <a:chExt cx="2100331" cy="750292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84F9948E-0FE8-4C80-8A09-4B9BDA34D1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rcRect l="10267" t="9262" r="11491" b="36449"/>
              <a:stretch/>
            </p:blipFill>
            <p:spPr>
              <a:xfrm>
                <a:off x="1578428" y="5573485"/>
                <a:ext cx="1143014" cy="749619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327DF1F2-41EB-435E-85BE-DA850D85D2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rcRect t="4782" b="1329"/>
              <a:stretch/>
            </p:blipFill>
            <p:spPr>
              <a:xfrm>
                <a:off x="621111" y="5574049"/>
                <a:ext cx="978043" cy="749728"/>
              </a:xfrm>
              <a:prstGeom prst="rect">
                <a:avLst/>
              </a:prstGeom>
            </p:spPr>
          </p:pic>
        </p:grpSp>
        <p:sp>
          <p:nvSpPr>
            <p:cNvPr id="20" name="円弧 19">
              <a:extLst>
                <a:ext uri="{FF2B5EF4-FFF2-40B4-BE49-F238E27FC236}">
                  <a16:creationId xmlns:a16="http://schemas.microsoft.com/office/drawing/2014/main" id="{AE40DF01-BCA2-4C20-AB08-F1D1BC7545BF}"/>
                </a:ext>
              </a:extLst>
            </p:cNvPr>
            <p:cNvSpPr/>
            <p:nvPr/>
          </p:nvSpPr>
          <p:spPr>
            <a:xfrm rot="6351733">
              <a:off x="6631829" y="1316066"/>
              <a:ext cx="2388862" cy="3869321"/>
            </a:xfrm>
            <a:prstGeom prst="arc">
              <a:avLst>
                <a:gd name="adj1" fmla="val 17748918"/>
                <a:gd name="adj2" fmla="val 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84426F1B-93BE-4398-86E7-FD693F396D7E}"/>
                </a:ext>
              </a:extLst>
            </p:cNvPr>
            <p:cNvSpPr/>
            <p:nvPr/>
          </p:nvSpPr>
          <p:spPr>
            <a:xfrm>
              <a:off x="10227129" y="4267200"/>
              <a:ext cx="780036" cy="78003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4" name="楕円 23">
            <a:extLst>
              <a:ext uri="{FF2B5EF4-FFF2-40B4-BE49-F238E27FC236}">
                <a16:creationId xmlns:a16="http://schemas.microsoft.com/office/drawing/2014/main" id="{791C22D5-7848-422F-AD26-190122C5FB74}"/>
              </a:ext>
            </a:extLst>
          </p:cNvPr>
          <p:cNvSpPr/>
          <p:nvPr/>
        </p:nvSpPr>
        <p:spPr>
          <a:xfrm>
            <a:off x="2057400" y="4191000"/>
            <a:ext cx="1066800" cy="1066800"/>
          </a:xfrm>
          <a:prstGeom prst="ellipse">
            <a:avLst/>
          </a:prstGeom>
          <a:solidFill>
            <a:srgbClr val="CCA1A5"/>
          </a:solidFill>
          <a:ln>
            <a:solidFill>
              <a:srgbClr val="C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atin typeface="Verlag Bold" pitchFamily="50" charset="0"/>
              </a:rPr>
              <a:t>NEW</a:t>
            </a:r>
          </a:p>
          <a:p>
            <a:pPr algn="ctr"/>
            <a:r>
              <a:rPr lang="en-US" altLang="ja-JP" b="1" dirty="0">
                <a:latin typeface="Verlag Bold" pitchFamily="50" charset="0"/>
              </a:rPr>
              <a:t>1</a:t>
            </a:r>
            <a:endParaRPr kumimoji="1" lang="ja-JP" altLang="en-US" b="1" dirty="0">
              <a:latin typeface="Verlag Bold" pitchFamily="50" charset="0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BB0DD2B0-2AF5-4D76-9161-DEBF77354472}"/>
              </a:ext>
            </a:extLst>
          </p:cNvPr>
          <p:cNvSpPr/>
          <p:nvPr/>
        </p:nvSpPr>
        <p:spPr>
          <a:xfrm>
            <a:off x="6934200" y="4114800"/>
            <a:ext cx="1066800" cy="1066800"/>
          </a:xfrm>
          <a:prstGeom prst="ellipse">
            <a:avLst/>
          </a:prstGeom>
          <a:solidFill>
            <a:srgbClr val="8C88A3"/>
          </a:solidFill>
          <a:ln>
            <a:solidFill>
              <a:srgbClr val="8C8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atin typeface="Verlag Bold" pitchFamily="50" charset="0"/>
              </a:rPr>
              <a:t>NEW</a:t>
            </a:r>
          </a:p>
          <a:p>
            <a:pPr algn="ctr"/>
            <a:r>
              <a:rPr lang="en-US" altLang="ja-JP" b="1" dirty="0">
                <a:latin typeface="Verlag Bold" pitchFamily="50" charset="0"/>
              </a:rPr>
              <a:t>2</a:t>
            </a:r>
            <a:endParaRPr kumimoji="1" lang="ja-JP" altLang="en-US" b="1" dirty="0">
              <a:latin typeface="Verlag Bold" pitchFamily="50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6D8E62F-115B-4400-896E-1F2A66B93586}"/>
              </a:ext>
            </a:extLst>
          </p:cNvPr>
          <p:cNvCxnSpPr>
            <a:cxnSpLocks/>
          </p:cNvCxnSpPr>
          <p:nvPr/>
        </p:nvCxnSpPr>
        <p:spPr>
          <a:xfrm>
            <a:off x="1371600" y="2438400"/>
            <a:ext cx="883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69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9331B3A2-4677-4D26-A278-075082B6591E}"/>
              </a:ext>
            </a:extLst>
          </p:cNvPr>
          <p:cNvSpPr txBox="1">
            <a:spLocks/>
          </p:cNvSpPr>
          <p:nvPr/>
        </p:nvSpPr>
        <p:spPr>
          <a:xfrm>
            <a:off x="1524000" y="1295400"/>
            <a:ext cx="7467600" cy="80021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どのようなディスプレイですか？</a:t>
            </a:r>
            <a:endParaRPr lang="ja-JP" altLang="en-US" sz="240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ea typeface="小塚ゴシック Pro 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srgbClr val="5F5F5F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84731E8-C0DB-4C28-AA5C-FB69C9D18B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19095" r="12775" b="29382"/>
          <a:stretch/>
        </p:blipFill>
        <p:spPr>
          <a:xfrm>
            <a:off x="-4364" y="3345996"/>
            <a:ext cx="2316255" cy="3207204"/>
          </a:xfrm>
          <a:prstGeom prst="rect">
            <a:avLst/>
          </a:prstGeom>
        </p:spPr>
      </p:pic>
      <p:pic>
        <p:nvPicPr>
          <p:cNvPr id="10" name="図 9" descr="室内, 壁 が含まれている画像&#10;&#10;自動的に生成された説明">
            <a:extLst>
              <a:ext uri="{FF2B5EF4-FFF2-40B4-BE49-F238E27FC236}">
                <a16:creationId xmlns:a16="http://schemas.microsoft.com/office/drawing/2014/main" id="{DDFFF21B-2D67-4971-97AC-D01B55F907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8" t="13151" r="15232" b="32395"/>
          <a:stretch/>
        </p:blipFill>
        <p:spPr>
          <a:xfrm>
            <a:off x="2476609" y="3342188"/>
            <a:ext cx="2139721" cy="321101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5B3DF2-BCC3-49DE-8881-38E886483EB0}"/>
              </a:ext>
            </a:extLst>
          </p:cNvPr>
          <p:cNvSpPr txBox="1"/>
          <p:nvPr/>
        </p:nvSpPr>
        <p:spPr>
          <a:xfrm>
            <a:off x="1371600" y="449580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トリートメント ジェル</a:t>
            </a:r>
            <a:endParaRPr lang="en-US" altLang="ja-JP" sz="800" dirty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algn="r"/>
            <a:r>
              <a:rPr lang="ja-JP" altLang="en-US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トリートメント番号： </a:t>
            </a:r>
            <a:r>
              <a:rPr lang="en-US" altLang="ja-JP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2</a:t>
            </a:r>
            <a:r>
              <a:rPr lang="ja-JP" altLang="en-US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番</a:t>
            </a:r>
            <a:endParaRPr lang="en-US" altLang="ja-JP" sz="800" dirty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algn="r"/>
            <a:r>
              <a:rPr lang="en-US" altLang="ja-JP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3</a:t>
            </a:r>
            <a:r>
              <a:rPr lang="ja-JP" altLang="en-US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分　</a:t>
            </a:r>
            <a:endParaRPr kumimoji="1" lang="ja-JP" altLang="en-US" sz="800" dirty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1D4F3B9-BE0E-4384-B109-543EE7637E11}"/>
              </a:ext>
            </a:extLst>
          </p:cNvPr>
          <p:cNvSpPr txBox="1"/>
          <p:nvPr/>
        </p:nvSpPr>
        <p:spPr>
          <a:xfrm>
            <a:off x="601814" y="6237791"/>
            <a:ext cx="1733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プリ トリート ジェル</a:t>
            </a:r>
            <a:endParaRPr kumimoji="1" lang="en-US" altLang="ja-JP" sz="800" dirty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algn="ctr"/>
            <a:r>
              <a:rPr lang="ja-JP" altLang="en-US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トリートメント番号：</a:t>
            </a:r>
            <a:r>
              <a:rPr lang="en-US" altLang="ja-JP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1</a:t>
            </a:r>
            <a:r>
              <a:rPr lang="ja-JP" altLang="en-US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番　</a:t>
            </a:r>
            <a:r>
              <a:rPr lang="en-US" altLang="ja-JP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2</a:t>
            </a:r>
            <a:r>
              <a:rPr lang="ja-JP" altLang="en-US" sz="800" dirty="0"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分　</a:t>
            </a:r>
            <a:endParaRPr kumimoji="1" lang="en-US" altLang="ja-JP" sz="800" dirty="0"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15" name="図 14" descr="室内, 洗面用具, 座ってい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B545511-1C2D-437C-9A74-C51A2A5F50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" t="6920" r="20802" b="29114"/>
          <a:stretch/>
        </p:blipFill>
        <p:spPr>
          <a:xfrm>
            <a:off x="4781048" y="3356187"/>
            <a:ext cx="2345040" cy="3197014"/>
          </a:xfrm>
          <a:prstGeom prst="rect">
            <a:avLst/>
          </a:prstGeom>
        </p:spPr>
      </p:pic>
      <p:pic>
        <p:nvPicPr>
          <p:cNvPr id="17" name="図 16" descr="室内, 洗面用具 が含まれている画像&#10;&#10;自動的に生成された説明">
            <a:extLst>
              <a:ext uri="{FF2B5EF4-FFF2-40B4-BE49-F238E27FC236}">
                <a16:creationId xmlns:a16="http://schemas.microsoft.com/office/drawing/2014/main" id="{D9EC28D3-4C7A-47D9-8F2D-76E13EF73D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8" t="17135" r="17511" b="25908"/>
          <a:stretch/>
        </p:blipFill>
        <p:spPr>
          <a:xfrm>
            <a:off x="7290806" y="3380215"/>
            <a:ext cx="1993274" cy="317298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BB7CDB6-D3BC-48E6-9CE1-0249040865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4" t="1913" r="9211" b="2908"/>
          <a:stretch/>
        </p:blipFill>
        <p:spPr>
          <a:xfrm>
            <a:off x="9448799" y="3378137"/>
            <a:ext cx="2743201" cy="3165705"/>
          </a:xfrm>
          <a:prstGeom prst="rect">
            <a:avLst/>
          </a:prstGeom>
        </p:spPr>
      </p:pic>
      <p:sp>
        <p:nvSpPr>
          <p:cNvPr id="20" name="楕円 19">
            <a:extLst>
              <a:ext uri="{FF2B5EF4-FFF2-40B4-BE49-F238E27FC236}">
                <a16:creationId xmlns:a16="http://schemas.microsoft.com/office/drawing/2014/main" id="{D0961794-F424-492C-8093-D60D93201E2D}"/>
              </a:ext>
            </a:extLst>
          </p:cNvPr>
          <p:cNvSpPr/>
          <p:nvPr/>
        </p:nvSpPr>
        <p:spPr>
          <a:xfrm>
            <a:off x="1752600" y="1981200"/>
            <a:ext cx="1066800" cy="1066800"/>
          </a:xfrm>
          <a:prstGeom prst="ellipse">
            <a:avLst/>
          </a:prstGeom>
          <a:solidFill>
            <a:srgbClr val="CCA1A5"/>
          </a:solidFill>
          <a:ln>
            <a:solidFill>
              <a:srgbClr val="C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atin typeface="Verlag Bold" pitchFamily="50" charset="0"/>
              </a:rPr>
              <a:t>NEW</a:t>
            </a:r>
          </a:p>
          <a:p>
            <a:pPr algn="ctr"/>
            <a:r>
              <a:rPr lang="en-US" altLang="ja-JP" b="1" dirty="0">
                <a:latin typeface="Verlag Bold" pitchFamily="50" charset="0"/>
              </a:rPr>
              <a:t>1</a:t>
            </a:r>
            <a:endParaRPr kumimoji="1" lang="ja-JP" altLang="en-US" b="1" dirty="0">
              <a:latin typeface="Verlag Bold" pitchFamily="50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898BEAF-F75A-4C1F-9A53-B214D928C6F8}"/>
              </a:ext>
            </a:extLst>
          </p:cNvPr>
          <p:cNvCxnSpPr>
            <a:cxnSpLocks/>
          </p:cNvCxnSpPr>
          <p:nvPr/>
        </p:nvCxnSpPr>
        <p:spPr>
          <a:xfrm>
            <a:off x="1600200" y="1828800"/>
            <a:ext cx="922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2">
            <a:extLst>
              <a:ext uri="{FF2B5EF4-FFF2-40B4-BE49-F238E27FC236}">
                <a16:creationId xmlns:a16="http://schemas.microsoft.com/office/drawing/2014/main" id="{2270A16E-A70C-44CF-B870-02DCB9924FA4}"/>
              </a:ext>
            </a:extLst>
          </p:cNvPr>
          <p:cNvSpPr txBox="1">
            <a:spLocks/>
          </p:cNvSpPr>
          <p:nvPr/>
        </p:nvSpPr>
        <p:spPr>
          <a:xfrm>
            <a:off x="3276600" y="2057400"/>
            <a:ext cx="7467600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ja-JP" altLang="en-US" sz="2400" dirty="0">
                <a:solidFill>
                  <a:srgbClr val="5F5F5F"/>
                </a:solidFill>
              </a:rPr>
              <a:t>「ルミスパ」とディスプレイ デザインを統一しました。</a:t>
            </a:r>
            <a:endParaRPr lang="en-US" altLang="ja-JP" sz="2400" dirty="0">
              <a:solidFill>
                <a:srgbClr val="5F5F5F"/>
              </a:solidFill>
            </a:endParaRPr>
          </a:p>
          <a:p>
            <a:pPr lvl="0">
              <a:defRPr/>
            </a:pPr>
            <a:r>
              <a:rPr lang="ja-JP" altLang="en-US" sz="2400" dirty="0">
                <a:solidFill>
                  <a:srgbClr val="5F5F5F"/>
                </a:solidFill>
              </a:rPr>
              <a:t>本体機能は変わりませんので、トリートメント番号やコンダクターの種類は変わりません。</a:t>
            </a:r>
            <a:endParaRPr lang="en-US" altLang="ja-JP" sz="2400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18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9331B3A2-4677-4D26-A278-075082B6591E}"/>
              </a:ext>
            </a:extLst>
          </p:cNvPr>
          <p:cNvSpPr txBox="1">
            <a:spLocks/>
          </p:cNvSpPr>
          <p:nvPr/>
        </p:nvSpPr>
        <p:spPr>
          <a:xfrm>
            <a:off x="1447800" y="1447800"/>
            <a:ext cx="6096000" cy="184665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「genLOCモード」の表示がありませんが、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このモードはなくなってしまうのですか？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srgbClr val="5F5F5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srgbClr val="5F5F5F"/>
              </a:solidFill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いいえ。すべて「ageLOCモード」です。</a:t>
            </a:r>
            <a:endParaRPr lang="ja-JP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BAA70AC-DBC1-4C28-A1AE-3569598BA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6" t="36182" r="40694" b="48990"/>
          <a:stretch/>
        </p:blipFill>
        <p:spPr>
          <a:xfrm>
            <a:off x="7543800" y="3581400"/>
            <a:ext cx="2330423" cy="2892518"/>
          </a:xfrm>
          <a:prstGeom prst="rect">
            <a:avLst/>
          </a:prstGeom>
        </p:spPr>
      </p:pic>
      <p:pic>
        <p:nvPicPr>
          <p:cNvPr id="5" name="図 4" descr="モニター, 室内, リモート, コントローラー が含まれている画像&#10;&#10;自動的に生成された説明">
            <a:extLst>
              <a:ext uri="{FF2B5EF4-FFF2-40B4-BE49-F238E27FC236}">
                <a16:creationId xmlns:a16="http://schemas.microsoft.com/office/drawing/2014/main" id="{1B940C70-113A-4AEF-A5E3-5011BA1A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5"/>
          <a:stretch/>
        </p:blipFill>
        <p:spPr>
          <a:xfrm>
            <a:off x="1788160" y="3962400"/>
            <a:ext cx="3402148" cy="2515674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A56AC2ED-E528-4707-AADF-B56E5680EF33}"/>
              </a:ext>
            </a:extLst>
          </p:cNvPr>
          <p:cNvSpPr/>
          <p:nvPr/>
        </p:nvSpPr>
        <p:spPr>
          <a:xfrm>
            <a:off x="8153400" y="5257800"/>
            <a:ext cx="1066800" cy="10668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DB68004E-FA82-4C18-91FB-654409AC6DE3}"/>
              </a:ext>
            </a:extLst>
          </p:cNvPr>
          <p:cNvSpPr/>
          <p:nvPr/>
        </p:nvSpPr>
        <p:spPr>
          <a:xfrm>
            <a:off x="3429000" y="4038600"/>
            <a:ext cx="762000" cy="7620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12A7E4BF-1EBA-46D4-9A00-AE0F5C336034}"/>
              </a:ext>
            </a:extLst>
          </p:cNvPr>
          <p:cNvSpPr/>
          <p:nvPr/>
        </p:nvSpPr>
        <p:spPr>
          <a:xfrm>
            <a:off x="5562600" y="4724400"/>
            <a:ext cx="1230702" cy="914400"/>
          </a:xfrm>
          <a:prstGeom prst="rightArrow">
            <a:avLst/>
          </a:prstGeom>
          <a:solidFill>
            <a:srgbClr val="8C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02ED2C1-B3D5-457A-955D-08969C1B8146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1447800" y="2371130"/>
            <a:ext cx="5943600" cy="67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263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A9041C-9F87-4A53-B49B-56932BFB8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72" t="26368" r="25555" b="24454"/>
          <a:stretch/>
        </p:blipFill>
        <p:spPr>
          <a:xfrm>
            <a:off x="3124200" y="4691309"/>
            <a:ext cx="2438400" cy="1843221"/>
          </a:xfrm>
          <a:prstGeom prst="rect">
            <a:avLst/>
          </a:prstGeom>
        </p:spPr>
      </p:pic>
      <p:pic>
        <p:nvPicPr>
          <p:cNvPr id="10" name="Picture 9" descr="A close up of a lamp&#10;&#10;Description automatically generated">
            <a:extLst>
              <a:ext uri="{FF2B5EF4-FFF2-40B4-BE49-F238E27FC236}">
                <a16:creationId xmlns:a16="http://schemas.microsoft.com/office/drawing/2014/main" id="{23D5DA4D-2795-41FE-A725-5B571365E6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64" t="19502" r="25428" b="33807"/>
          <a:stretch/>
        </p:blipFill>
        <p:spPr>
          <a:xfrm>
            <a:off x="7772400" y="5257800"/>
            <a:ext cx="1566861" cy="1105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FE2D05-3F96-455A-AC4F-F3176C942A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91" t="12736" r="30296" b="33806"/>
          <a:stretch/>
        </p:blipFill>
        <p:spPr>
          <a:xfrm>
            <a:off x="5943600" y="5105400"/>
            <a:ext cx="1542122" cy="1265981"/>
          </a:xfrm>
          <a:prstGeom prst="rect">
            <a:avLst/>
          </a:prstGeom>
        </p:spPr>
      </p:pic>
      <p:pic>
        <p:nvPicPr>
          <p:cNvPr id="13" name="Picture 11" descr="A close up of a white wall&#10;&#10;Description automatically generated">
            <a:extLst>
              <a:ext uri="{FF2B5EF4-FFF2-40B4-BE49-F238E27FC236}">
                <a16:creationId xmlns:a16="http://schemas.microsoft.com/office/drawing/2014/main" id="{B98673D5-D57B-436A-B7F6-EFB94997C1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8" t="41194" r="25567" b="22587"/>
          <a:stretch/>
        </p:blipFill>
        <p:spPr>
          <a:xfrm>
            <a:off x="9525000" y="5562600"/>
            <a:ext cx="1500888" cy="902755"/>
          </a:xfrm>
          <a:prstGeom prst="rect">
            <a:avLst/>
          </a:prstGeom>
        </p:spPr>
      </p:pic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9331B3A2-4677-4D26-A278-075082B6591E}"/>
              </a:ext>
            </a:extLst>
          </p:cNvPr>
          <p:cNvSpPr txBox="1">
            <a:spLocks/>
          </p:cNvSpPr>
          <p:nvPr/>
        </p:nvSpPr>
        <p:spPr>
          <a:xfrm>
            <a:off x="1143000" y="1676400"/>
            <a:ext cx="10134600" cy="184665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新しいスカルプ コンダクターは</a:t>
            </a:r>
            <a:r>
              <a:rPr kumimoji="1" lang="ja-JP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、</a:t>
            </a: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どのようなものですか</a:t>
            </a:r>
            <a:r>
              <a:rPr kumimoji="1" lang="ja-JP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？</a:t>
            </a:r>
            <a:endParaRPr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小塚ゴシック Pro R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ja-JP" altLang="en-US" sz="2400" dirty="0"/>
          </a:p>
          <a:p>
            <a:pPr>
              <a:defRPr/>
            </a:pPr>
            <a:endParaRPr lang="en-US" altLang="ja-JP" sz="2400" dirty="0">
              <a:ea typeface="小塚ゴシック Pro R"/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スカルプ コンダクターは設計変更をし、頭皮に触れる面積が増大しました。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それ以外の3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種</a:t>
            </a: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のコンダクターは、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今までの</a:t>
            </a: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ものと同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じ</a:t>
            </a: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です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。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8D57DE9-BB80-472E-9D5B-E7BB9E2BFCB9}"/>
              </a:ext>
            </a:extLst>
          </p:cNvPr>
          <p:cNvSpPr/>
          <p:nvPr/>
        </p:nvSpPr>
        <p:spPr>
          <a:xfrm>
            <a:off x="1447800" y="4648200"/>
            <a:ext cx="1066800" cy="1066800"/>
          </a:xfrm>
          <a:prstGeom prst="ellipse">
            <a:avLst/>
          </a:prstGeom>
          <a:solidFill>
            <a:srgbClr val="8C88A3"/>
          </a:solidFill>
          <a:ln>
            <a:solidFill>
              <a:srgbClr val="8C8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atin typeface="Verlag Bold" pitchFamily="50" charset="0"/>
              </a:rPr>
              <a:t>NEW</a:t>
            </a:r>
          </a:p>
          <a:p>
            <a:pPr algn="ctr"/>
            <a:r>
              <a:rPr lang="en-US" altLang="ja-JP" b="1" dirty="0">
                <a:latin typeface="Verlag Bold" pitchFamily="50" charset="0"/>
              </a:rPr>
              <a:t>2</a:t>
            </a:r>
            <a:endParaRPr kumimoji="1" lang="ja-JP" altLang="en-US" b="1" dirty="0">
              <a:latin typeface="Verlag Bold" pitchFamily="50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D72A2679-3CA5-46DA-86A6-B90EC17638AE}"/>
              </a:ext>
            </a:extLst>
          </p:cNvPr>
          <p:cNvCxnSpPr>
            <a:cxnSpLocks/>
          </p:cNvCxnSpPr>
          <p:nvPr/>
        </p:nvCxnSpPr>
        <p:spPr>
          <a:xfrm>
            <a:off x="1066800" y="2438400"/>
            <a:ext cx="998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C90B6C19-74F1-45E4-8265-2EFB731FBCC1}"/>
              </a:ext>
            </a:extLst>
          </p:cNvPr>
          <p:cNvGrpSpPr/>
          <p:nvPr/>
        </p:nvGrpSpPr>
        <p:grpSpPr>
          <a:xfrm>
            <a:off x="1299081" y="1944327"/>
            <a:ext cx="4857956" cy="3171614"/>
            <a:chOff x="7974097" y="-5009056"/>
            <a:chExt cx="12016766" cy="7845388"/>
          </a:xfrm>
        </p:grpSpPr>
        <p:sp>
          <p:nvSpPr>
            <p:cNvPr id="18" name="円弧 17">
              <a:extLst>
                <a:ext uri="{FF2B5EF4-FFF2-40B4-BE49-F238E27FC236}">
                  <a16:creationId xmlns:a16="http://schemas.microsoft.com/office/drawing/2014/main" id="{A61F11A0-6A07-4160-ADDF-20CB7C95D1FB}"/>
                </a:ext>
              </a:extLst>
            </p:cNvPr>
            <p:cNvSpPr/>
            <p:nvPr/>
          </p:nvSpPr>
          <p:spPr>
            <a:xfrm rot="6351733">
              <a:off x="10353628" y="-7388587"/>
              <a:ext cx="7257704" cy="12016766"/>
            </a:xfrm>
            <a:prstGeom prst="arc">
              <a:avLst>
                <a:gd name="adj1" fmla="val 17748918"/>
                <a:gd name="adj2" fmla="val 0"/>
              </a:avLst>
            </a:prstGeom>
            <a:ln>
              <a:solidFill>
                <a:srgbClr val="CCA1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20150843-7395-4BCE-B844-EECFDAC9F419}"/>
                </a:ext>
              </a:extLst>
            </p:cNvPr>
            <p:cNvSpPr/>
            <p:nvPr/>
          </p:nvSpPr>
          <p:spPr>
            <a:xfrm>
              <a:off x="16824036" y="2056296"/>
              <a:ext cx="780036" cy="780036"/>
            </a:xfrm>
            <a:prstGeom prst="ellipse">
              <a:avLst/>
            </a:prstGeom>
            <a:noFill/>
            <a:ln w="9525">
              <a:solidFill>
                <a:srgbClr val="8C88A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026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EDE915-F456-4900-91C4-D92B96CC669B}"/>
              </a:ext>
            </a:extLst>
          </p:cNvPr>
          <p:cNvSpPr txBox="1"/>
          <p:nvPr/>
        </p:nvSpPr>
        <p:spPr>
          <a:xfrm>
            <a:off x="7315200" y="6604084"/>
            <a:ext cx="45207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9331B3A2-4677-4D26-A278-075082B6591E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7696200" cy="480131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a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geLOC </a:t>
            </a: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ガルバニック スパ</a:t>
            </a:r>
            <a:r>
              <a:rPr lang="en-US" altLang="ja-JP" sz="2400" baseline="30000" dirty="0">
                <a:solidFill>
                  <a:srgbClr val="5F5F5F"/>
                </a:solidFill>
                <a:ea typeface="小塚ゴシック Pro R"/>
              </a:rPr>
              <a:t>*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のセット内容は</a:t>
            </a:r>
            <a:r>
              <a:rPr kumimoji="1" lang="ja-JP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、</a:t>
            </a:r>
            <a:endParaRPr kumimoji="1" lang="en-US" altLang="ja-JP" sz="240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ea typeface="小塚ゴシック Pro R"/>
            </a:endParaRPr>
          </a:p>
          <a:p>
            <a:pPr algn="just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今までと同じですか？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 algn="just">
              <a:defRPr/>
            </a:pPr>
            <a:endParaRPr lang="en-US" altLang="ja-JP" sz="2400" dirty="0">
              <a:solidFill>
                <a:srgbClr val="5F5F5F"/>
              </a:solidFill>
            </a:endParaRPr>
          </a:p>
          <a:p>
            <a:pPr algn="just">
              <a:defRPr/>
            </a:pP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 algn="just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本体の機能は変更なしですが、付属品が減ります。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 algn="just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今回のセットから、「スタンド」と「ポーチ」が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 algn="just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なくなり、「クイック ガイド」が新しく加わります。</a:t>
            </a:r>
          </a:p>
          <a:p>
            <a:pPr algn="just">
              <a:defRPr/>
            </a:pPr>
            <a:endParaRPr lang="ja-JP" altLang="en-US" sz="2400" dirty="0">
              <a:solidFill>
                <a:srgbClr val="5F5F5F"/>
              </a:solidFill>
              <a:ea typeface="小塚ゴシック Pro R"/>
            </a:endParaRPr>
          </a:p>
          <a:p>
            <a:pPr algn="just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ニュー スキンは、地球環境に配慮した製品開発と販売を行ってまいります。そのため、新しい</a:t>
            </a: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ageLOC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 ガルバニック スパ</a:t>
            </a:r>
            <a:r>
              <a:rPr lang="en-US" altLang="ja-JP" sz="2400" baseline="30000" dirty="0">
                <a:solidFill>
                  <a:srgbClr val="5F5F5F"/>
                </a:solidFill>
                <a:ea typeface="小塚ゴシック Pro R"/>
              </a:rPr>
              <a:t>*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も地球環境に配慮し、「スタンド」や「ポーチ」を割愛し、よりシンプルなセット内容で販売いたします。</a:t>
            </a:r>
            <a:endParaRPr lang="en-US" altLang="ja-JP" sz="2400" dirty="0">
              <a:solidFill>
                <a:srgbClr val="5F5F5F"/>
              </a:solidFill>
            </a:endParaRPr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C1F2BBA6-9533-40D6-A087-160FE2DA0470}"/>
              </a:ext>
            </a:extLst>
          </p:cNvPr>
          <p:cNvSpPr/>
          <p:nvPr/>
        </p:nvSpPr>
        <p:spPr>
          <a:xfrm rot="2700000">
            <a:off x="9701305" y="4976905"/>
            <a:ext cx="1219200" cy="1219200"/>
          </a:xfrm>
          <a:prstGeom prst="plus">
            <a:avLst>
              <a:gd name="adj" fmla="val 424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十字形 13">
            <a:extLst>
              <a:ext uri="{FF2B5EF4-FFF2-40B4-BE49-F238E27FC236}">
                <a16:creationId xmlns:a16="http://schemas.microsoft.com/office/drawing/2014/main" id="{F7826887-FB5A-4282-B8C7-0C3309B6C44E}"/>
              </a:ext>
            </a:extLst>
          </p:cNvPr>
          <p:cNvSpPr/>
          <p:nvPr/>
        </p:nvSpPr>
        <p:spPr>
          <a:xfrm rot="2700000">
            <a:off x="9625105" y="3757705"/>
            <a:ext cx="1219200" cy="1219200"/>
          </a:xfrm>
          <a:prstGeom prst="plus">
            <a:avLst>
              <a:gd name="adj" fmla="val 424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5C912E-9C2A-4BAE-8B2E-AA2A89803D08}"/>
              </a:ext>
            </a:extLst>
          </p:cNvPr>
          <p:cNvSpPr txBox="1"/>
          <p:nvPr/>
        </p:nvSpPr>
        <p:spPr>
          <a:xfrm>
            <a:off x="8991600" y="4114800"/>
            <a:ext cx="266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ja-JP" altLang="en-US" sz="2800" b="1" dirty="0">
                <a:solidFill>
                  <a:srgbClr val="5F5F5F"/>
                </a:solidFill>
                <a:ea typeface="小塚ゴシック Pro R"/>
              </a:rPr>
              <a:t>スタンド</a:t>
            </a:r>
            <a:endParaRPr lang="en-US" altLang="ja-JP" sz="2800" b="1" dirty="0">
              <a:solidFill>
                <a:srgbClr val="5F5F5F"/>
              </a:solidFill>
              <a:ea typeface="小塚ゴシック Pro R"/>
            </a:endParaRPr>
          </a:p>
          <a:p>
            <a:pPr algn="ctr">
              <a:defRPr/>
            </a:pPr>
            <a:endParaRPr lang="en-US" altLang="ja-JP" sz="2800" b="1" dirty="0">
              <a:solidFill>
                <a:srgbClr val="5F5F5F"/>
              </a:solidFill>
              <a:ea typeface="小塚ゴシック Pro R"/>
            </a:endParaRPr>
          </a:p>
          <a:p>
            <a:pPr algn="ctr">
              <a:defRPr/>
            </a:pPr>
            <a:endParaRPr lang="en-US" altLang="ja-JP" sz="2800" b="1" dirty="0">
              <a:solidFill>
                <a:srgbClr val="5F5F5F"/>
              </a:solidFill>
              <a:ea typeface="小塚ゴシック Pro R"/>
            </a:endParaRPr>
          </a:p>
          <a:p>
            <a:pPr algn="ctr">
              <a:defRPr/>
            </a:pPr>
            <a:r>
              <a:rPr lang="ja-JP" altLang="en-US" sz="2800" b="1" dirty="0">
                <a:solidFill>
                  <a:srgbClr val="5F5F5F"/>
                </a:solidFill>
                <a:ea typeface="小塚ゴシック Pro R"/>
              </a:rPr>
              <a:t>ポーチ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16AEACD-DA1E-4F04-AD6A-3A25C76E6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1828800"/>
            <a:ext cx="2554721" cy="135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7E8449F-FCCF-4C07-8DDA-5F6E8917AF9E}"/>
              </a:ext>
            </a:extLst>
          </p:cNvPr>
          <p:cNvSpPr txBox="1"/>
          <p:nvPr/>
        </p:nvSpPr>
        <p:spPr>
          <a:xfrm>
            <a:off x="8305800" y="12192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ja-JP" altLang="en-US" sz="2400" b="1" dirty="0">
                <a:solidFill>
                  <a:srgbClr val="5F5F5F"/>
                </a:solidFill>
                <a:ea typeface="小塚ゴシック Pro R"/>
              </a:rPr>
              <a:t>クイック ガイド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626F661-CD47-4F90-8FF6-A64BB456CC97}"/>
              </a:ext>
            </a:extLst>
          </p:cNvPr>
          <p:cNvSpPr/>
          <p:nvPr/>
        </p:nvSpPr>
        <p:spPr>
          <a:xfrm>
            <a:off x="8077200" y="1447800"/>
            <a:ext cx="1066800" cy="1066800"/>
          </a:xfrm>
          <a:prstGeom prst="ellipse">
            <a:avLst/>
          </a:prstGeom>
          <a:solidFill>
            <a:srgbClr val="CCA1A5"/>
          </a:solidFill>
          <a:ln>
            <a:solidFill>
              <a:srgbClr val="CCA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atin typeface="Verlag Bold" pitchFamily="50" charset="0"/>
              </a:rPr>
              <a:t>NEW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765F55E0-1B0E-4CA0-BEE6-E7875E5250E0}"/>
              </a:ext>
            </a:extLst>
          </p:cNvPr>
          <p:cNvCxnSpPr>
            <a:cxnSpLocks/>
          </p:cNvCxnSpPr>
          <p:nvPr/>
        </p:nvCxnSpPr>
        <p:spPr>
          <a:xfrm>
            <a:off x="838200" y="2514600"/>
            <a:ext cx="701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280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9331B3A2-4677-4D26-A278-075082B6591E}"/>
              </a:ext>
            </a:extLst>
          </p:cNvPr>
          <p:cNvSpPr txBox="1">
            <a:spLocks/>
          </p:cNvSpPr>
          <p:nvPr/>
        </p:nvSpPr>
        <p:spPr>
          <a:xfrm>
            <a:off x="990600" y="1447800"/>
            <a:ext cx="7581900" cy="406265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ageLOC 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ニュートリオール スカルプ ＆ ヘアー セラムは、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どのような製品ですか？</a:t>
            </a:r>
            <a:endParaRPr lang="ja-JP" altLang="en-US" sz="2400" dirty="0">
              <a:solidFill>
                <a:srgbClr val="5F5F5F"/>
              </a:solidFill>
            </a:endParaRPr>
          </a:p>
          <a:p>
            <a:pPr>
              <a:defRPr/>
            </a:pPr>
            <a:endParaRPr lang="en-US" altLang="ja-JP" sz="2400" dirty="0">
              <a:solidFill>
                <a:srgbClr val="5F5F5F"/>
              </a:solidFill>
            </a:endParaRPr>
          </a:p>
          <a:p>
            <a:pPr>
              <a:defRPr/>
            </a:pPr>
            <a:endParaRPr lang="ja-JP" altLang="en-US" sz="2400" dirty="0">
              <a:solidFill>
                <a:srgbClr val="5F5F5F"/>
              </a:solidFill>
            </a:endParaRPr>
          </a:p>
          <a:p>
            <a:pPr>
              <a:defRPr/>
            </a:pPr>
            <a:r>
              <a:rPr lang="ja-JP" altLang="en-US" sz="2400" dirty="0"/>
              <a:t>「頭皮のための美容液」です。</a:t>
            </a:r>
            <a:endParaRPr lang="en-US" altLang="ja-JP" sz="2400" dirty="0"/>
          </a:p>
          <a:p>
            <a:pPr>
              <a:defRPr/>
            </a:pP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頭皮のためのageLOCブレンドをはじめ、頭皮や髪に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</a:rPr>
              <a:t>必要な成分を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多種多様に配合。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</a:rPr>
              <a:t>健康的な頭皮環境で髪にハリとコシを与え、切れ毛や枝毛のないツヤのある美しい髪へ導きます。</a:t>
            </a:r>
          </a:p>
        </p:txBody>
      </p:sp>
      <p:pic>
        <p:nvPicPr>
          <p:cNvPr id="11" name="図 10" descr="洗面用具 が含まれている画像&#10;&#10;自動的に生成された説明">
            <a:extLst>
              <a:ext uri="{FF2B5EF4-FFF2-40B4-BE49-F238E27FC236}">
                <a16:creationId xmlns:a16="http://schemas.microsoft.com/office/drawing/2014/main" id="{E1654CC0-4437-4733-AC8E-37AB54E50D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6799" r="25181" b="6978"/>
          <a:stretch/>
        </p:blipFill>
        <p:spPr>
          <a:xfrm>
            <a:off x="9601200" y="1219200"/>
            <a:ext cx="1697988" cy="4872922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84D385C-3297-4EE0-B0D3-D6D46E7B5BFA}"/>
              </a:ext>
            </a:extLst>
          </p:cNvPr>
          <p:cNvCxnSpPr>
            <a:cxnSpLocks/>
          </p:cNvCxnSpPr>
          <p:nvPr/>
        </p:nvCxnSpPr>
        <p:spPr>
          <a:xfrm>
            <a:off x="914400" y="2438400"/>
            <a:ext cx="792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D94EDC1-BB68-42CD-9CF2-E35371CF4689}"/>
              </a:ext>
            </a:extLst>
          </p:cNvPr>
          <p:cNvGrpSpPr/>
          <p:nvPr/>
        </p:nvGrpSpPr>
        <p:grpSpPr>
          <a:xfrm>
            <a:off x="9067800" y="609600"/>
            <a:ext cx="990600" cy="990600"/>
            <a:chOff x="-685800" y="1143000"/>
            <a:chExt cx="1371600" cy="1371600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1BE760AE-222E-48DC-9D9E-647418AC461E}"/>
                </a:ext>
              </a:extLst>
            </p:cNvPr>
            <p:cNvSpPr/>
            <p:nvPr/>
          </p:nvSpPr>
          <p:spPr>
            <a:xfrm>
              <a:off x="-685800" y="1143000"/>
              <a:ext cx="1371600" cy="1371600"/>
            </a:xfrm>
            <a:prstGeom prst="ellipse">
              <a:avLst/>
            </a:prstGeom>
            <a:solidFill>
              <a:srgbClr val="91B6BB"/>
            </a:solidFill>
            <a:ln>
              <a:solidFill>
                <a:srgbClr val="91B6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90A62D2-6573-4D2E-A0A3-A0556FFBDF3D}"/>
                </a:ext>
              </a:extLst>
            </p:cNvPr>
            <p:cNvSpPr txBox="1"/>
            <p:nvPr/>
          </p:nvSpPr>
          <p:spPr>
            <a:xfrm>
              <a:off x="-437147" y="1387778"/>
              <a:ext cx="912676" cy="894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男女</a:t>
              </a: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兼用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79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9331B3A2-4677-4D26-A278-075082B6591E}"/>
              </a:ext>
            </a:extLst>
          </p:cNvPr>
          <p:cNvSpPr txBox="1">
            <a:spLocks/>
          </p:cNvSpPr>
          <p:nvPr/>
        </p:nvSpPr>
        <p:spPr>
          <a:xfrm>
            <a:off x="990600" y="1371600"/>
            <a:ext cx="8077200" cy="29546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ageLOC 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ガルバニック スパ</a:t>
            </a:r>
            <a:r>
              <a:rPr lang="en-US" altLang="ja-JP" sz="2400" baseline="30000" dirty="0">
                <a:solidFill>
                  <a:srgbClr val="5F5F5F"/>
                </a:solidFill>
                <a:ea typeface="小塚ゴシック Pro R"/>
              </a:rPr>
              <a:t>*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を使用せず、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「</a:t>
            </a: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ageLOC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 ニュートリオール スカルプ ＆ ヘアー セラム」だけでも使用可能ですか？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endParaRPr lang="ja-JP" altLang="en-US" sz="2400" dirty="0">
              <a:solidFill>
                <a:srgbClr val="5F5F5F"/>
              </a:solidFill>
              <a:ea typeface="小塚ゴシック Pro R"/>
            </a:endParaRPr>
          </a:p>
          <a:p>
            <a:pPr lvl="0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可能ですが、</a:t>
            </a:r>
            <a:r>
              <a:rPr lang="ja-JP" altLang="en-US" sz="2400" dirty="0"/>
              <a:t>よりしっかり「頭皮のための美容液」を</a:t>
            </a:r>
            <a:endParaRPr lang="en-US" altLang="ja-JP" sz="2400" dirty="0"/>
          </a:p>
          <a:p>
            <a:pPr lvl="0">
              <a:defRPr/>
            </a:pPr>
            <a:r>
              <a:rPr lang="ja-JP" altLang="en-US" sz="2400" dirty="0"/>
              <a:t>浸透</a:t>
            </a:r>
            <a:r>
              <a:rPr lang="en-US" altLang="ja-JP" sz="2400" baseline="30000" dirty="0">
                <a:solidFill>
                  <a:srgbClr val="5F5F5F"/>
                </a:solidFill>
                <a:ea typeface="小塚ゴシック Pro R"/>
              </a:rPr>
              <a:t>** </a:t>
            </a:r>
            <a:r>
              <a:rPr lang="ja-JP" altLang="en-US" sz="2400" dirty="0"/>
              <a:t>させるには、</a:t>
            </a: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 ageLOC 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ガルバニック スパ</a:t>
            </a:r>
            <a:r>
              <a:rPr lang="en-US" altLang="ja-JP" sz="2400" baseline="30000" dirty="0">
                <a:solidFill>
                  <a:srgbClr val="5F5F5F"/>
                </a:solidFill>
                <a:ea typeface="小塚ゴシック Pro R"/>
              </a:rPr>
              <a:t>*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と一緒に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 lvl="0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使用することをおすすめします。</a:t>
            </a:r>
            <a:endParaRPr lang="en-US" altLang="ja-JP" sz="2400" dirty="0">
              <a:solidFill>
                <a:srgbClr val="5F5F5F"/>
              </a:solidFill>
            </a:endParaRPr>
          </a:p>
        </p:txBody>
      </p:sp>
      <p:pic>
        <p:nvPicPr>
          <p:cNvPr id="4" name="図 3" descr="室内, 洗面用具, 座っている が含まれている画像&#10;&#10;自動的に生成された説明">
            <a:extLst>
              <a:ext uri="{FF2B5EF4-FFF2-40B4-BE49-F238E27FC236}">
                <a16:creationId xmlns:a16="http://schemas.microsoft.com/office/drawing/2014/main" id="{20F7D114-C64B-46F0-B602-DF1C26883D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18052" r="13162" b="15692"/>
          <a:stretch/>
        </p:blipFill>
        <p:spPr>
          <a:xfrm>
            <a:off x="9332741" y="3048000"/>
            <a:ext cx="2859259" cy="3206739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FB81912D-D534-481B-888A-384CFDF5E31C}"/>
              </a:ext>
            </a:extLst>
          </p:cNvPr>
          <p:cNvCxnSpPr>
            <a:cxnSpLocks/>
          </p:cNvCxnSpPr>
          <p:nvPr/>
        </p:nvCxnSpPr>
        <p:spPr>
          <a:xfrm>
            <a:off x="914400" y="2743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13317F-1173-49B7-B5FF-8ACEF7A1E731}"/>
              </a:ext>
            </a:extLst>
          </p:cNvPr>
          <p:cNvSpPr txBox="1"/>
          <p:nvPr/>
        </p:nvSpPr>
        <p:spPr>
          <a:xfrm>
            <a:off x="10896600" y="6604084"/>
            <a:ext cx="9092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1050" dirty="0">
                <a:solidFill>
                  <a:schemeClr val="bg1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* *</a:t>
            </a:r>
            <a:r>
              <a:rPr lang="ja-JP" altLang="en-US" sz="1050" dirty="0">
                <a:solidFill>
                  <a:schemeClr val="bg1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角層まで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C2A080-1B6F-4F6A-B81D-1C6A56B25AFC}"/>
              </a:ext>
            </a:extLst>
          </p:cNvPr>
          <p:cNvSpPr txBox="1"/>
          <p:nvPr/>
        </p:nvSpPr>
        <p:spPr>
          <a:xfrm>
            <a:off x="6172200" y="6604084"/>
            <a:ext cx="45207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563597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9331B3A2-4677-4D26-A278-075082B6591E}"/>
              </a:ext>
            </a:extLst>
          </p:cNvPr>
          <p:cNvSpPr txBox="1">
            <a:spLocks/>
          </p:cNvSpPr>
          <p:nvPr/>
        </p:nvSpPr>
        <p:spPr>
          <a:xfrm>
            <a:off x="5105400" y="1752600"/>
            <a:ext cx="6553200" cy="29546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ageLOC </a:t>
            </a:r>
            <a:r>
              <a:rPr kumimoji="1" lang="ja-JP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ニ</a:t>
            </a:r>
            <a:r>
              <a:rPr lang="ja-JP" sz="2400" dirty="0">
                <a:solidFill>
                  <a:srgbClr val="5F5F5F"/>
                </a:solidFill>
                <a:ea typeface="小塚ゴシック Pro R"/>
              </a:rPr>
              <a:t>ュートリオール </a:t>
            </a:r>
            <a:r>
              <a:rPr kumimoji="1" lang="ja-JP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ス</a:t>
            </a:r>
            <a:r>
              <a:rPr lang="ja-JP" sz="2400" dirty="0">
                <a:solidFill>
                  <a:srgbClr val="5F5F5F"/>
                </a:solidFill>
                <a:ea typeface="小塚ゴシック Pro R"/>
              </a:rPr>
              <a:t>カルプ ＆ ヘアー セラム</a:t>
            </a:r>
            <a:r>
              <a:rPr kumimoji="1" lang="ja-JP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は、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なぜスプレーになったのですか</a:t>
            </a:r>
            <a:r>
              <a:rPr kumimoji="1" lang="ja-JP" sz="240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ea typeface="小塚ゴシック Pro R"/>
              </a:rPr>
              <a:t>？</a:t>
            </a:r>
            <a:endParaRPr lang="ja-JP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小塚ゴシック Pro R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altLang="ja-JP" sz="2400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altLang="ja-JP" sz="2400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ja-JP" altLang="en-US" sz="2400" dirty="0"/>
          </a:p>
          <a:p>
            <a:pPr lvl="0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より便利に、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 lvl="0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必要な成分を頭皮に</a:t>
            </a:r>
            <a:r>
              <a:rPr lang="ja-JP" altLang="en-US" sz="2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まんべんなく行き渡らせるため 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、スプレータイプを採用しました。</a:t>
            </a:r>
          </a:p>
        </p:txBody>
      </p:sp>
      <p:pic>
        <p:nvPicPr>
          <p:cNvPr id="6" name="図 5" descr="洗面用具 が含まれている画像&#10;&#10;自動的に生成された説明">
            <a:extLst>
              <a:ext uri="{FF2B5EF4-FFF2-40B4-BE49-F238E27FC236}">
                <a16:creationId xmlns:a16="http://schemas.microsoft.com/office/drawing/2014/main" id="{80CB6E28-B04B-4AF7-A8D2-B244209792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3" t="8610" r="30488" b="47937"/>
          <a:stretch/>
        </p:blipFill>
        <p:spPr>
          <a:xfrm>
            <a:off x="1752600" y="1447800"/>
            <a:ext cx="2362200" cy="508432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B430363-0425-439F-91E4-A1BD438991A5}"/>
              </a:ext>
            </a:extLst>
          </p:cNvPr>
          <p:cNvCxnSpPr>
            <a:cxnSpLocks/>
          </p:cNvCxnSpPr>
          <p:nvPr/>
        </p:nvCxnSpPr>
        <p:spPr>
          <a:xfrm>
            <a:off x="5029200" y="2895600"/>
            <a:ext cx="670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761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908D94B-7FC3-44D3-A5BA-74543DDF5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699" y="228600"/>
            <a:ext cx="6118781" cy="61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19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9331B3A2-4677-4D26-A278-075082B6591E}"/>
              </a:ext>
            </a:extLst>
          </p:cNvPr>
          <p:cNvSpPr txBox="1">
            <a:spLocks/>
          </p:cNvSpPr>
          <p:nvPr/>
        </p:nvSpPr>
        <p:spPr>
          <a:xfrm>
            <a:off x="1143000" y="1600200"/>
            <a:ext cx="10210800" cy="44319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TS スカルプ </a:t>
            </a:r>
            <a:r>
              <a:rPr lang="en-US" altLang="ja-JP" sz="2400" dirty="0">
                <a:solidFill>
                  <a:srgbClr val="969696">
                    <a:lumMod val="75000"/>
                  </a:srgbClr>
                </a:solidFill>
              </a:rPr>
              <a:t>XVII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との違いは何ですか？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r>
              <a:rPr lang="en-US" altLang="ja-JP" sz="2400" dirty="0"/>
              <a:t>ageLOC</a:t>
            </a:r>
            <a:r>
              <a:rPr lang="ja-JP" altLang="en-US" sz="2400" dirty="0"/>
              <a:t> ニュートリオール スカルプ ＆ ヘアー セラムは、</a:t>
            </a:r>
          </a:p>
          <a:p>
            <a:pPr>
              <a:defRPr/>
            </a:pPr>
            <a:r>
              <a:rPr lang="ja-JP" altLang="en-US" sz="2400" dirty="0"/>
              <a:t>化粧品で、</a:t>
            </a:r>
            <a:r>
              <a:rPr lang="ja-JP" altLang="en-US" sz="2400" u="sng" dirty="0"/>
              <a:t>「頭皮のための美容液（頭皮・頭髪用トリートメント）」</a:t>
            </a:r>
            <a:r>
              <a:rPr lang="ja-JP" altLang="en-US" sz="2400" dirty="0"/>
              <a:t>です。</a:t>
            </a:r>
          </a:p>
          <a:p>
            <a:pPr>
              <a:defRPr/>
            </a:pPr>
            <a:endParaRPr lang="ja-JP" altLang="en-US" sz="2400" dirty="0"/>
          </a:p>
          <a:p>
            <a:pPr>
              <a:defRPr/>
            </a:pPr>
            <a:endParaRPr lang="ja-JP" altLang="en-US" sz="2400" dirty="0"/>
          </a:p>
          <a:p>
            <a:pPr>
              <a:defRPr/>
            </a:pPr>
            <a:r>
              <a:rPr lang="ja-JP" altLang="en-US" sz="2400" dirty="0"/>
              <a:t>ニュー スキン ティ・エス スカルプ 薬用エッセンス</a:t>
            </a:r>
            <a:r>
              <a:rPr lang="en-US" altLang="ja-JP" sz="2400" dirty="0">
                <a:solidFill>
                  <a:srgbClr val="969696">
                    <a:lumMod val="75000"/>
                  </a:srgbClr>
                </a:solidFill>
              </a:rPr>
              <a:t>XVII</a:t>
            </a:r>
            <a:r>
              <a:rPr lang="ja-JP" altLang="en-US" sz="2400" dirty="0"/>
              <a:t>は、</a:t>
            </a:r>
          </a:p>
          <a:p>
            <a:pPr>
              <a:defRPr/>
            </a:pPr>
            <a:r>
              <a:rPr lang="ja-JP" altLang="en-US" sz="2400" dirty="0"/>
              <a:t>医薬部外品で、</a:t>
            </a:r>
            <a:r>
              <a:rPr lang="ja-JP" altLang="en-US" sz="2400" u="sng" dirty="0"/>
              <a:t>医薬部外品としての効能効果のある「　育毛剤　」</a:t>
            </a:r>
            <a:r>
              <a:rPr lang="ja-JP" altLang="en-US" sz="2400" dirty="0"/>
              <a:t>です。</a:t>
            </a:r>
            <a:endParaRPr lang="en-US" altLang="ja-JP" sz="2400" dirty="0"/>
          </a:p>
          <a:p>
            <a:pPr>
              <a:defRPr/>
            </a:pPr>
            <a:endParaRPr lang="ja-JP" altLang="en-US" sz="2400" dirty="0">
              <a:solidFill>
                <a:srgbClr val="5F5F5F"/>
              </a:solidFill>
              <a:ea typeface="小塚ゴシック Pro 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srgbClr val="5F5F5F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78077D2-275F-4944-95BB-FA0B84FC1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078" y="5257800"/>
            <a:ext cx="5392369" cy="1143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2913D26-DBFA-4AA0-B91A-2BA2BA254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141"/>
          <a:stretch/>
        </p:blipFill>
        <p:spPr>
          <a:xfrm>
            <a:off x="7645662" y="5649860"/>
            <a:ext cx="3555738" cy="730938"/>
          </a:xfrm>
          <a:prstGeom prst="rect">
            <a:avLst/>
          </a:prstGeom>
        </p:spPr>
      </p:pic>
      <p:pic>
        <p:nvPicPr>
          <p:cNvPr id="5" name="図 6" descr="カップ, 室内, コーヒー, 洗面用具 が含まれている画像&#10;&#10;非常に高い精度で生成された説明">
            <a:extLst>
              <a:ext uri="{FF2B5EF4-FFF2-40B4-BE49-F238E27FC236}">
                <a16:creationId xmlns:a16="http://schemas.microsoft.com/office/drawing/2014/main" id="{C0938944-FFC9-4807-AFBD-A4F2A7E773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7" r="22299"/>
          <a:stretch/>
        </p:blipFill>
        <p:spPr>
          <a:xfrm>
            <a:off x="10439400" y="-152400"/>
            <a:ext cx="882980" cy="3276601"/>
          </a:xfrm>
          <a:prstGeom prst="rect">
            <a:avLst/>
          </a:prstGeom>
        </p:spPr>
      </p:pic>
      <p:pic>
        <p:nvPicPr>
          <p:cNvPr id="6" name="図 5" descr="洗面用具 が含まれている画像&#10;&#10;自動的に生成された説明">
            <a:extLst>
              <a:ext uri="{FF2B5EF4-FFF2-40B4-BE49-F238E27FC236}">
                <a16:creationId xmlns:a16="http://schemas.microsoft.com/office/drawing/2014/main" id="{20F36FF7-3C10-440B-B53A-E24F3F6B18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3" t="6799" r="25182" b="6978"/>
          <a:stretch/>
        </p:blipFill>
        <p:spPr>
          <a:xfrm>
            <a:off x="8915400" y="270804"/>
            <a:ext cx="697242" cy="273089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EEF521E-2910-41D4-80DE-1E44E64DCC92}"/>
              </a:ext>
            </a:extLst>
          </p:cNvPr>
          <p:cNvSpPr txBox="1"/>
          <p:nvPr/>
        </p:nvSpPr>
        <p:spPr>
          <a:xfrm>
            <a:off x="9144000" y="304800"/>
            <a:ext cx="15278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500" dirty="0">
                <a:solidFill>
                  <a:schemeClr val="accent3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？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972599D-B7ED-43F0-9539-4AC86445D7AB}"/>
              </a:ext>
            </a:extLst>
          </p:cNvPr>
          <p:cNvCxnSpPr/>
          <p:nvPr/>
        </p:nvCxnSpPr>
        <p:spPr>
          <a:xfrm>
            <a:off x="1066800" y="2438400"/>
            <a:ext cx="708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589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覚えて欲しいポイント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9331B3A2-4677-4D26-A278-075082B6591E}"/>
              </a:ext>
            </a:extLst>
          </p:cNvPr>
          <p:cNvSpPr txBox="1">
            <a:spLocks/>
          </p:cNvSpPr>
          <p:nvPr/>
        </p:nvSpPr>
        <p:spPr>
          <a:xfrm>
            <a:off x="1066800" y="1447800"/>
            <a:ext cx="9372600" cy="29546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TS スカルプ </a:t>
            </a:r>
            <a:r>
              <a:rPr lang="en-US" altLang="ja-JP" sz="2400" dirty="0">
                <a:solidFill>
                  <a:srgbClr val="969696">
                    <a:lumMod val="75000"/>
                  </a:srgbClr>
                </a:solidFill>
              </a:rPr>
              <a:t>XVII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と併用はできますか？</a:t>
            </a:r>
            <a:endParaRPr lang="en-US" altLang="ja-JP" dirty="0"/>
          </a:p>
          <a:p>
            <a:pPr>
              <a:defRPr/>
            </a:pP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endParaRPr lang="ja-JP" altLang="en-US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もちろん、可能です。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>
              <a:defRPr/>
            </a:pP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  <a:p>
            <a:pPr lvl="0"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使用順は、まず医薬部外品の「</a:t>
            </a: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TS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スカルプ </a:t>
            </a:r>
            <a:r>
              <a:rPr lang="en-US" altLang="ja-JP" sz="2400" dirty="0">
                <a:solidFill>
                  <a:srgbClr val="969696">
                    <a:lumMod val="75000"/>
                  </a:srgbClr>
                </a:solidFill>
              </a:rPr>
              <a:t>XVII 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」をご使用いただき、次に「</a:t>
            </a: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ageLOC 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ニュートリオール スカルプ ＆ ヘアー セラム」と</a:t>
            </a:r>
            <a:r>
              <a:rPr lang="en-US" altLang="ja-JP" sz="2400" dirty="0">
                <a:solidFill>
                  <a:srgbClr val="5F5F5F"/>
                </a:solidFill>
                <a:ea typeface="小塚ゴシック Pro R"/>
              </a:rPr>
              <a:t>ageLOC 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ガルバニック スパ</a:t>
            </a:r>
            <a:r>
              <a:rPr lang="en-US" altLang="ja-JP" sz="2400" baseline="30000" dirty="0">
                <a:solidFill>
                  <a:srgbClr val="5F5F5F"/>
                </a:solidFill>
                <a:ea typeface="小塚ゴシック Pro R"/>
              </a:rPr>
              <a:t>*</a:t>
            </a: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のトリートメントを行ってください。</a:t>
            </a:r>
            <a:endParaRPr lang="en-US" altLang="ja-JP" sz="2400" dirty="0">
              <a:solidFill>
                <a:srgbClr val="5F5F5F"/>
              </a:solidFill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F518938E-09D3-40BD-B622-C56549CA0D5B}"/>
              </a:ext>
            </a:extLst>
          </p:cNvPr>
          <p:cNvSpPr/>
          <p:nvPr/>
        </p:nvSpPr>
        <p:spPr>
          <a:xfrm>
            <a:off x="2743200" y="5206296"/>
            <a:ext cx="2971801" cy="588096"/>
          </a:xfrm>
          <a:prstGeom prst="rightArrow">
            <a:avLst/>
          </a:prstGeom>
          <a:solidFill>
            <a:srgbClr val="AB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0874856-D881-497B-9402-899526DC5A2C}"/>
              </a:ext>
            </a:extLst>
          </p:cNvPr>
          <p:cNvSpPr txBox="1"/>
          <p:nvPr/>
        </p:nvSpPr>
        <p:spPr>
          <a:xfrm flipH="1">
            <a:off x="3886200" y="4572000"/>
            <a:ext cx="312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Freeland" pitchFamily="50" charset="0"/>
                <a:ea typeface="ＭＳ Ｐゴシック" panose="020B0600070205080204" pitchFamily="50" charset="-128"/>
                <a:cs typeface="+mn-cs"/>
              </a:rPr>
              <a:t>1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1B41E4-4868-4277-95EA-4D948673A6B3}"/>
              </a:ext>
            </a:extLst>
          </p:cNvPr>
          <p:cNvSpPr txBox="1"/>
          <p:nvPr/>
        </p:nvSpPr>
        <p:spPr>
          <a:xfrm flipH="1">
            <a:off x="3048000" y="5715000"/>
            <a:ext cx="2842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まず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医薬部外品の育毛剤で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育毛・養毛、発毛促進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4F79697-9751-4F30-B630-9C68E989295D}"/>
              </a:ext>
            </a:extLst>
          </p:cNvPr>
          <p:cNvSpPr/>
          <p:nvPr/>
        </p:nvSpPr>
        <p:spPr>
          <a:xfrm>
            <a:off x="5819951" y="5206296"/>
            <a:ext cx="1647650" cy="588096"/>
          </a:xfrm>
          <a:prstGeom prst="rightArrow">
            <a:avLst/>
          </a:prstGeom>
          <a:solidFill>
            <a:srgbClr val="AB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978D866-259A-4441-9A85-1C728B27CFA5}"/>
              </a:ext>
            </a:extLst>
          </p:cNvPr>
          <p:cNvSpPr txBox="1"/>
          <p:nvPr/>
        </p:nvSpPr>
        <p:spPr>
          <a:xfrm flipH="1">
            <a:off x="6163007" y="4520184"/>
            <a:ext cx="312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Freeland" pitchFamily="50" charset="0"/>
                <a:ea typeface="ＭＳ Ｐゴシック" panose="020B0600070205080204" pitchFamily="50" charset="-128"/>
                <a:cs typeface="+mn-cs"/>
              </a:rPr>
              <a:t>2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AA4B98-8C0E-478C-B1DD-33341435314E}"/>
              </a:ext>
            </a:extLst>
          </p:cNvPr>
          <p:cNvSpPr txBox="1"/>
          <p:nvPr/>
        </p:nvSpPr>
        <p:spPr>
          <a:xfrm flipH="1">
            <a:off x="5867400" y="5715000"/>
            <a:ext cx="210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上から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頭皮をトリートメント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833A627-9EC3-4ACA-BD3E-D5E134A907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7" r="22299"/>
          <a:stretch/>
        </p:blipFill>
        <p:spPr>
          <a:xfrm>
            <a:off x="4724400" y="4343400"/>
            <a:ext cx="552349" cy="2057400"/>
          </a:xfrm>
          <a:prstGeom prst="rect">
            <a:avLst/>
          </a:prstGeom>
        </p:spPr>
      </p:pic>
      <p:pic>
        <p:nvPicPr>
          <p:cNvPr id="24" name="図 23" descr="室内, 洗面用具, 座っている が含まれている画像&#10;&#10;自動的に生成された説明">
            <a:extLst>
              <a:ext uri="{FF2B5EF4-FFF2-40B4-BE49-F238E27FC236}">
                <a16:creationId xmlns:a16="http://schemas.microsoft.com/office/drawing/2014/main" id="{F3F16585-8626-4832-ACAD-5C0B1B7BC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18052" r="13162" b="15692"/>
          <a:stretch/>
        </p:blipFill>
        <p:spPr>
          <a:xfrm>
            <a:off x="7620000" y="4572000"/>
            <a:ext cx="1676400" cy="1880129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23AE170-D2B0-4B3E-A906-6AE7C4CF0268}"/>
              </a:ext>
            </a:extLst>
          </p:cNvPr>
          <p:cNvCxnSpPr>
            <a:cxnSpLocks/>
          </p:cNvCxnSpPr>
          <p:nvPr/>
        </p:nvCxnSpPr>
        <p:spPr>
          <a:xfrm>
            <a:off x="1066800" y="2133600"/>
            <a:ext cx="891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7A2BEB2-B69A-4854-B0DC-B565CE9536BC}"/>
              </a:ext>
            </a:extLst>
          </p:cNvPr>
          <p:cNvGrpSpPr/>
          <p:nvPr/>
        </p:nvGrpSpPr>
        <p:grpSpPr>
          <a:xfrm>
            <a:off x="1752600" y="4495800"/>
            <a:ext cx="1219200" cy="2007525"/>
            <a:chOff x="1905000" y="4495800"/>
            <a:chExt cx="1219200" cy="2007525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770D181B-7624-45E6-931D-98E00E7C99C9}"/>
                </a:ext>
              </a:extLst>
            </p:cNvPr>
            <p:cNvGrpSpPr/>
            <p:nvPr/>
          </p:nvGrpSpPr>
          <p:grpSpPr>
            <a:xfrm>
              <a:off x="1905000" y="4495800"/>
              <a:ext cx="1176192" cy="1176192"/>
              <a:chOff x="-1485536" y="714515"/>
              <a:chExt cx="1371600" cy="1371600"/>
            </a:xfrm>
          </p:grpSpPr>
          <p:sp>
            <p:nvSpPr>
              <p:cNvPr id="11" name="楕円 10">
                <a:extLst>
                  <a:ext uri="{FF2B5EF4-FFF2-40B4-BE49-F238E27FC236}">
                    <a16:creationId xmlns:a16="http://schemas.microsoft.com/office/drawing/2014/main" id="{A67F8B7B-BB03-46B5-8C89-FF897935639B}"/>
                  </a:ext>
                </a:extLst>
              </p:cNvPr>
              <p:cNvSpPr/>
              <p:nvPr/>
            </p:nvSpPr>
            <p:spPr>
              <a:xfrm>
                <a:off x="-1485536" y="714515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4A2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79A8341E-1436-49A4-B371-15A0C1B71FC2}"/>
                  </a:ext>
                </a:extLst>
              </p:cNvPr>
              <p:cNvSpPr txBox="1"/>
              <p:nvPr/>
            </p:nvSpPr>
            <p:spPr>
              <a:xfrm>
                <a:off x="-1247130" y="892234"/>
                <a:ext cx="933164" cy="681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4A2A2"/>
                    </a:solidFill>
                    <a:effectLst/>
                    <a:uLnTx/>
                    <a:uFillTx/>
                    <a:latin typeface="小塚ゴシック Pro R" panose="020B0400000000000000" pitchFamily="34" charset="-128"/>
                    <a:ea typeface="小塚ゴシック Pro R" panose="020B0400000000000000" pitchFamily="34" charset="-128"/>
                    <a:cs typeface="+mn-cs"/>
                  </a:rPr>
                  <a:t>乾いた</a:t>
                </a:r>
                <a:endPara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4A2A2"/>
                    </a:solidFill>
                    <a:effectLst/>
                    <a:uLnTx/>
                    <a:uFillTx/>
                    <a:latin typeface="小塚ゴシック Pro R" panose="020B0400000000000000" pitchFamily="34" charset="-128"/>
                    <a:ea typeface="小塚ゴシック Pro R" panose="020B0400000000000000" pitchFamily="34" charset="-128"/>
                    <a:cs typeface="+mn-cs"/>
                  </a:rPr>
                  <a:t>髪に</a:t>
                </a:r>
              </a:p>
            </p:txBody>
          </p:sp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005329B9-E70A-4DF4-8F71-EA36BF42D721}"/>
                </a:ext>
              </a:extLst>
            </p:cNvPr>
            <p:cNvGrpSpPr/>
            <p:nvPr/>
          </p:nvGrpSpPr>
          <p:grpSpPr>
            <a:xfrm>
              <a:off x="1905000" y="5284125"/>
              <a:ext cx="1219200" cy="1219200"/>
              <a:chOff x="-1266713" y="1143000"/>
              <a:chExt cx="1371600" cy="1371600"/>
            </a:xfrm>
          </p:grpSpPr>
          <p:sp>
            <p:nvSpPr>
              <p:cNvPr id="20" name="楕円 19">
                <a:extLst>
                  <a:ext uri="{FF2B5EF4-FFF2-40B4-BE49-F238E27FC236}">
                    <a16:creationId xmlns:a16="http://schemas.microsoft.com/office/drawing/2014/main" id="{70238A3B-C022-44ED-A2A0-5E5276D02A8B}"/>
                  </a:ext>
                </a:extLst>
              </p:cNvPr>
              <p:cNvSpPr/>
              <p:nvPr/>
            </p:nvSpPr>
            <p:spPr>
              <a:xfrm>
                <a:off x="-1266713" y="1143000"/>
                <a:ext cx="1371600" cy="1371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4A2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4652A986-165A-460D-9809-D056F456F498}"/>
                  </a:ext>
                </a:extLst>
              </p:cNvPr>
              <p:cNvSpPr txBox="1"/>
              <p:nvPr/>
            </p:nvSpPr>
            <p:spPr>
              <a:xfrm>
                <a:off x="-1092579" y="1535236"/>
                <a:ext cx="1015662" cy="8656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4A2A2"/>
                    </a:solidFill>
                    <a:effectLst/>
                    <a:uLnTx/>
                    <a:uFillTx/>
                    <a:latin typeface="小塚ゴシック Pro R" panose="020B0400000000000000" pitchFamily="34" charset="-128"/>
                    <a:ea typeface="小塚ゴシック Pro R" panose="020B0400000000000000" pitchFamily="34" charset="-128"/>
                    <a:cs typeface="+mn-cs"/>
                  </a:rPr>
                  <a:t>タオルで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4A2A2"/>
                    </a:solidFill>
                    <a:effectLst/>
                    <a:uLnTx/>
                    <a:uFillTx/>
                    <a:latin typeface="小塚ゴシック Pro R" panose="020B0400000000000000" pitchFamily="34" charset="-128"/>
                    <a:ea typeface="小塚ゴシック Pro R" panose="020B0400000000000000" pitchFamily="34" charset="-128"/>
                    <a:cs typeface="+mn-cs"/>
                  </a:rPr>
                  <a:t>乾かした</a:t>
                </a:r>
                <a:endPara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4A2A2"/>
                    </a:solidFill>
                    <a:effectLst/>
                    <a:uLnTx/>
                    <a:uFillTx/>
                    <a:latin typeface="小塚ゴシック Pro R" panose="020B0400000000000000" pitchFamily="34" charset="-128"/>
                    <a:ea typeface="小塚ゴシック Pro R" panose="020B0400000000000000" pitchFamily="34" charset="-128"/>
                    <a:cs typeface="+mn-cs"/>
                  </a:rPr>
                  <a:t>髪に</a:t>
                </a:r>
              </a:p>
            </p:txBody>
          </p:sp>
        </p:grp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44C3CE4B-D069-4EC0-9983-1791712F5C06}"/>
                </a:ext>
              </a:extLst>
            </p:cNvPr>
            <p:cNvSpPr txBox="1"/>
            <p:nvPr/>
          </p:nvSpPr>
          <p:spPr>
            <a:xfrm>
              <a:off x="2065867" y="5249444"/>
              <a:ext cx="882000" cy="39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600" dirty="0">
                  <a:solidFill>
                    <a:srgbClr val="969696">
                      <a:lumMod val="75000"/>
                    </a:srgbClr>
                  </a:solidFill>
                  <a:latin typeface="小塚ゴシック Pro R" panose="020B0400000000000000" pitchFamily="34" charset="-128"/>
                  <a:ea typeface="小塚ゴシック Pro R" panose="020B0400000000000000" pitchFamily="34" charset="-128"/>
                </a:rPr>
                <a:t>または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943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人, 男性, 壁, 衣類 が含まれている画像&#10;&#10;自動的に生成された説明">
            <a:extLst>
              <a:ext uri="{FF2B5EF4-FFF2-40B4-BE49-F238E27FC236}">
                <a16:creationId xmlns:a16="http://schemas.microsoft.com/office/drawing/2014/main" id="{E5B1BF59-5736-4884-8735-80BF03FDA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2" r="8307" b="9913"/>
          <a:stretch/>
        </p:blipFill>
        <p:spPr>
          <a:xfrm>
            <a:off x="6090441" y="-2"/>
            <a:ext cx="6109362" cy="6553201"/>
          </a:xfrm>
          <a:prstGeom prst="rect">
            <a:avLst/>
          </a:prstGeom>
        </p:spPr>
      </p:pic>
      <p:pic>
        <p:nvPicPr>
          <p:cNvPr id="11" name="図 10" descr="人, 保持している, 壁 が含まれている画像&#10;&#10;自動的に生成された説明">
            <a:extLst>
              <a:ext uri="{FF2B5EF4-FFF2-40B4-BE49-F238E27FC236}">
                <a16:creationId xmlns:a16="http://schemas.microsoft.com/office/drawing/2014/main" id="{79E9B6BA-00CE-4F49-BC63-AF41FD0EBB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 b="12358"/>
          <a:stretch/>
        </p:blipFill>
        <p:spPr>
          <a:xfrm>
            <a:off x="0" y="-1"/>
            <a:ext cx="5509132" cy="655320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E562D77-2A74-45A5-B839-08BD5586824C}"/>
              </a:ext>
            </a:extLst>
          </p:cNvPr>
          <p:cNvSpPr txBox="1"/>
          <p:nvPr/>
        </p:nvSpPr>
        <p:spPr>
          <a:xfrm>
            <a:off x="6188242" y="5113360"/>
            <a:ext cx="5429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1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ageLOC®</a:t>
            </a:r>
            <a:r>
              <a:rPr lang="ja-JP" altLang="en-US" sz="11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ニュートリオール スカルプ＆ヘアー セラム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801037C-03AA-430A-889B-E1A09855C0DF}"/>
              </a:ext>
            </a:extLst>
          </p:cNvPr>
          <p:cNvSpPr txBox="1"/>
          <p:nvPr/>
        </p:nvSpPr>
        <p:spPr>
          <a:xfrm>
            <a:off x="7213480" y="6553200"/>
            <a:ext cx="45207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951F11-E2CA-4FFA-B9D8-B2966B1F205C}"/>
              </a:ext>
            </a:extLst>
          </p:cNvPr>
          <p:cNvSpPr txBox="1"/>
          <p:nvPr/>
        </p:nvSpPr>
        <p:spPr>
          <a:xfrm>
            <a:off x="2362200" y="5105400"/>
            <a:ext cx="419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ageLOC® </a:t>
            </a:r>
            <a:r>
              <a:rPr lang="ja-JP" altLang="en-US" sz="11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ガルバニック スパ™ </a:t>
            </a:r>
            <a:r>
              <a:rPr lang="en-US" altLang="ja-JP" sz="1100" dirty="0">
                <a:solidFill>
                  <a:schemeClr val="accent5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*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9EFF2AF-6076-45AD-A52E-FF37065B9E4A}"/>
              </a:ext>
            </a:extLst>
          </p:cNvPr>
          <p:cNvSpPr txBox="1"/>
          <p:nvPr/>
        </p:nvSpPr>
        <p:spPr>
          <a:xfrm>
            <a:off x="7014176" y="4010561"/>
            <a:ext cx="4355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solidFill>
                  <a:schemeClr val="accent5"/>
                </a:solidFill>
                <a:latin typeface="Freeland" pitchFamily="50" charset="0"/>
              </a:rPr>
              <a:t>ageLOC</a:t>
            </a:r>
            <a:r>
              <a:rPr lang="en-US" altLang="ja-JP" sz="4000" baseline="50000" dirty="0">
                <a:solidFill>
                  <a:srgbClr val="636569"/>
                </a:solidFill>
                <a:latin typeface="Freeland" pitchFamily="50" charset="0"/>
              </a:rPr>
              <a:t> </a:t>
            </a:r>
            <a:r>
              <a:rPr lang="en-US" altLang="ja-JP" sz="3200" baseline="50000" dirty="0">
                <a:solidFill>
                  <a:srgbClr val="636569"/>
                </a:solidFill>
                <a:latin typeface="Freeland" pitchFamily="50" charset="0"/>
              </a:rPr>
              <a:t>®</a:t>
            </a:r>
            <a:r>
              <a:rPr lang="en-US" altLang="ja-JP" sz="2000" dirty="0">
                <a:solidFill>
                  <a:schemeClr val="accent5"/>
                </a:solidFill>
                <a:latin typeface="Freeland" pitchFamily="50" charset="0"/>
              </a:rPr>
              <a:t> </a:t>
            </a:r>
            <a:r>
              <a:rPr lang="en-US" altLang="ja-JP" sz="4000" dirty="0">
                <a:solidFill>
                  <a:schemeClr val="accent5"/>
                </a:solidFill>
                <a:latin typeface="Freeland" pitchFamily="50" charset="0"/>
              </a:rPr>
              <a:t>Nutriol</a:t>
            </a:r>
          </a:p>
          <a:p>
            <a:r>
              <a:rPr lang="en-US" altLang="ja-JP" sz="4000" dirty="0">
                <a:solidFill>
                  <a:schemeClr val="accent5"/>
                </a:solidFill>
                <a:latin typeface="Freeland" pitchFamily="50" charset="0"/>
              </a:rPr>
              <a:t>Scalp</a:t>
            </a:r>
            <a:r>
              <a:rPr lang="en-US" altLang="ja-JP" sz="2400" dirty="0">
                <a:solidFill>
                  <a:schemeClr val="accent5"/>
                </a:solidFill>
                <a:latin typeface="Freeland" pitchFamily="50" charset="0"/>
              </a:rPr>
              <a:t> </a:t>
            </a:r>
            <a:r>
              <a:rPr lang="en-US" altLang="ja-JP" sz="4000" dirty="0">
                <a:solidFill>
                  <a:schemeClr val="accent5"/>
                </a:solidFill>
                <a:latin typeface="Freeland" pitchFamily="50" charset="0"/>
              </a:rPr>
              <a:t>&amp;</a:t>
            </a:r>
            <a:r>
              <a:rPr lang="en-US" altLang="ja-JP" sz="2400" dirty="0">
                <a:solidFill>
                  <a:schemeClr val="accent5"/>
                </a:solidFill>
                <a:latin typeface="Freeland" pitchFamily="50" charset="0"/>
              </a:rPr>
              <a:t> </a:t>
            </a:r>
            <a:r>
              <a:rPr lang="en-US" altLang="ja-JP" sz="4000" dirty="0">
                <a:solidFill>
                  <a:schemeClr val="accent5"/>
                </a:solidFill>
                <a:latin typeface="Freeland" pitchFamily="50" charset="0"/>
              </a:rPr>
              <a:t>Hair</a:t>
            </a:r>
            <a:r>
              <a:rPr lang="en-US" altLang="ja-JP" sz="2400" dirty="0">
                <a:solidFill>
                  <a:schemeClr val="accent5"/>
                </a:solidFill>
                <a:latin typeface="Freeland" pitchFamily="50" charset="0"/>
              </a:rPr>
              <a:t> </a:t>
            </a:r>
            <a:r>
              <a:rPr lang="en-US" altLang="ja-JP" sz="4000" dirty="0">
                <a:solidFill>
                  <a:schemeClr val="accent5"/>
                </a:solidFill>
                <a:latin typeface="Freeland" pitchFamily="50" charset="0"/>
              </a:rPr>
              <a:t>Serum</a:t>
            </a:r>
            <a:endParaRPr kumimoji="1" lang="ja-JP" altLang="en-US" sz="4000" dirty="0">
              <a:solidFill>
                <a:schemeClr val="accent5"/>
              </a:solidFill>
              <a:latin typeface="Freeland" pitchFamily="50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9F2D15-8191-4FD5-B32E-78F77384C383}"/>
              </a:ext>
            </a:extLst>
          </p:cNvPr>
          <p:cNvSpPr txBox="1"/>
          <p:nvPr/>
        </p:nvSpPr>
        <p:spPr>
          <a:xfrm>
            <a:off x="157170" y="4526476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solidFill>
                  <a:srgbClr val="636569"/>
                </a:solidFill>
                <a:latin typeface="Freeland" pitchFamily="50" charset="0"/>
              </a:rPr>
              <a:t>ageLOC</a:t>
            </a:r>
            <a:r>
              <a:rPr lang="en-US" altLang="ja-JP" sz="3200" baseline="50000" dirty="0">
                <a:solidFill>
                  <a:srgbClr val="636569"/>
                </a:solidFill>
                <a:latin typeface="Freeland" pitchFamily="50" charset="0"/>
              </a:rPr>
              <a:t>®</a:t>
            </a:r>
            <a:r>
              <a:rPr lang="en-US" altLang="ja-JP" sz="2000" dirty="0">
                <a:solidFill>
                  <a:srgbClr val="636569"/>
                </a:solidFill>
                <a:latin typeface="Freeland" pitchFamily="50" charset="0"/>
              </a:rPr>
              <a:t> </a:t>
            </a:r>
            <a:r>
              <a:rPr lang="en-US" altLang="ja-JP" sz="4000" dirty="0">
                <a:solidFill>
                  <a:srgbClr val="636569"/>
                </a:solidFill>
                <a:latin typeface="Freeland" pitchFamily="50" charset="0"/>
              </a:rPr>
              <a:t>Galvanic</a:t>
            </a:r>
            <a:r>
              <a:rPr lang="en-US" altLang="ja-JP" sz="2000" dirty="0">
                <a:solidFill>
                  <a:srgbClr val="636569"/>
                </a:solidFill>
                <a:latin typeface="Freeland" pitchFamily="50" charset="0"/>
              </a:rPr>
              <a:t> </a:t>
            </a:r>
            <a:r>
              <a:rPr lang="en-US" altLang="ja-JP" sz="4000" dirty="0">
                <a:solidFill>
                  <a:srgbClr val="636569"/>
                </a:solidFill>
                <a:latin typeface="Freeland" pitchFamily="50" charset="0"/>
              </a:rPr>
              <a:t>Spa</a:t>
            </a:r>
            <a:r>
              <a:rPr lang="ja-JP" altLang="en-US" sz="3600" baseline="30000" dirty="0">
                <a:solidFill>
                  <a:srgbClr val="636569"/>
                </a:solidFill>
                <a:latin typeface="Freeland" pitchFamily="50" charset="0"/>
              </a:rPr>
              <a:t>™</a:t>
            </a:r>
            <a:r>
              <a:rPr lang="en-US" altLang="ja-JP" sz="3600" baseline="30000" dirty="0">
                <a:solidFill>
                  <a:srgbClr val="636569"/>
                </a:solidFill>
                <a:latin typeface="Freeland" pitchFamily="50" charset="0"/>
              </a:rPr>
              <a:t>*</a:t>
            </a:r>
            <a:endParaRPr kumimoji="1" lang="ja-JP" altLang="en-US" sz="4000" dirty="0">
              <a:solidFill>
                <a:srgbClr val="636569"/>
              </a:solidFill>
              <a:latin typeface="Freeland" pitchFamily="50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E813CE6-248A-494E-A8DF-942EFDCFF2B6}"/>
              </a:ext>
            </a:extLst>
          </p:cNvPr>
          <p:cNvSpPr/>
          <p:nvPr/>
        </p:nvSpPr>
        <p:spPr>
          <a:xfrm>
            <a:off x="6090441" y="5410200"/>
            <a:ext cx="6141539" cy="9790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" name="図 13" descr="洗面用具, 座っている, 室内 が含まれている画像&#10;&#10;自動的に生成された説明">
            <a:extLst>
              <a:ext uri="{FF2B5EF4-FFF2-40B4-BE49-F238E27FC236}">
                <a16:creationId xmlns:a16="http://schemas.microsoft.com/office/drawing/2014/main" id="{F42F20B2-720E-4BB7-94C2-4C65DA9167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1" t="7386" r="26984" b="8563"/>
          <a:stretch/>
        </p:blipFill>
        <p:spPr>
          <a:xfrm>
            <a:off x="6438140" y="2827359"/>
            <a:ext cx="750962" cy="275924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CAB588E-3DE3-4247-816C-6A03D72886CF}"/>
              </a:ext>
            </a:extLst>
          </p:cNvPr>
          <p:cNvSpPr txBox="1"/>
          <p:nvPr/>
        </p:nvSpPr>
        <p:spPr>
          <a:xfrm>
            <a:off x="6574937" y="5562599"/>
            <a:ext cx="5785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636569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健康的な頭皮環境で美しい髪へ。</a:t>
            </a:r>
            <a:endParaRPr lang="en-US" altLang="ja-JP" sz="2000" dirty="0">
              <a:solidFill>
                <a:srgbClr val="636569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endParaRPr lang="en-US" altLang="ja-JP" sz="800" dirty="0">
              <a:solidFill>
                <a:srgbClr val="636569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r>
              <a:rPr lang="ja-JP" altLang="en-US" sz="1400" dirty="0">
                <a:solidFill>
                  <a:srgbClr val="636569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男女兼用の頭皮のための美容液で頭皮・頭髪をトリートメント。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F4B369E-D0D0-4B69-99AD-32E2D4D5EDF0}"/>
              </a:ext>
            </a:extLst>
          </p:cNvPr>
          <p:cNvSpPr/>
          <p:nvPr/>
        </p:nvSpPr>
        <p:spPr>
          <a:xfrm>
            <a:off x="1" y="5410199"/>
            <a:ext cx="5509131" cy="9774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5F8D96-3BA3-4291-9E28-4EE3DC7EC304}"/>
              </a:ext>
            </a:extLst>
          </p:cNvPr>
          <p:cNvSpPr txBox="1"/>
          <p:nvPr/>
        </p:nvSpPr>
        <p:spPr>
          <a:xfrm>
            <a:off x="230327" y="5500046"/>
            <a:ext cx="515370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636569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プロの技を自宅で簡単に。</a:t>
            </a:r>
            <a:endParaRPr lang="en-US" altLang="ja-JP" dirty="0">
              <a:solidFill>
                <a:srgbClr val="636569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endParaRPr lang="en-US" altLang="ja-JP" sz="700" dirty="0">
              <a:solidFill>
                <a:srgbClr val="636569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r>
              <a:rPr lang="ja-JP" altLang="en-US" dirty="0">
                <a:solidFill>
                  <a:srgbClr val="636569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なめらかでハリ感のある理想の肌イメージへ。</a:t>
            </a:r>
            <a:endParaRPr kumimoji="1" lang="ja-JP" altLang="en-US" dirty="0">
              <a:solidFill>
                <a:srgbClr val="636569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8807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B0F3A40-EA68-46C1-B4B2-4FCFB2C01A66}"/>
              </a:ext>
            </a:extLst>
          </p:cNvPr>
          <p:cNvSpPr/>
          <p:nvPr/>
        </p:nvSpPr>
        <p:spPr>
          <a:xfrm>
            <a:off x="2669723" y="3121674"/>
            <a:ext cx="7275946" cy="662332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lag Book" pitchFamily="50" charset="0"/>
                <a:ea typeface="小塚ゴシック Pro R" panose="020B0400000000000000"/>
                <a:cs typeface="ヒラギノ角ゴ Pro W6"/>
              </a:rPr>
              <a:t>※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lag Book" pitchFamily="50" charset="0"/>
                <a:ea typeface="小塚ゴシック Pro R" panose="020B0400000000000000"/>
                <a:cs typeface="Times New Roman"/>
              </a:rPr>
              <a:t>©201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lag Book" pitchFamily="50" charset="0"/>
                <a:ea typeface="小塚ゴシック Pro R" panose="020B0400000000000000"/>
                <a:cs typeface="Times New Roman"/>
              </a:rPr>
              <a:t>9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lag Book" pitchFamily="50" charset="0"/>
                <a:ea typeface="小塚ゴシック Pro R" panose="020B0400000000000000"/>
                <a:cs typeface="Times New Roman"/>
              </a:rPr>
              <a:t> Nu Skin Japan Co., Ltd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lag Book"/>
                <a:ea typeface="小塚ゴシック Pro R" panose="020B0400000000000000"/>
                <a:cs typeface="Times New Roman"/>
              </a:rPr>
              <a:t>. 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小塚ゴシック Pro R" panose="020B0400000000000000"/>
              <a:cs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小塚ゴシック Pro R" panose="020B0400000000000000"/>
                <a:cs typeface="Times New Roman"/>
              </a:rPr>
              <a:t>掲載されている画像等の無断転載および改変は禁じられています。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小塚ゴシック Pro R" panose="020B0400000000000000"/>
              <a:cs typeface="ＭＳ Ｐゴシック"/>
            </a:endParaRPr>
          </a:p>
        </p:txBody>
      </p:sp>
      <p:pic>
        <p:nvPicPr>
          <p:cNvPr id="9" name="Picture 2" descr="C:\Users\yaetorii\AppData\Local\Microsoft\Windows\Temporary Internet Files\Content.IE5\7TBWHVNJ\MC900411320[1].wmf">
            <a:extLst>
              <a:ext uri="{FF2B5EF4-FFF2-40B4-BE49-F238E27FC236}">
                <a16:creationId xmlns:a16="http://schemas.microsoft.com/office/drawing/2014/main" id="{74F0FB1D-E5DF-4581-9E67-19E6E28F7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781" y="3112252"/>
            <a:ext cx="732621" cy="5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7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 hidden="1">
            <a:extLst>
              <a:ext uri="{FF2B5EF4-FFF2-40B4-BE49-F238E27FC236}">
                <a16:creationId xmlns:a16="http://schemas.microsoft.com/office/drawing/2014/main" id="{B310ACB7-AF08-42C3-8A21-43FF390074E8}"/>
              </a:ext>
            </a:extLst>
          </p:cNvPr>
          <p:cNvSpPr/>
          <p:nvPr/>
        </p:nvSpPr>
        <p:spPr>
          <a:xfrm>
            <a:off x="0" y="0"/>
            <a:ext cx="52578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0B1F06D-25BE-411E-9A07-403C974E5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4" t="23333" b="35239"/>
          <a:stretch/>
        </p:blipFill>
        <p:spPr>
          <a:xfrm>
            <a:off x="2133600" y="990600"/>
            <a:ext cx="5816016" cy="551992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3448436-04CF-4C7C-A8E0-8D95841AE157}"/>
              </a:ext>
            </a:extLst>
          </p:cNvPr>
          <p:cNvSpPr txBox="1"/>
          <p:nvPr/>
        </p:nvSpPr>
        <p:spPr>
          <a:xfrm>
            <a:off x="5943600" y="35814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18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ヵ月で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200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万台を売り上げた、あの「ルミスパ」とディスプレイ デザインを統一。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ageLOC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ロゴと、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LED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ディスプレイを採用。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1961F76-9DED-4B8B-8472-9F4B5DBBC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0" y="3048000"/>
            <a:ext cx="6400800" cy="430887"/>
          </a:xfrm>
        </p:spPr>
        <p:txBody>
          <a:bodyPr/>
          <a:lstStyle/>
          <a:p>
            <a:r>
              <a:rPr lang="ja-JP" altLang="en-US" b="1" dirty="0">
                <a:solidFill>
                  <a:schemeClr val="accent5"/>
                </a:solidFill>
              </a:rPr>
              <a:t>スタイリッシュな</a:t>
            </a:r>
            <a:r>
              <a:rPr kumimoji="1" lang="ja-JP" altLang="en-US" b="1" dirty="0">
                <a:solidFill>
                  <a:schemeClr val="accent5"/>
                </a:solidFill>
              </a:rPr>
              <a:t>デザインに一新</a:t>
            </a:r>
            <a:endParaRPr kumimoji="1" lang="en-US" altLang="ja-JP" sz="18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50701F9-4F92-417F-AA2B-3D201F59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1799"/>
            <a:ext cx="10744200" cy="553998"/>
          </a:xfrm>
        </p:spPr>
        <p:txBody>
          <a:bodyPr/>
          <a:lstStyle/>
          <a:p>
            <a:r>
              <a:rPr kumimoji="1" lang="en-US" altLang="ja-JP" dirty="0">
                <a:latin typeface="Verlag Book" pitchFamily="50" charset="0"/>
              </a:rPr>
              <a:t>ageLOC</a:t>
            </a:r>
            <a:r>
              <a:rPr kumimoji="1" lang="ja-JP" altLang="en-US" dirty="0">
                <a:latin typeface="Verlag Book" pitchFamily="50" charset="0"/>
              </a:rPr>
              <a:t> </a:t>
            </a:r>
            <a:r>
              <a:rPr kumimoji="1" lang="en-US" altLang="ja-JP" dirty="0">
                <a:latin typeface="Verlag Book" pitchFamily="50" charset="0"/>
              </a:rPr>
              <a:t>Galvanic</a:t>
            </a:r>
            <a:r>
              <a:rPr kumimoji="1" lang="ja-JP" altLang="en-US" dirty="0">
                <a:latin typeface="Verlag Book" pitchFamily="50" charset="0"/>
              </a:rPr>
              <a:t> </a:t>
            </a:r>
            <a:r>
              <a:rPr kumimoji="1" lang="en-US" altLang="ja-JP" dirty="0">
                <a:latin typeface="Verlag Book" pitchFamily="50" charset="0"/>
              </a:rPr>
              <a:t>Spa*</a:t>
            </a:r>
            <a:endParaRPr kumimoji="1" lang="ja-JP" altLang="en-US" dirty="0">
              <a:latin typeface="Verlag Book" pitchFamily="50" charset="0"/>
            </a:endParaRPr>
          </a:p>
        </p:txBody>
      </p:sp>
      <p:pic>
        <p:nvPicPr>
          <p:cNvPr id="5" name="図 4" hidden="1">
            <a:extLst>
              <a:ext uri="{FF2B5EF4-FFF2-40B4-BE49-F238E27FC236}">
                <a16:creationId xmlns:a16="http://schemas.microsoft.com/office/drawing/2014/main" id="{6E8FE8BB-DDBF-4EAA-A7F2-7E4E097C2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143000"/>
            <a:ext cx="3205907" cy="5118913"/>
          </a:xfrm>
          <a:prstGeom prst="rect">
            <a:avLst/>
          </a:prstGeom>
        </p:spPr>
      </p:pic>
      <p:sp>
        <p:nvSpPr>
          <p:cNvPr id="34" name="テキスト プレースホルダー 2">
            <a:extLst>
              <a:ext uri="{FF2B5EF4-FFF2-40B4-BE49-F238E27FC236}">
                <a16:creationId xmlns:a16="http://schemas.microsoft.com/office/drawing/2014/main" id="{0DCDBE60-174D-47E2-830A-8F1A26DDAC3F}"/>
              </a:ext>
            </a:extLst>
          </p:cNvPr>
          <p:cNvSpPr txBox="1">
            <a:spLocks/>
          </p:cNvSpPr>
          <p:nvPr/>
        </p:nvSpPr>
        <p:spPr>
          <a:xfrm>
            <a:off x="5105400" y="1600200"/>
            <a:ext cx="6781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A1A5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今までの機能はそのままに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CCA1A5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4B29942-1294-4AD4-B547-68729698FCE8}"/>
              </a:ext>
            </a:extLst>
          </p:cNvPr>
          <p:cNvSpPr txBox="1"/>
          <p:nvPr/>
        </p:nvSpPr>
        <p:spPr>
          <a:xfrm flipH="1">
            <a:off x="4953000" y="2362200"/>
            <a:ext cx="4059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800" b="0" i="0" u="none" strike="noStrike" kern="1200" cap="none" spc="0" normalizeH="0" baseline="0" noProof="0" dirty="0">
                <a:ln>
                  <a:noFill/>
                </a:ln>
                <a:solidFill>
                  <a:srgbClr val="CCA1A5"/>
                </a:solidFill>
                <a:effectLst/>
                <a:uLnTx/>
                <a:uFillTx/>
                <a:latin typeface="Freeland" pitchFamily="50" charset="0"/>
                <a:ea typeface="ＭＳ Ｐゴシック" panose="020B0600070205080204" pitchFamily="50" charset="-128"/>
                <a:cs typeface="+mn-cs"/>
              </a:rPr>
              <a:t>1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5E073538-0873-4F55-809D-7644612ED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648200"/>
            <a:ext cx="1447800" cy="14478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79334B0-411F-49C5-A067-2369DEB6234C}"/>
              </a:ext>
            </a:extLst>
          </p:cNvPr>
          <p:cNvSpPr txBox="1"/>
          <p:nvPr/>
        </p:nvSpPr>
        <p:spPr>
          <a:xfrm>
            <a:off x="7387480" y="6248400"/>
            <a:ext cx="45207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141264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 hidden="1">
            <a:extLst>
              <a:ext uri="{FF2B5EF4-FFF2-40B4-BE49-F238E27FC236}">
                <a16:creationId xmlns:a16="http://schemas.microsoft.com/office/drawing/2014/main" id="{B310ACB7-AF08-42C3-8A21-43FF390074E8}"/>
              </a:ext>
            </a:extLst>
          </p:cNvPr>
          <p:cNvSpPr/>
          <p:nvPr/>
        </p:nvSpPr>
        <p:spPr>
          <a:xfrm>
            <a:off x="0" y="0"/>
            <a:ext cx="52578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BC1B3A24">
            <a:hlinkClick r:id="" action="ppaction://media"/>
            <a:extLst>
              <a:ext uri="{FF2B5EF4-FFF2-40B4-BE49-F238E27FC236}">
                <a16:creationId xmlns:a16="http://schemas.microsoft.com/office/drawing/2014/main" id="{89DD74B3-CB61-48C3-8B9D-170622937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0800" y="1371600"/>
            <a:ext cx="2743200" cy="4876798"/>
          </a:xfrm>
          <a:prstGeom prst="rect">
            <a:avLst/>
          </a:prstGeom>
        </p:spPr>
      </p:pic>
      <p:pic>
        <p:nvPicPr>
          <p:cNvPr id="13" name="572007DD">
            <a:hlinkClick r:id="" action="ppaction://media"/>
            <a:extLst>
              <a:ext uri="{FF2B5EF4-FFF2-40B4-BE49-F238E27FC236}">
                <a16:creationId xmlns:a16="http://schemas.microsoft.com/office/drawing/2014/main" id="{187DB540-2E76-4E1B-9222-6145EFD7F5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1371600"/>
            <a:ext cx="2726661" cy="4847394"/>
          </a:xfrm>
          <a:prstGeom prst="rect">
            <a:avLst/>
          </a:prstGeom>
        </p:spPr>
      </p:pic>
      <p:pic>
        <p:nvPicPr>
          <p:cNvPr id="5" name="図 4" hidden="1">
            <a:extLst>
              <a:ext uri="{FF2B5EF4-FFF2-40B4-BE49-F238E27FC236}">
                <a16:creationId xmlns:a16="http://schemas.microsoft.com/office/drawing/2014/main" id="{6E8FE8BB-DDBF-4EAA-A7F2-7E4E097C23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200" y="1143000"/>
            <a:ext cx="3205907" cy="5118913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249F50CB-9366-4368-8A92-74A81D5CC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1799"/>
            <a:ext cx="10744200" cy="553998"/>
          </a:xfrm>
        </p:spPr>
        <p:txBody>
          <a:bodyPr/>
          <a:lstStyle/>
          <a:p>
            <a:r>
              <a:rPr kumimoji="1" lang="en-US" altLang="ja-JP" dirty="0">
                <a:latin typeface="Verlag Book" pitchFamily="50" charset="0"/>
              </a:rPr>
              <a:t>ageLOC</a:t>
            </a:r>
            <a:r>
              <a:rPr kumimoji="1" lang="ja-JP" altLang="en-US" dirty="0">
                <a:latin typeface="Verlag Book" pitchFamily="50" charset="0"/>
              </a:rPr>
              <a:t> </a:t>
            </a:r>
            <a:r>
              <a:rPr kumimoji="1" lang="en-US" altLang="ja-JP" dirty="0">
                <a:latin typeface="Verlag Book" pitchFamily="50" charset="0"/>
              </a:rPr>
              <a:t>Galvanic</a:t>
            </a:r>
            <a:r>
              <a:rPr kumimoji="1" lang="ja-JP" altLang="en-US" dirty="0">
                <a:latin typeface="Verlag Book" pitchFamily="50" charset="0"/>
              </a:rPr>
              <a:t> </a:t>
            </a:r>
            <a:r>
              <a:rPr kumimoji="1" lang="en-US" altLang="ja-JP" dirty="0">
                <a:latin typeface="Verlag Book" pitchFamily="50" charset="0"/>
              </a:rPr>
              <a:t>Spa*</a:t>
            </a:r>
            <a:endParaRPr kumimoji="1" lang="ja-JP" altLang="en-US" dirty="0">
              <a:latin typeface="Verlag Book" pitchFamily="50" charset="0"/>
            </a:endParaRPr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5A62F9CE-EF21-4D31-BBC0-DE2DCDF7A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762000"/>
            <a:ext cx="10972800" cy="369332"/>
          </a:xfrm>
        </p:spPr>
        <p:txBody>
          <a:bodyPr/>
          <a:lstStyle/>
          <a:p>
            <a:pPr algn="r"/>
            <a:r>
              <a:rPr kumimoji="1" lang="ja-JP" altLang="en-US" sz="2400" dirty="0"/>
              <a:t>電池の残量が少ないお知らせも、新しく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C89460-9793-444E-9653-E67088BE9C23}"/>
              </a:ext>
            </a:extLst>
          </p:cNvPr>
          <p:cNvSpPr txBox="1"/>
          <p:nvPr/>
        </p:nvSpPr>
        <p:spPr>
          <a:xfrm>
            <a:off x="7315200" y="6604084"/>
            <a:ext cx="45207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58A50C0-A4FE-43A0-8C3C-FEAB506EB1EE}"/>
              </a:ext>
            </a:extLst>
          </p:cNvPr>
          <p:cNvSpPr txBox="1"/>
          <p:nvPr/>
        </p:nvSpPr>
        <p:spPr>
          <a:xfrm>
            <a:off x="990600" y="54102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今までの表示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A2A013B-383E-4052-9302-7F94E1DDBB77}"/>
              </a:ext>
            </a:extLst>
          </p:cNvPr>
          <p:cNvSpPr txBox="1"/>
          <p:nvPr/>
        </p:nvSpPr>
        <p:spPr>
          <a:xfrm>
            <a:off x="9296400" y="54102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新しい表示</a:t>
            </a:r>
          </a:p>
        </p:txBody>
      </p:sp>
    </p:spTree>
    <p:extLst>
      <p:ext uri="{BB962C8B-B14F-4D97-AF65-F5344CB8AC3E}">
        <p14:creationId xmlns:p14="http://schemas.microsoft.com/office/powerpoint/2010/main" val="318879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 hidden="1">
            <a:extLst>
              <a:ext uri="{FF2B5EF4-FFF2-40B4-BE49-F238E27FC236}">
                <a16:creationId xmlns:a16="http://schemas.microsoft.com/office/drawing/2014/main" id="{B310ACB7-AF08-42C3-8A21-43FF390074E8}"/>
              </a:ext>
            </a:extLst>
          </p:cNvPr>
          <p:cNvSpPr/>
          <p:nvPr/>
        </p:nvSpPr>
        <p:spPr>
          <a:xfrm>
            <a:off x="0" y="0"/>
            <a:ext cx="52578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6AEE2ED-864A-4184-BF3C-F3FA34325A75}"/>
              </a:ext>
            </a:extLst>
          </p:cNvPr>
          <p:cNvGrpSpPr/>
          <p:nvPr/>
        </p:nvGrpSpPr>
        <p:grpSpPr>
          <a:xfrm>
            <a:off x="2286000" y="1447800"/>
            <a:ext cx="7026953" cy="2510206"/>
            <a:chOff x="621111" y="5573485"/>
            <a:chExt cx="2100331" cy="750292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E78716B-48A4-4B70-AD9A-E66305CB7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10267" t="9262" r="11491" b="36449"/>
            <a:stretch/>
          </p:blipFill>
          <p:spPr>
            <a:xfrm>
              <a:off x="1578428" y="5573485"/>
              <a:ext cx="1143014" cy="749619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DABC2C6-77D2-4B3D-970F-7F7BB69EC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t="4782" b="1329"/>
            <a:stretch/>
          </p:blipFill>
          <p:spPr>
            <a:xfrm>
              <a:off x="621111" y="5574049"/>
              <a:ext cx="978043" cy="749728"/>
            </a:xfrm>
            <a:prstGeom prst="rect">
              <a:avLst/>
            </a:prstGeom>
          </p:spPr>
        </p:pic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F028DB-522A-46B8-9359-205845A99FAE}"/>
              </a:ext>
            </a:extLst>
          </p:cNvPr>
          <p:cNvSpPr txBox="1"/>
          <p:nvPr/>
        </p:nvSpPr>
        <p:spPr>
          <a:xfrm>
            <a:off x="5558181" y="5342273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髪や頭皮へ触れる面積を増やすために、人間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工学に基いた設計を採用。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  <a:p>
            <a:pPr lvl="0"/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頭皮の形にフィットしやすく、さらにコンダクターの先端を丸くしたことで滑りやすく。</a:t>
            </a: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C243EA7C-7C52-4F2E-BF12-200CAE9BBE28}"/>
              </a:ext>
            </a:extLst>
          </p:cNvPr>
          <p:cNvSpPr txBox="1">
            <a:spLocks/>
          </p:cNvSpPr>
          <p:nvPr/>
        </p:nvSpPr>
        <p:spPr>
          <a:xfrm>
            <a:off x="5562600" y="4495800"/>
            <a:ext cx="64008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スカルプ コンダクターの設計変更で</a:t>
            </a:r>
            <a:endParaRPr lang="en-US" altLang="ja-JP" sz="2400" b="1" dirty="0">
              <a:solidFill>
                <a:srgbClr val="5F5F5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b="1" dirty="0">
                <a:solidFill>
                  <a:srgbClr val="5F5F5F"/>
                </a:solidFill>
              </a:rPr>
              <a:t>頭皮に触れる面積が増大</a:t>
            </a:r>
            <a:endParaRPr lang="en-US" altLang="ja-JP" sz="2400" b="1" dirty="0">
              <a:solidFill>
                <a:srgbClr val="5F5F5F"/>
              </a:solidFill>
            </a:endParaRPr>
          </a:p>
        </p:txBody>
      </p:sp>
      <p:pic>
        <p:nvPicPr>
          <p:cNvPr id="5" name="図 4" hidden="1">
            <a:extLst>
              <a:ext uri="{FF2B5EF4-FFF2-40B4-BE49-F238E27FC236}">
                <a16:creationId xmlns:a16="http://schemas.microsoft.com/office/drawing/2014/main" id="{6E8FE8BB-DDBF-4EAA-A7F2-7E4E097C2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1143000"/>
            <a:ext cx="3205907" cy="5118913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03D2CAD-405B-438C-BAEB-2C5D81231001}"/>
              </a:ext>
            </a:extLst>
          </p:cNvPr>
          <p:cNvSpPr txBox="1"/>
          <p:nvPr/>
        </p:nvSpPr>
        <p:spPr>
          <a:xfrm flipH="1">
            <a:off x="4572000" y="4038600"/>
            <a:ext cx="4059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800" b="0" i="0" u="none" strike="noStrike" kern="1200" cap="none" spc="0" normalizeH="0" baseline="0" noProof="0" dirty="0">
                <a:ln>
                  <a:noFill/>
                </a:ln>
                <a:solidFill>
                  <a:srgbClr val="8C88A3"/>
                </a:solidFill>
                <a:effectLst/>
                <a:uLnTx/>
                <a:uFillTx/>
                <a:latin typeface="Freeland" pitchFamily="50" charset="0"/>
                <a:ea typeface="ＭＳ Ｐゴシック" panose="020B0600070205080204" pitchFamily="50" charset="-128"/>
                <a:cs typeface="+mn-cs"/>
              </a:rPr>
              <a:t>2</a:t>
            </a:r>
          </a:p>
        </p:txBody>
      </p:sp>
      <p:sp>
        <p:nvSpPr>
          <p:cNvPr id="11" name="円弧 10">
            <a:extLst>
              <a:ext uri="{FF2B5EF4-FFF2-40B4-BE49-F238E27FC236}">
                <a16:creationId xmlns:a16="http://schemas.microsoft.com/office/drawing/2014/main" id="{35E9EB8F-0823-4A67-AAE7-AD3F82C8AA5B}"/>
              </a:ext>
            </a:extLst>
          </p:cNvPr>
          <p:cNvSpPr/>
          <p:nvPr/>
        </p:nvSpPr>
        <p:spPr>
          <a:xfrm rot="6351733">
            <a:off x="1303118" y="-3346418"/>
            <a:ext cx="3733800" cy="6047763"/>
          </a:xfrm>
          <a:prstGeom prst="arc">
            <a:avLst>
              <a:gd name="adj1" fmla="val 17748918"/>
              <a:gd name="adj2" fmla="val 0"/>
            </a:avLst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27D228A4-9F3A-4C2B-91D1-C83FF501B45D}"/>
              </a:ext>
            </a:extLst>
          </p:cNvPr>
          <p:cNvSpPr/>
          <p:nvPr/>
        </p:nvSpPr>
        <p:spPr>
          <a:xfrm>
            <a:off x="7010400" y="1219200"/>
            <a:ext cx="1219200" cy="1219200"/>
          </a:xfrm>
          <a:prstGeom prst="ellipse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E670AC25-7ED7-41D7-819A-BD6C57E83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1799"/>
            <a:ext cx="10744200" cy="553998"/>
          </a:xfrm>
        </p:spPr>
        <p:txBody>
          <a:bodyPr/>
          <a:lstStyle/>
          <a:p>
            <a:r>
              <a:rPr kumimoji="1" lang="en-US" altLang="ja-JP" dirty="0">
                <a:latin typeface="Verlag Book" pitchFamily="50" charset="0"/>
              </a:rPr>
              <a:t>ageLOC</a:t>
            </a:r>
            <a:r>
              <a:rPr kumimoji="1" lang="ja-JP" altLang="en-US" dirty="0">
                <a:latin typeface="Verlag Book" pitchFamily="50" charset="0"/>
              </a:rPr>
              <a:t> </a:t>
            </a:r>
            <a:r>
              <a:rPr kumimoji="1" lang="en-US" altLang="ja-JP" dirty="0">
                <a:latin typeface="Verlag Book" pitchFamily="50" charset="0"/>
              </a:rPr>
              <a:t>Galvanic</a:t>
            </a:r>
            <a:r>
              <a:rPr kumimoji="1" lang="ja-JP" altLang="en-US" dirty="0">
                <a:latin typeface="Verlag Book" pitchFamily="50" charset="0"/>
              </a:rPr>
              <a:t> </a:t>
            </a:r>
            <a:r>
              <a:rPr kumimoji="1" lang="en-US" altLang="ja-JP" dirty="0">
                <a:latin typeface="Verlag Book" pitchFamily="50" charset="0"/>
              </a:rPr>
              <a:t>Spa*</a:t>
            </a:r>
            <a:endParaRPr kumimoji="1" lang="ja-JP" altLang="en-US" dirty="0">
              <a:latin typeface="Verlag Book" pitchFamily="50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E45ADC5-82D3-4E70-B978-A603A2B09A4D}"/>
              </a:ext>
            </a:extLst>
          </p:cNvPr>
          <p:cNvSpPr txBox="1"/>
          <p:nvPr/>
        </p:nvSpPr>
        <p:spPr>
          <a:xfrm>
            <a:off x="76200" y="6248400"/>
            <a:ext cx="45207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1959154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1CC1028-1CE3-44A4-A766-5B6E07DD8495}"/>
              </a:ext>
            </a:extLst>
          </p:cNvPr>
          <p:cNvGrpSpPr/>
          <p:nvPr/>
        </p:nvGrpSpPr>
        <p:grpSpPr>
          <a:xfrm>
            <a:off x="10275900" y="990600"/>
            <a:ext cx="1922539" cy="686780"/>
            <a:chOff x="621111" y="5573485"/>
            <a:chExt cx="2100331" cy="750292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527B088-D136-43A0-947E-E704BE00B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10267" t="9262" r="11491" b="36449"/>
            <a:stretch/>
          </p:blipFill>
          <p:spPr>
            <a:xfrm>
              <a:off x="1578428" y="5573485"/>
              <a:ext cx="1143014" cy="749619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B5AB9F6-BA72-41ED-86BC-9893A7138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t="4782" b="1329"/>
            <a:stretch/>
          </p:blipFill>
          <p:spPr>
            <a:xfrm>
              <a:off x="621111" y="5574049"/>
              <a:ext cx="978043" cy="749728"/>
            </a:xfrm>
            <a:prstGeom prst="rect">
              <a:avLst/>
            </a:prstGeom>
          </p:spPr>
        </p:pic>
      </p:grpSp>
      <p:pic>
        <p:nvPicPr>
          <p:cNvPr id="23" name="図 22" descr="壁, 室内, 緑色 が含まれている画像&#10;&#10;自動的に生成された説明">
            <a:extLst>
              <a:ext uri="{FF2B5EF4-FFF2-40B4-BE49-F238E27FC236}">
                <a16:creationId xmlns:a16="http://schemas.microsoft.com/office/drawing/2014/main" id="{0AB0C292-2751-4ABD-A34B-F36890FDB0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3162" b="12503"/>
          <a:stretch/>
        </p:blipFill>
        <p:spPr>
          <a:xfrm>
            <a:off x="0" y="0"/>
            <a:ext cx="4357593" cy="654517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2A42A9E-52C6-4725-9286-D5F7AD8B9DC9}"/>
              </a:ext>
            </a:extLst>
          </p:cNvPr>
          <p:cNvSpPr txBox="1"/>
          <p:nvPr/>
        </p:nvSpPr>
        <p:spPr>
          <a:xfrm>
            <a:off x="4876800" y="5005864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頭皮のための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ageLOC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ブレンドをはじめ、タンパク質やパンテノール、カンゾウ根エキスなど、年齢を感じる頭皮や髪に必要な成分を多種多様に配合。頭皮と髪をうるおしフケを抑えます。健康的な頭皮環境で髪にハリとコシを与え、切れ毛や枝毛のないツヤのある美しい髪へ導きます。</a:t>
            </a:r>
          </a:p>
        </p:txBody>
      </p:sp>
      <p:sp>
        <p:nvSpPr>
          <p:cNvPr id="12" name="テキスト プレースホルダー 2">
            <a:extLst>
              <a:ext uri="{FF2B5EF4-FFF2-40B4-BE49-F238E27FC236}">
                <a16:creationId xmlns:a16="http://schemas.microsoft.com/office/drawing/2014/main" id="{64691B4D-463F-4C99-8185-2511CB7E2FF0}"/>
              </a:ext>
            </a:extLst>
          </p:cNvPr>
          <p:cNvSpPr txBox="1">
            <a:spLocks/>
          </p:cNvSpPr>
          <p:nvPr/>
        </p:nvSpPr>
        <p:spPr>
          <a:xfrm>
            <a:off x="4953000" y="4636532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頭皮と髪のために、盛りだくさんの成分を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425B3B-CF7C-4A4B-B447-060DB76C4BF2}"/>
              </a:ext>
            </a:extLst>
          </p:cNvPr>
          <p:cNvSpPr txBox="1"/>
          <p:nvPr/>
        </p:nvSpPr>
        <p:spPr>
          <a:xfrm>
            <a:off x="4876800" y="18288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新しいスカルプコンダクターを取り付けた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ageLOC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ガルバニック スパ*</a:t>
            </a:r>
            <a:r>
              <a:rPr kumimoji="1" lang="en-US" altLang="ja-JP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1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と一緒に使用することで、頭皮と髪を育てるための栄養成分等をしっかり浸透*</a:t>
            </a:r>
            <a:r>
              <a:rPr kumimoji="1" lang="en-US" altLang="ja-JP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2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。外出いらずでサロンのようなスカルプ ケアが可能に。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+mn-cs"/>
            </a:endParaRPr>
          </a:p>
        </p:txBody>
      </p:sp>
      <p:sp>
        <p:nvSpPr>
          <p:cNvPr id="21" name="テキスト プレースホルダー 2">
            <a:extLst>
              <a:ext uri="{FF2B5EF4-FFF2-40B4-BE49-F238E27FC236}">
                <a16:creationId xmlns:a16="http://schemas.microsoft.com/office/drawing/2014/main" id="{7006D86C-D13A-4FC3-8C96-CE4B107CC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0" y="1371600"/>
            <a:ext cx="6400800" cy="369332"/>
          </a:xfrm>
        </p:spPr>
        <p:txBody>
          <a:bodyPr/>
          <a:lstStyle/>
          <a:p>
            <a:pPr algn="l"/>
            <a:r>
              <a:rPr lang="ja-JP" altLang="en-US" sz="2400" b="1" dirty="0">
                <a:solidFill>
                  <a:schemeClr val="tx1"/>
                </a:solidFill>
              </a:rPr>
              <a:t>頭皮と髪の本格スカルプ ヘッド スパ</a:t>
            </a:r>
            <a:endParaRPr lang="en-US" altLang="ja-JP" sz="2400" b="1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AE3A310-C4B3-442E-8954-11F969A24DB4}"/>
              </a:ext>
            </a:extLst>
          </p:cNvPr>
          <p:cNvSpPr txBox="1"/>
          <p:nvPr/>
        </p:nvSpPr>
        <p:spPr>
          <a:xfrm>
            <a:off x="4876800" y="3417332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広範囲に噴霧できるスプレータイプ。頭皮面積カバー率を高め、まんべんなく成分を行き渡らせます。毎日朝晩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2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回、洗い流す必要がないため、スカルプ ケア後のスタイリングが可能。毎日のケアが簡単に行えます。</a:t>
            </a:r>
          </a:p>
        </p:txBody>
      </p:sp>
      <p:sp>
        <p:nvSpPr>
          <p:cNvPr id="25" name="テキスト プレースホルダー 2">
            <a:extLst>
              <a:ext uri="{FF2B5EF4-FFF2-40B4-BE49-F238E27FC236}">
                <a16:creationId xmlns:a16="http://schemas.microsoft.com/office/drawing/2014/main" id="{B89BE4E1-57B4-4153-8F41-19D0FCB0F174}"/>
              </a:ext>
            </a:extLst>
          </p:cNvPr>
          <p:cNvSpPr txBox="1">
            <a:spLocks/>
          </p:cNvSpPr>
          <p:nvPr/>
        </p:nvSpPr>
        <p:spPr>
          <a:xfrm>
            <a:off x="4953000" y="3048000"/>
            <a:ext cx="6705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スプレータイプの洗い流さないトリートメント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139EAD-628D-46C2-8BEC-84EDC68D07A2}"/>
              </a:ext>
            </a:extLst>
          </p:cNvPr>
          <p:cNvCxnSpPr>
            <a:cxnSpLocks/>
          </p:cNvCxnSpPr>
          <p:nvPr/>
        </p:nvCxnSpPr>
        <p:spPr>
          <a:xfrm flipH="1" flipV="1">
            <a:off x="76200" y="685800"/>
            <a:ext cx="1074821" cy="4572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49A2887E-1D56-400B-A3E3-76405AB010CF}"/>
              </a:ext>
            </a:extLst>
          </p:cNvPr>
          <p:cNvCxnSpPr>
            <a:cxnSpLocks/>
          </p:cNvCxnSpPr>
          <p:nvPr/>
        </p:nvCxnSpPr>
        <p:spPr>
          <a:xfrm flipH="1">
            <a:off x="152400" y="1447800"/>
            <a:ext cx="998622" cy="6096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D52E290C-8B5D-4903-96E2-1862301B89DB}"/>
              </a:ext>
            </a:extLst>
          </p:cNvPr>
          <p:cNvCxnSpPr>
            <a:cxnSpLocks/>
          </p:cNvCxnSpPr>
          <p:nvPr/>
        </p:nvCxnSpPr>
        <p:spPr>
          <a:xfrm flipH="1" flipV="1">
            <a:off x="0" y="1066800"/>
            <a:ext cx="1151022" cy="1524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6254C58-6790-4774-98E2-449E31872C4A}"/>
              </a:ext>
            </a:extLst>
          </p:cNvPr>
          <p:cNvCxnSpPr>
            <a:cxnSpLocks/>
          </p:cNvCxnSpPr>
          <p:nvPr/>
        </p:nvCxnSpPr>
        <p:spPr>
          <a:xfrm flipH="1">
            <a:off x="0" y="1371600"/>
            <a:ext cx="1151022" cy="1524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E805191-1E0C-4AC5-B393-46622B373969}"/>
              </a:ext>
            </a:extLst>
          </p:cNvPr>
          <p:cNvSpPr txBox="1"/>
          <p:nvPr/>
        </p:nvSpPr>
        <p:spPr>
          <a:xfrm>
            <a:off x="457200" y="6572006"/>
            <a:ext cx="1143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「ニュートリオール」の語源は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Nu Skin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と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Nutrition/Nourish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（栄養物や栄養を与えるの意）を合わせた合成語で、栄養を与えてやさしくケアするというシリーズ製品概念に沿った言葉となっています。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906C5CB-6D14-450D-B765-F1C543BF591E}"/>
              </a:ext>
            </a:extLst>
          </p:cNvPr>
          <p:cNvSpPr txBox="1"/>
          <p:nvPr/>
        </p:nvSpPr>
        <p:spPr>
          <a:xfrm>
            <a:off x="4800600" y="6272784"/>
            <a:ext cx="723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*1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　　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*2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　角層まで</a:t>
            </a: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FE7579C5-E893-4E7E-B38A-6171E0D6D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10972800" cy="553998"/>
          </a:xfrm>
        </p:spPr>
        <p:txBody>
          <a:bodyPr/>
          <a:lstStyle/>
          <a:p>
            <a:r>
              <a:rPr kumimoji="1" lang="en-US" altLang="ja-JP" dirty="0">
                <a:latin typeface="Verlag Book" pitchFamily="50" charset="0"/>
              </a:rPr>
              <a:t>ageLOC</a:t>
            </a:r>
            <a:r>
              <a:rPr kumimoji="1" lang="ja-JP" altLang="en-US" dirty="0">
                <a:latin typeface="Verlag Book" pitchFamily="50" charset="0"/>
              </a:rPr>
              <a:t> </a:t>
            </a:r>
            <a:r>
              <a:rPr kumimoji="1" lang="en-US" altLang="ja-JP" dirty="0">
                <a:latin typeface="Verlag Book" pitchFamily="50" charset="0"/>
              </a:rPr>
              <a:t>Nutriol</a:t>
            </a:r>
            <a:r>
              <a:rPr kumimoji="1" lang="ja-JP" altLang="en-US" dirty="0">
                <a:latin typeface="Verlag Book" pitchFamily="50" charset="0"/>
              </a:rPr>
              <a:t> </a:t>
            </a:r>
            <a:r>
              <a:rPr kumimoji="1" lang="en-US" altLang="ja-JP" dirty="0">
                <a:latin typeface="Verlag Book" pitchFamily="50" charset="0"/>
              </a:rPr>
              <a:t>Scalp &amp; Hair Serum</a:t>
            </a:r>
            <a:endParaRPr kumimoji="1" lang="ja-JP" altLang="en-US" dirty="0">
              <a:latin typeface="Verlag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8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7176FF8E-09E6-43EB-8A21-C2FAC2B4A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880987"/>
              </p:ext>
            </p:extLst>
          </p:nvPr>
        </p:nvGraphicFramePr>
        <p:xfrm>
          <a:off x="228600" y="1143000"/>
          <a:ext cx="11810999" cy="5232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213153016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663064089"/>
                    </a:ext>
                  </a:extLst>
                </a:gridCol>
                <a:gridCol w="5181599">
                  <a:extLst>
                    <a:ext uri="{9D8B030D-6E8A-4147-A177-3AD203B41FA5}">
                      <a16:colId xmlns:a16="http://schemas.microsoft.com/office/drawing/2014/main" val="3236745014"/>
                    </a:ext>
                  </a:extLst>
                </a:gridCol>
              </a:tblGrid>
              <a:tr h="668815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ニュートリオール</a:t>
                      </a:r>
                      <a:endParaRPr kumimoji="1" lang="en-US" altLang="ja-JP" sz="14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ヘアーフィットネス</a:t>
                      </a:r>
                      <a:r>
                        <a:rPr kumimoji="1" lang="en-US" altLang="ja-JP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 </a:t>
                      </a:r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トリートメント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ニュートリオール</a:t>
                      </a:r>
                      <a:endParaRPr kumimoji="1" lang="en-US" altLang="ja-JP" sz="14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スカルプ＆ヘアーセラム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8469259"/>
                  </a:ext>
                </a:extLst>
              </a:tr>
              <a:tr h="66881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容量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第一剤（粉体）</a:t>
                      </a:r>
                      <a:r>
                        <a:rPr kumimoji="1" lang="en-US" altLang="ja-JP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40mg×12</a:t>
                      </a:r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本　</a:t>
                      </a:r>
                    </a:p>
                    <a:p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第二剤（液体） </a:t>
                      </a:r>
                      <a:r>
                        <a:rPr kumimoji="1" lang="en-US" altLang="ja-JP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7</a:t>
                      </a:r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ｍＬ</a:t>
                      </a:r>
                      <a:r>
                        <a:rPr kumimoji="1" lang="en-US" altLang="ja-JP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×12</a:t>
                      </a:r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solidFill>
                            <a:schemeClr val="dk1"/>
                          </a:solidFill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  <a:cs typeface="+mn-cs"/>
                        </a:rPr>
                        <a:t>75</a:t>
                      </a:r>
                      <a:r>
                        <a:rPr kumimoji="1" lang="ja-JP" altLang="en-US" sz="1400" dirty="0">
                          <a:solidFill>
                            <a:schemeClr val="dk1"/>
                          </a:solidFill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  <a:cs typeface="+mn-cs"/>
                        </a:rPr>
                        <a:t>ｍ</a:t>
                      </a:r>
                      <a:r>
                        <a:rPr kumimoji="1" lang="en-US" altLang="ja-JP" sz="1400" dirty="0">
                          <a:solidFill>
                            <a:schemeClr val="dk1"/>
                          </a:solidFill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  <a:cs typeface="+mn-cs"/>
                        </a:rPr>
                        <a:t>L</a:t>
                      </a:r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（約１か月分）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3083936"/>
                  </a:ext>
                </a:extLst>
              </a:tr>
              <a:tr h="12982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使用頻度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女性：使いはじめは２日に１回、１本ずつ、８週間。</a:t>
                      </a:r>
                      <a:endParaRPr kumimoji="1" lang="en-US" altLang="ja-JP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　　　その後は、週に２本を４週間。</a:t>
                      </a:r>
                      <a:endParaRPr kumimoji="1" lang="en-US" altLang="ja-JP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endParaRPr kumimoji="1" lang="ja-JP" altLang="en-US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男性：使いはじめは週に３本を８週間。</a:t>
                      </a:r>
                      <a:endParaRPr kumimoji="1" lang="en-US" altLang="ja-JP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　　　その後は、週に２本を</a:t>
                      </a:r>
                      <a:r>
                        <a:rPr kumimoji="1" lang="en-US" altLang="ja-JP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6</a:t>
                      </a: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週間。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男女兼用</a:t>
                      </a:r>
                      <a:endParaRPr kumimoji="1" lang="en-US" altLang="ja-JP" sz="14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毎日、朝晩</a:t>
                      </a:r>
                      <a:r>
                        <a:rPr kumimoji="1" lang="en-US" altLang="ja-JP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2</a:t>
                      </a:r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回</a:t>
                      </a:r>
                      <a:endParaRPr kumimoji="1" lang="en-US" altLang="ja-JP" sz="14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3490293"/>
                  </a:ext>
                </a:extLst>
              </a:tr>
              <a:tr h="153433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使用方法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キャップを回すことで中栓が外れ、第一剤（粉体）が第二剤に入ります。</a:t>
                      </a:r>
                      <a:endParaRPr kumimoji="1" lang="en-US" altLang="ja-JP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ボトルをよく振って、液体と粉体をよく混ぜます。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キャップを外してアプリケーターをボトルに装着します。</a:t>
                      </a:r>
                      <a:endParaRPr kumimoji="1" lang="en-US" altLang="ja-JP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アプリケーターを押して、少しずつ髪と地肌につけます。</a:t>
                      </a:r>
                      <a:endParaRPr kumimoji="1" lang="en-US" altLang="ja-JP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指先で軽くマッサージします。</a:t>
                      </a:r>
                      <a:endParaRPr kumimoji="1" lang="en-US" altLang="ja-JP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その後、ガルバニック スパ*でトリートメントします。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頭全体で</a:t>
                      </a:r>
                      <a:r>
                        <a:rPr kumimoji="1" lang="en-US" altLang="ja-JP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5</a:t>
                      </a: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つにエリア分け（前頭部・頭頂部・後頭部・両側頭部）し、</a:t>
                      </a:r>
                      <a:r>
                        <a:rPr kumimoji="1" lang="en-US" altLang="ja-JP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1</a:t>
                      </a: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～</a:t>
                      </a:r>
                      <a:r>
                        <a:rPr kumimoji="1" lang="en-US" altLang="ja-JP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2</a:t>
                      </a: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プッシュずつスプレーします。</a:t>
                      </a:r>
                      <a:endParaRPr kumimoji="1" lang="en-US" altLang="ja-JP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指で揉みこみます。</a:t>
                      </a:r>
                      <a:endParaRPr kumimoji="1" lang="en-US" altLang="ja-JP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  <a:p>
                      <a:pPr marL="342900" marR="0" lvl="0" indent="-3429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その後、ガルバニック スパ*でトリートメントします。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997899"/>
                  </a:ext>
                </a:extLst>
              </a:tr>
              <a:tr h="106223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主な成分と働き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</a:rPr>
                        <a:t>ヘアコンディショニング成分：硫酸化褐藻オリゴ糖</a:t>
                      </a:r>
                      <a:endParaRPr kumimoji="1" lang="en-US" altLang="ja-JP" sz="1200" dirty="0"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solidFill>
                            <a:schemeClr val="dk1"/>
                          </a:solidFill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  <a:cs typeface="+mn-cs"/>
                        </a:rPr>
                        <a:t>ヘアコンディショニング成分：加水分解酵母タンパク、パンテノール</a:t>
                      </a:r>
                      <a:endParaRPr kumimoji="1" lang="en-US" altLang="ja-JP" sz="1200" dirty="0">
                        <a:solidFill>
                          <a:schemeClr val="dk1"/>
                        </a:solidFill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  <a:cs typeface="+mn-cs"/>
                      </a:endParaRPr>
                    </a:p>
                    <a:p>
                      <a:endParaRPr kumimoji="1" lang="en-US" altLang="ja-JP" sz="1200" dirty="0">
                        <a:solidFill>
                          <a:schemeClr val="dk1"/>
                        </a:solidFill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  <a:cs typeface="+mn-cs"/>
                      </a:endParaRPr>
                    </a:p>
                    <a:p>
                      <a:r>
                        <a:rPr kumimoji="1" lang="ja-JP" altLang="en-US" sz="1200" dirty="0">
                          <a:solidFill>
                            <a:schemeClr val="dk1"/>
                          </a:solidFill>
                          <a:latin typeface="小塚ゴシック Pro R" panose="020B0400000000000000" pitchFamily="34" charset="-128"/>
                          <a:ea typeface="小塚ゴシック Pro R" panose="020B0400000000000000" pitchFamily="34" charset="-128"/>
                          <a:cs typeface="+mn-cs"/>
                        </a:rPr>
                        <a:t>皮膚コンディショニング成分：カンゾウ根エキス</a:t>
                      </a:r>
                      <a:endParaRPr kumimoji="1" lang="en-US" altLang="ja-JP" sz="1200" dirty="0">
                        <a:solidFill>
                          <a:schemeClr val="dk1"/>
                        </a:solidFill>
                        <a:latin typeface="小塚ゴシック Pro R" panose="020B0400000000000000" pitchFamily="34" charset="-128"/>
                        <a:ea typeface="小塚ゴシック Pro R" panose="020B0400000000000000" pitchFamily="34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604313"/>
                  </a:ext>
                </a:extLst>
              </a:tr>
            </a:tbl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48FA32BC-53CC-4596-BF92-58C67DA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553998"/>
          </a:xfrm>
        </p:spPr>
        <p:txBody>
          <a:bodyPr/>
          <a:lstStyle/>
          <a:p>
            <a:r>
              <a:rPr kumimoji="1" lang="ja-JP" altLang="en-US" dirty="0"/>
              <a:t>旧製品と比較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EDE915-F456-4900-91C4-D92B96CC669B}"/>
              </a:ext>
            </a:extLst>
          </p:cNvPr>
          <p:cNvSpPr txBox="1"/>
          <p:nvPr/>
        </p:nvSpPr>
        <p:spPr>
          <a:xfrm>
            <a:off x="7315200" y="6604084"/>
            <a:ext cx="45207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*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「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SPA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」「スパ」には、温熱効果・療養・温泉等の意味はありません。</a:t>
            </a:r>
          </a:p>
        </p:txBody>
      </p:sp>
      <p:pic>
        <p:nvPicPr>
          <p:cNvPr id="8" name="図 7" descr="洗面用具 が含まれている画像&#10;&#10;自動的に生成された説明">
            <a:extLst>
              <a:ext uri="{FF2B5EF4-FFF2-40B4-BE49-F238E27FC236}">
                <a16:creationId xmlns:a16="http://schemas.microsoft.com/office/drawing/2014/main" id="{C20D0ECD-2781-435C-8617-41EDE091B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38200"/>
            <a:ext cx="1443789" cy="1143000"/>
          </a:xfrm>
          <a:prstGeom prst="rect">
            <a:avLst/>
          </a:prstGeom>
        </p:spPr>
      </p:pic>
      <p:pic>
        <p:nvPicPr>
          <p:cNvPr id="10" name="図 9" descr="洗面用具, 室内, 座っている が含まれている画像&#10;&#10;自動的に生成された説明">
            <a:extLst>
              <a:ext uri="{FF2B5EF4-FFF2-40B4-BE49-F238E27FC236}">
                <a16:creationId xmlns:a16="http://schemas.microsoft.com/office/drawing/2014/main" id="{69E2F0A0-3DB5-43CD-8191-8E2CA3467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81000"/>
            <a:ext cx="63713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9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8693BC31-AA8C-4FD6-A951-264BBA6FA840}"/>
              </a:ext>
            </a:extLst>
          </p:cNvPr>
          <p:cNvSpPr txBox="1">
            <a:spLocks/>
          </p:cNvSpPr>
          <p:nvPr/>
        </p:nvSpPr>
        <p:spPr>
          <a:xfrm>
            <a:off x="3962400" y="1066800"/>
            <a:ext cx="8229600" cy="4661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つまり！</a:t>
            </a:r>
            <a:endParaRPr kumimoji="0" lang="en-US" altLang="ja-JP" sz="4800" b="0" i="0" u="none" strike="noStrike" kern="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●</a:t>
            </a: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使うタイミングが、シンプル</a:t>
            </a:r>
            <a:endParaRPr kumimoji="0" lang="en-US" altLang="ja-JP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● </a:t>
            </a: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使い方が、簡単</a:t>
            </a:r>
            <a:endParaRPr kumimoji="0" lang="en-US" altLang="ja-JP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● </a:t>
            </a:r>
            <a:r>
              <a:rPr kumimoji="0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続けやすいから、習慣化しやすい</a:t>
            </a:r>
            <a:endParaRPr kumimoji="0" lang="en-US" altLang="ja-JP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634391FB-8B9C-4194-B3F4-31A979627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442556"/>
            <a:ext cx="7086600" cy="492443"/>
          </a:xfrm>
        </p:spPr>
        <p:txBody>
          <a:bodyPr/>
          <a:lstStyle/>
          <a:p>
            <a:pPr algn="r"/>
            <a:r>
              <a:rPr kumimoji="1" lang="en-US" altLang="ja-JP" sz="3200" dirty="0">
                <a:latin typeface="Verlag Book" pitchFamily="50" charset="0"/>
              </a:rPr>
              <a:t>ageLOC</a:t>
            </a:r>
            <a:r>
              <a:rPr kumimoji="1" lang="ja-JP" altLang="en-US" sz="3200" dirty="0">
                <a:latin typeface="Verlag Book" pitchFamily="50" charset="0"/>
              </a:rPr>
              <a:t> </a:t>
            </a:r>
            <a:r>
              <a:rPr kumimoji="1" lang="en-US" altLang="ja-JP" sz="3200" dirty="0">
                <a:latin typeface="Verlag Book" pitchFamily="50" charset="0"/>
              </a:rPr>
              <a:t>Nutriol</a:t>
            </a:r>
            <a:r>
              <a:rPr kumimoji="1" lang="ja-JP" altLang="en-US" sz="3200" dirty="0">
                <a:latin typeface="Verlag Book" pitchFamily="50" charset="0"/>
              </a:rPr>
              <a:t> </a:t>
            </a:r>
            <a:r>
              <a:rPr kumimoji="1" lang="en-US" altLang="ja-JP" sz="3200" dirty="0">
                <a:latin typeface="Verlag Book" pitchFamily="50" charset="0"/>
              </a:rPr>
              <a:t>Scalp &amp; Hair Serum</a:t>
            </a:r>
            <a:endParaRPr kumimoji="1" lang="ja-JP" altLang="en-US" sz="3200" dirty="0">
              <a:latin typeface="Verlag Book" pitchFamily="50" charset="0"/>
            </a:endParaRPr>
          </a:p>
        </p:txBody>
      </p:sp>
      <p:pic>
        <p:nvPicPr>
          <p:cNvPr id="3" name="図 2" descr="洗面用具 が含まれている画像&#10;&#10;自動的に生成された説明">
            <a:extLst>
              <a:ext uri="{FF2B5EF4-FFF2-40B4-BE49-F238E27FC236}">
                <a16:creationId xmlns:a16="http://schemas.microsoft.com/office/drawing/2014/main" id="{09647D5B-04CF-4B0C-8F4C-14BDF211F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6799" r="25181" b="6978"/>
          <a:stretch/>
        </p:blipFill>
        <p:spPr>
          <a:xfrm>
            <a:off x="914400" y="304800"/>
            <a:ext cx="2060448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9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0B535D9-CD87-434D-9EDE-64C63C645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953" y="685800"/>
            <a:ext cx="1515894" cy="16764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89C768B-0EB5-40DB-A0E0-FDC45222B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50" y="2644169"/>
            <a:ext cx="1485900" cy="142475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DECD217-E133-482F-BD2A-33145724B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6" y="4267200"/>
            <a:ext cx="1132248" cy="1800462"/>
          </a:xfrm>
          <a:prstGeom prst="rect">
            <a:avLst/>
          </a:prstGeom>
        </p:spPr>
      </p:pic>
      <p:sp>
        <p:nvSpPr>
          <p:cNvPr id="7" name="テキスト プレースホルダー 2">
            <a:extLst>
              <a:ext uri="{FF2B5EF4-FFF2-40B4-BE49-F238E27FC236}">
                <a16:creationId xmlns:a16="http://schemas.microsoft.com/office/drawing/2014/main" id="{8693BC31-AA8C-4FD6-A951-264BBA6FA840}"/>
              </a:ext>
            </a:extLst>
          </p:cNvPr>
          <p:cNvSpPr txBox="1">
            <a:spLocks/>
          </p:cNvSpPr>
          <p:nvPr/>
        </p:nvSpPr>
        <p:spPr>
          <a:xfrm>
            <a:off x="3886200" y="1371600"/>
            <a:ext cx="8153400" cy="51706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頭全体で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5</a:t>
            </a: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つにエリア分けし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（前頭部・頭頂部・後頭部・両側頭部）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、頭皮に直接、各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1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～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2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プッシュ程度をスプレーします。</a:t>
            </a:r>
            <a:b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b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指でもみ込むようになじませます。</a:t>
            </a:r>
            <a:b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b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74A2A2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その後、ガルバニック スパでトリートメントします。</a:t>
            </a:r>
            <a:b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b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b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b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</a:br>
            <a:r>
              <a:rPr kumimoji="0" lang="ja-JP" alt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洗い流す必要はありません。</a:t>
            </a:r>
            <a:endParaRPr kumimoji="0" lang="en-US" altLang="ja-JP" sz="16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55C13A-4E86-40D5-8E5E-A5F851B98533}"/>
              </a:ext>
            </a:extLst>
          </p:cNvPr>
          <p:cNvSpPr txBox="1"/>
          <p:nvPr/>
        </p:nvSpPr>
        <p:spPr>
          <a:xfrm>
            <a:off x="4343400" y="51054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69696">
                    <a:lumMod val="75000"/>
                  </a:srgb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ガルバニック スパを「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969696">
                    <a:lumMod val="75000"/>
                  </a:srgb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5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69696">
                    <a:lumMod val="75000"/>
                  </a:srgb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」番にセットし、スカルプ コンダクターの先端を生え際に当て、頭頂部へ向かって流すようにゆっくりと動かしてください。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6254C8F-7F43-4B24-BD96-FF37826AB7BF}"/>
              </a:ext>
            </a:extLst>
          </p:cNvPr>
          <p:cNvSpPr/>
          <p:nvPr/>
        </p:nvSpPr>
        <p:spPr>
          <a:xfrm>
            <a:off x="2057400" y="2286000"/>
            <a:ext cx="304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図 12" descr="洗面用具 が含まれている画像&#10;&#10;自動的に生成された説明">
            <a:extLst>
              <a:ext uri="{FF2B5EF4-FFF2-40B4-BE49-F238E27FC236}">
                <a16:creationId xmlns:a16="http://schemas.microsoft.com/office/drawing/2014/main" id="{7006CC3C-83B8-4685-A4A7-91040E4849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9" t="6799" r="25181" b="6978"/>
          <a:stretch/>
        </p:blipFill>
        <p:spPr>
          <a:xfrm>
            <a:off x="228600" y="1371600"/>
            <a:ext cx="1630303" cy="4678680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15F71744-C814-41D4-BA1B-9016572B27E2}"/>
              </a:ext>
            </a:extLst>
          </p:cNvPr>
          <p:cNvSpPr/>
          <p:nvPr/>
        </p:nvSpPr>
        <p:spPr>
          <a:xfrm>
            <a:off x="2887623" y="1066800"/>
            <a:ext cx="457200" cy="609600"/>
          </a:xfrm>
          <a:prstGeom prst="ellipse">
            <a:avLst/>
          </a:prstGeom>
          <a:noFill/>
          <a:ln w="9525">
            <a:solidFill>
              <a:srgbClr val="63ACA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D1D8B81-B684-4F3D-83B0-296AC63A6D5B}"/>
              </a:ext>
            </a:extLst>
          </p:cNvPr>
          <p:cNvSpPr/>
          <p:nvPr/>
        </p:nvSpPr>
        <p:spPr>
          <a:xfrm>
            <a:off x="2814851" y="1219200"/>
            <a:ext cx="609600" cy="228600"/>
          </a:xfrm>
          <a:prstGeom prst="ellipse">
            <a:avLst/>
          </a:prstGeom>
          <a:noFill/>
          <a:ln w="19050">
            <a:solidFill>
              <a:srgbClr val="63ACA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411D76A-24AD-4EB5-8763-AF31689A66AD}"/>
              </a:ext>
            </a:extLst>
          </p:cNvPr>
          <p:cNvSpPr/>
          <p:nvPr/>
        </p:nvSpPr>
        <p:spPr>
          <a:xfrm>
            <a:off x="2814851" y="990600"/>
            <a:ext cx="609600" cy="228600"/>
          </a:xfrm>
          <a:prstGeom prst="ellipse">
            <a:avLst/>
          </a:prstGeom>
          <a:noFill/>
          <a:ln w="19050">
            <a:solidFill>
              <a:srgbClr val="63ACA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1F19478-AF99-4540-9FBF-F99D72BF5854}"/>
              </a:ext>
            </a:extLst>
          </p:cNvPr>
          <p:cNvSpPr/>
          <p:nvPr/>
        </p:nvSpPr>
        <p:spPr>
          <a:xfrm rot="4888341">
            <a:off x="3220255" y="1291177"/>
            <a:ext cx="517230" cy="228600"/>
          </a:xfrm>
          <a:prstGeom prst="ellipse">
            <a:avLst/>
          </a:prstGeom>
          <a:noFill/>
          <a:ln w="19050">
            <a:solidFill>
              <a:srgbClr val="63ACA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0E48062E-F2F6-4894-A451-7FDB357583E3}"/>
              </a:ext>
            </a:extLst>
          </p:cNvPr>
          <p:cNvSpPr/>
          <p:nvPr/>
        </p:nvSpPr>
        <p:spPr>
          <a:xfrm rot="6062024">
            <a:off x="2495288" y="1293671"/>
            <a:ext cx="521613" cy="228600"/>
          </a:xfrm>
          <a:prstGeom prst="ellipse">
            <a:avLst/>
          </a:prstGeom>
          <a:noFill/>
          <a:ln w="19050">
            <a:solidFill>
              <a:srgbClr val="63ACA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48918CA1-6DAF-4D35-B933-23337C89AE13}"/>
              </a:ext>
            </a:extLst>
          </p:cNvPr>
          <p:cNvSpPr txBox="1">
            <a:spLocks/>
          </p:cNvSpPr>
          <p:nvPr/>
        </p:nvSpPr>
        <p:spPr>
          <a:xfrm>
            <a:off x="609600" y="381000"/>
            <a:ext cx="10972800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小塚ゴシック Pro R" panose="020B04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使い方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CF09723-D6EE-41CE-8EAF-C957E1F7FBB4}"/>
              </a:ext>
            </a:extLst>
          </p:cNvPr>
          <p:cNvGrpSpPr/>
          <p:nvPr/>
        </p:nvGrpSpPr>
        <p:grpSpPr>
          <a:xfrm>
            <a:off x="4114800" y="304800"/>
            <a:ext cx="990600" cy="990600"/>
            <a:chOff x="-685800" y="1143000"/>
            <a:chExt cx="1371600" cy="1371600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1AF69999-FC7E-435A-AC77-148E2B3B0E8B}"/>
                </a:ext>
              </a:extLst>
            </p:cNvPr>
            <p:cNvSpPr/>
            <p:nvPr/>
          </p:nvSpPr>
          <p:spPr>
            <a:xfrm>
              <a:off x="-685800" y="1143000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4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1F5015A7-54C0-4FA1-8DE6-E17F1D9BBE57}"/>
                </a:ext>
              </a:extLst>
            </p:cNvPr>
            <p:cNvSpPr txBox="1"/>
            <p:nvPr/>
          </p:nvSpPr>
          <p:spPr>
            <a:xfrm>
              <a:off x="-588078" y="1387778"/>
              <a:ext cx="1214535" cy="894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乾いた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髪に</a:t>
              </a: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7A48CE2-B0EC-404E-BD83-794A91743CBD}"/>
              </a:ext>
            </a:extLst>
          </p:cNvPr>
          <p:cNvSpPr/>
          <p:nvPr/>
        </p:nvSpPr>
        <p:spPr>
          <a:xfrm>
            <a:off x="7086600" y="457200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5F5F5F"/>
                </a:solidFill>
                <a:ea typeface="小塚ゴシック Pro R"/>
              </a:rPr>
              <a:t>毎日　朝晩2回、1本で約1ヵ月分</a:t>
            </a:r>
            <a:endParaRPr lang="en-US" altLang="ja-JP" sz="2400" dirty="0">
              <a:solidFill>
                <a:srgbClr val="5F5F5F"/>
              </a:solidFill>
              <a:ea typeface="小塚ゴシック Pro R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ED1BCFF-F9D6-46AE-8ADD-1C084D484E39}"/>
              </a:ext>
            </a:extLst>
          </p:cNvPr>
          <p:cNvGrpSpPr/>
          <p:nvPr/>
        </p:nvGrpSpPr>
        <p:grpSpPr>
          <a:xfrm>
            <a:off x="5791200" y="304800"/>
            <a:ext cx="990600" cy="990600"/>
            <a:chOff x="-685800" y="1143000"/>
            <a:chExt cx="1371600" cy="1371600"/>
          </a:xfrm>
        </p:grpSpPr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F0B6B4E3-72CE-40EE-A44D-4E3875336CC4}"/>
                </a:ext>
              </a:extLst>
            </p:cNvPr>
            <p:cNvSpPr/>
            <p:nvPr/>
          </p:nvSpPr>
          <p:spPr>
            <a:xfrm>
              <a:off x="-685800" y="1143000"/>
              <a:ext cx="1371600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4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BF79C948-1D0C-4543-8BF2-61DF1E08348E}"/>
                </a:ext>
              </a:extLst>
            </p:cNvPr>
            <p:cNvSpPr txBox="1"/>
            <p:nvPr/>
          </p:nvSpPr>
          <p:spPr>
            <a:xfrm>
              <a:off x="-628855" y="1317565"/>
              <a:ext cx="1250046" cy="1065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タオルで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乾かした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4A2A2"/>
                  </a:solidFill>
                  <a:effectLst/>
                  <a:uLnTx/>
                  <a:uFillTx/>
                  <a:latin typeface="小塚ゴシック Pro R" panose="020B0400000000000000" pitchFamily="34" charset="-128"/>
                  <a:ea typeface="小塚ゴシック Pro R" panose="020B0400000000000000" pitchFamily="34" charset="-128"/>
                  <a:cs typeface="+mn-cs"/>
                </a:rPr>
                <a:t>髪に</a:t>
              </a: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1E280B0-2BB8-4132-8438-1A054D81DA21}"/>
              </a:ext>
            </a:extLst>
          </p:cNvPr>
          <p:cNvSpPr txBox="1"/>
          <p:nvPr/>
        </p:nvSpPr>
        <p:spPr>
          <a:xfrm>
            <a:off x="5067672" y="63592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A2A2"/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+mn-cs"/>
              </a:rPr>
              <a:t>または</a:t>
            </a:r>
          </a:p>
        </p:txBody>
      </p:sp>
    </p:spTree>
    <p:extLst>
      <p:ext uri="{BB962C8B-B14F-4D97-AF65-F5344CB8AC3E}">
        <p14:creationId xmlns:p14="http://schemas.microsoft.com/office/powerpoint/2010/main" val="3954704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グレースケール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32_020 xmlns="15e4c3d0-d31e-4afa-910b-8e6505f5da3e" xsi:nil="true"/>
    <_ip_UnifiedCompliancePolicyUIAction xmlns="http://schemas.microsoft.com/sharepoint/v3" xsi:nil="true"/>
    <_ip_UnifiedCompliancePolicyProperties xmlns="http://schemas.microsoft.com/sharepoint/v3" xsi:nil="true"/>
    <TaxCatchAll xmlns="d117520f-80a2-40e6-a6a8-3ee6fb5de8d8" xsi:nil="true"/>
    <lcf76f155ced4ddcb4097134ff3c332f xmlns="15e4c3d0-d31e-4afa-910b-8e6505f5da3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D5E9B2C08F345409EE4D3463AC0A5EF" ma:contentTypeVersion="19" ma:contentTypeDescription="新しいドキュメントを作成します。" ma:contentTypeScope="" ma:versionID="03ccd29d7f63b06d5dc61e62caf68aad">
  <xsd:schema xmlns:xsd="http://www.w3.org/2001/XMLSchema" xmlns:xs="http://www.w3.org/2001/XMLSchema" xmlns:p="http://schemas.microsoft.com/office/2006/metadata/properties" xmlns:ns1="http://schemas.microsoft.com/sharepoint/v3" xmlns:ns2="15e4c3d0-d31e-4afa-910b-8e6505f5da3e" xmlns:ns3="4413b6af-c24a-4846-b129-151ba3fea5cc" xmlns:ns4="d117520f-80a2-40e6-a6a8-3ee6fb5de8d8" targetNamespace="http://schemas.microsoft.com/office/2006/metadata/properties" ma:root="true" ma:fieldsID="5a77d4902674170839d726f1f0c63c1e" ns1:_="" ns2:_="" ns3:_="" ns4:_="">
    <xsd:import namespace="http://schemas.microsoft.com/sharepoint/v3"/>
    <xsd:import namespace="15e4c3d0-d31e-4afa-910b-8e6505f5da3e"/>
    <xsd:import namespace="4413b6af-c24a-4846-b129-151ba3fea5cc"/>
    <xsd:import namespace="d117520f-80a2-40e6-a6a8-3ee6fb5de8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x0032_020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統合コンプライアンス ポリシーのプロパティ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統合コンプライアンス ポリシーの UI アクション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e4c3d0-d31e-4afa-910b-8e6505f5da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x0032_020" ma:index="17" nillable="true" ma:displayName="2020" ma:format="Dropdown" ma:internalName="_x0032_020">
      <xsd:simpleType>
        <xsd:restriction base="dms:Text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画像タグ" ma:readOnly="false" ma:fieldId="{5cf76f15-5ced-4ddc-b409-7134ff3c332f}" ma:taxonomyMulti="true" ma:sspId="e044233d-9ec5-4d42-8f30-126b46c907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3b6af-c24a-4846-b129-151ba3fea5c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7520f-80a2-40e6-a6a8-3ee6fb5de8d8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b0b004ee-7d59-49d7-8d36-bad0fbf6fee9}" ma:internalName="TaxCatchAll" ma:showField="CatchAllData" ma:web="4413b6af-c24a-4846-b129-151ba3fea5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84FF40-8FD4-4927-BBC5-8EEF2E8DAB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974ECB-D7BB-4359-B4D2-DD749DBE1F25}">
  <ds:schemaRefs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4413b6af-c24a-4846-b129-151ba3fea5cc"/>
    <ds:schemaRef ds:uri="d117520f-80a2-40e6-a6a8-3ee6fb5de8d8"/>
    <ds:schemaRef ds:uri="15e4c3d0-d31e-4afa-910b-8e6505f5da3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CD32EA2F-A0DB-4EAB-B6D1-167CFC559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5e4c3d0-d31e-4afa-910b-8e6505f5da3e"/>
    <ds:schemaRef ds:uri="4413b6af-c24a-4846-b129-151ba3fea5cc"/>
    <ds:schemaRef ds:uri="d117520f-80a2-40e6-a6a8-3ee6fb5de8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2239</Words>
  <Application>Microsoft Office PowerPoint</Application>
  <PresentationFormat>ワイド画面</PresentationFormat>
  <Paragraphs>283</Paragraphs>
  <Slides>23</Slides>
  <Notes>23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6" baseType="lpstr">
      <vt:lpstr>HiraginoSans-W2</vt:lpstr>
      <vt:lpstr>ＭＳ Ｐゴシック</vt:lpstr>
      <vt:lpstr>YuGothic ボールド</vt:lpstr>
      <vt:lpstr>小塚ゴシック Pro R</vt:lpstr>
      <vt:lpstr>游ゴシック</vt:lpstr>
      <vt:lpstr>Yu Gothic Medium</vt:lpstr>
      <vt:lpstr>Arial</vt:lpstr>
      <vt:lpstr>Calibri</vt:lpstr>
      <vt:lpstr>Freeland</vt:lpstr>
      <vt:lpstr>Verlag Bold</vt:lpstr>
      <vt:lpstr>Verlag Book</vt:lpstr>
      <vt:lpstr>Wingdings</vt:lpstr>
      <vt:lpstr>Office Theme</vt:lpstr>
      <vt:lpstr>PowerPoint プレゼンテーション</vt:lpstr>
      <vt:lpstr>PowerPoint プレゼンテーション</vt:lpstr>
      <vt:lpstr>ageLOC Galvanic Spa*</vt:lpstr>
      <vt:lpstr>ageLOC Galvanic Spa*</vt:lpstr>
      <vt:lpstr>ageLOC Galvanic Spa*</vt:lpstr>
      <vt:lpstr>ageLOC Nutriol Scalp &amp; Hair Serum</vt:lpstr>
      <vt:lpstr>旧製品と比較</vt:lpstr>
      <vt:lpstr>ageLOC Nutriol Scalp &amp; Hair Serum</vt:lpstr>
      <vt:lpstr>PowerPoint プレゼンテーション</vt:lpstr>
      <vt:lpstr>PowerPoint プレゼンテーション</vt:lpstr>
      <vt:lpstr>覚えて欲しいポイント </vt:lpstr>
      <vt:lpstr>覚えて欲しいポイント</vt:lpstr>
      <vt:lpstr>覚えて欲しいポイント</vt:lpstr>
      <vt:lpstr>覚えて欲しいポイント</vt:lpstr>
      <vt:lpstr>覚えて欲しいポイント</vt:lpstr>
      <vt:lpstr>覚えて欲しいポイント</vt:lpstr>
      <vt:lpstr>覚えて欲しいポイント</vt:lpstr>
      <vt:lpstr>覚えて欲しいポイント</vt:lpstr>
      <vt:lpstr>覚えて欲しいポイント</vt:lpstr>
      <vt:lpstr>覚えて欲しいポイント</vt:lpstr>
      <vt:lpstr>覚えて欲しいポイント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Brand Training</dc:title>
  <dc:creator/>
  <cp:lastModifiedBy/>
  <cp:revision>785</cp:revision>
  <cp:lastPrinted>2019-08-06T09:11:11Z</cp:lastPrinted>
  <dcterms:created xsi:type="dcterms:W3CDTF">2018-08-06T05:00:05Z</dcterms:created>
  <dcterms:modified xsi:type="dcterms:W3CDTF">2022-03-10T09:31:41Z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2018-08-03T00:00:00Z</vt:filetime>
  </property>
  <property fmtid="{D5CDD505-2E9C-101B-9397-08002B2CF9AE}" pid="3" name="Creator">
    <vt:lpwstr>Acrobat PDFMaker 15 for PowerPoint</vt:lpwstr>
  </property>
  <property fmtid="{D5CDD505-2E9C-101B-9397-08002B2CF9AE}" pid="4" name="LastSaved">
    <vt:filetime>2018-08-06T00:00:00Z</vt:filetime>
  </property>
  <property fmtid="{D5CDD505-2E9C-101B-9397-08002B2CF9AE}" pid="5" name="_AdHocReviewCycleID">
    <vt:i4>2045983579</vt:i4>
  </property>
  <property fmtid="{D5CDD505-2E9C-101B-9397-08002B2CF9AE}" pid="6" name="_NewReviewCycle">
    <vt:lpwstr/>
  </property>
  <property fmtid="{D5CDD505-2E9C-101B-9397-08002B2CF9AE}" pid="7" name="_PreviousAdHocReviewCycleID">
    <vt:i4>-1731570425</vt:i4>
  </property>
  <property fmtid="{D5CDD505-2E9C-101B-9397-08002B2CF9AE}" pid="8" name="ContentTypeId">
    <vt:lpwstr>0x0101001D5E9B2C08F345409EE4D3463AC0A5EF</vt:lpwstr>
  </property>
  <property fmtid="{D5CDD505-2E9C-101B-9397-08002B2CF9AE}" pid="9" name="MediaServiceImageTags">
    <vt:lpwstr/>
  </property>
</Properties>
</file>