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435" r:id="rId3"/>
    <p:sldId id="413" r:id="rId4"/>
    <p:sldId id="430" r:id="rId5"/>
    <p:sldId id="266" r:id="rId6"/>
    <p:sldId id="386" r:id="rId7"/>
    <p:sldId id="412" r:id="rId8"/>
    <p:sldId id="409" r:id="rId9"/>
    <p:sldId id="410" r:id="rId10"/>
    <p:sldId id="427" r:id="rId11"/>
    <p:sldId id="406" r:id="rId12"/>
    <p:sldId id="405" r:id="rId13"/>
    <p:sldId id="385" r:id="rId14"/>
    <p:sldId id="382" r:id="rId15"/>
    <p:sldId id="426" r:id="rId16"/>
    <p:sldId id="432" r:id="rId17"/>
    <p:sldId id="437" r:id="rId18"/>
    <p:sldId id="424" r:id="rId19"/>
    <p:sldId id="261" r:id="rId20"/>
    <p:sldId id="434" r:id="rId21"/>
    <p:sldId id="372" r:id="rId22"/>
    <p:sldId id="468"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7LIfjh1fi64e/z/HNiOmg==" hashData="17xD4exeMEgVb7TvQdRCN09CyBefsrNzLySNLfWImezdLJVSsFYYMiK4I5O/Dodv+3Rv0k2X5SAkOPUh2VcWy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FFFFF"/>
    <a:srgbClr val="007CA8"/>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8642" autoAdjust="0"/>
  </p:normalViewPr>
  <p:slideViewPr>
    <p:cSldViewPr snapToGrid="0">
      <p:cViewPr varScale="1">
        <p:scale>
          <a:sx n="33" d="100"/>
          <a:sy n="33" d="100"/>
        </p:scale>
        <p:origin x="1686" y="42"/>
      </p:cViewPr>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A9461-39DA-4A83-8FB0-741CF5273C3D}" type="datetimeFigureOut">
              <a:rPr kumimoji="1" lang="ja-JP" altLang="en-US" smtClean="0"/>
              <a:t>2018/8/2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81F81-2896-4B08-8A04-98C2032A6D7C}" type="slidenum">
              <a:rPr kumimoji="1" lang="ja-JP" altLang="en-US" smtClean="0"/>
              <a:t>‹#›</a:t>
            </a:fld>
            <a:endParaRPr kumimoji="1" lang="ja-JP" altLang="en-US"/>
          </a:p>
        </p:txBody>
      </p:sp>
    </p:spTree>
    <p:extLst>
      <p:ext uri="{BB962C8B-B14F-4D97-AF65-F5344CB8AC3E}">
        <p14:creationId xmlns:p14="http://schemas.microsoft.com/office/powerpoint/2010/main" val="353386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この</a:t>
            </a:r>
            <a:r>
              <a:rPr kumimoji="1" lang="en-US" altLang="ja-JP" dirty="0"/>
              <a:t>XVII</a:t>
            </a:r>
            <a:r>
              <a:rPr kumimoji="1" lang="ja-JP" altLang="en-US" dirty="0"/>
              <a:t>はローマ数字で、「じゅうなな」と読む</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新製品の名前は「ニュー スキン ティ・エス スカルプ　薬用エッセンス</a:t>
            </a:r>
            <a:r>
              <a:rPr kumimoji="1" lang="en-US" altLang="ja-JP" dirty="0"/>
              <a:t>XVII</a:t>
            </a:r>
            <a:r>
              <a:rPr kumimoji="1" lang="ja-JP" altLang="en-US" dirty="0"/>
              <a:t>（じゅうなな）」</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a:t>
            </a:fld>
            <a:endParaRPr kumimoji="1" lang="ja-JP" altLang="en-US"/>
          </a:p>
        </p:txBody>
      </p:sp>
    </p:spTree>
    <p:extLst>
      <p:ext uri="{BB962C8B-B14F-4D97-AF65-F5344CB8AC3E}">
        <p14:creationId xmlns:p14="http://schemas.microsoft.com/office/powerpoint/2010/main" val="788781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10</a:t>
            </a:fld>
            <a:endParaRPr kumimoji="1" lang="ja-JP" altLang="en-US"/>
          </a:p>
        </p:txBody>
      </p:sp>
    </p:spTree>
    <p:extLst>
      <p:ext uri="{BB962C8B-B14F-4D97-AF65-F5344CB8AC3E}">
        <p14:creationId xmlns:p14="http://schemas.microsoft.com/office/powerpoint/2010/main" val="241711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11</a:t>
            </a:fld>
            <a:endParaRPr kumimoji="1" lang="ja-JP" altLang="en-US"/>
          </a:p>
        </p:txBody>
      </p:sp>
    </p:spTree>
    <p:extLst>
      <p:ext uri="{BB962C8B-B14F-4D97-AF65-F5344CB8AC3E}">
        <p14:creationId xmlns:p14="http://schemas.microsoft.com/office/powerpoint/2010/main" val="374981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「バルジ領域」と「</a:t>
            </a:r>
            <a:r>
              <a:rPr kumimoji="1" lang="en-US" altLang="ja-JP" dirty="0"/>
              <a:t>17</a:t>
            </a:r>
            <a:r>
              <a:rPr kumimoji="1" lang="ja-JP" altLang="en-US" dirty="0"/>
              <a:t>型コラーゲン」を１つにした図で確認。</a:t>
            </a:r>
            <a:endParaRPr kumimoji="1" lang="en-US" altLang="ja-JP" dirty="0"/>
          </a:p>
          <a:p>
            <a:endParaRPr kumimoji="1" lang="en-US" altLang="ja-JP" dirty="0"/>
          </a:p>
          <a:p>
            <a:pPr marL="628650" lvl="1" indent="-171450">
              <a:buFont typeface="Wingdings" panose="05000000000000000000" pitchFamily="2" charset="2"/>
              <a:buChar char="Ø"/>
            </a:pPr>
            <a:r>
              <a:rPr kumimoji="1" lang="ja-JP" altLang="en-US" dirty="0"/>
              <a:t>毛髪の皮膚に埋もれている部分＝毛根</a:t>
            </a:r>
            <a:endParaRPr kumimoji="1" lang="en-US" altLang="ja-JP" dirty="0"/>
          </a:p>
          <a:p>
            <a:pPr marL="628650" lvl="1" indent="-171450">
              <a:buFont typeface="Wingdings" panose="05000000000000000000" pitchFamily="2" charset="2"/>
              <a:buChar char="Ø"/>
            </a:pPr>
            <a:endParaRPr kumimoji="1" lang="en-US" altLang="ja-JP" dirty="0"/>
          </a:p>
          <a:p>
            <a:pPr marL="628650" lvl="1" indent="-171450">
              <a:buFont typeface="Wingdings" panose="05000000000000000000" pitchFamily="2" charset="2"/>
              <a:buChar char="Ø"/>
            </a:pPr>
            <a:r>
              <a:rPr kumimoji="1" lang="ja-JP" altLang="en-US" dirty="0"/>
              <a:t>毛根を包む毛包の中ほどに位置するエリア＝バルジ領域</a:t>
            </a:r>
            <a:endParaRPr kumimoji="1" lang="en-US" altLang="ja-JP" dirty="0"/>
          </a:p>
          <a:p>
            <a:pPr marL="628650" lvl="1" indent="-171450">
              <a:buFont typeface="Wingdings" panose="05000000000000000000" pitchFamily="2" charset="2"/>
              <a:buChar char="Ø"/>
            </a:pPr>
            <a:endParaRPr kumimoji="1" lang="en-US" altLang="ja-JP" dirty="0"/>
          </a:p>
          <a:p>
            <a:pPr marL="628650" lvl="1" indent="-171450">
              <a:buFont typeface="Wingdings" panose="05000000000000000000" pitchFamily="2" charset="2"/>
              <a:buChar char="Ø"/>
            </a:pPr>
            <a:r>
              <a:rPr kumimoji="1" lang="en-US" altLang="ja-JP" dirty="0"/>
              <a:t>17</a:t>
            </a:r>
            <a:r>
              <a:rPr kumimoji="1" lang="ja-JP" altLang="en-US" dirty="0"/>
              <a:t>型コラーゲン＝皮膚に存在するが、特に頭皮ではバルジ領域に存在する</a:t>
            </a:r>
            <a:endParaRPr kumimoji="1" lang="en-US" altLang="ja-JP" dirty="0"/>
          </a:p>
          <a:p>
            <a:pPr marL="628650" lvl="1" indent="-171450">
              <a:buFont typeface="Wingdings" panose="05000000000000000000" pitchFamily="2" charset="2"/>
              <a:buChar char="Ø"/>
            </a:pPr>
            <a:endParaRPr kumimoji="1" lang="en-US" altLang="ja-JP" dirty="0"/>
          </a:p>
          <a:p>
            <a:pPr marL="628650" lvl="1" indent="-171450">
              <a:buFont typeface="Wingdings" panose="05000000000000000000" pitchFamily="2" charset="2"/>
              <a:buChar char="Ø"/>
            </a:pPr>
            <a:r>
              <a:rPr kumimoji="1" lang="en-US" altLang="ja-JP" dirty="0"/>
              <a:t>17</a:t>
            </a:r>
            <a:r>
              <a:rPr kumimoji="1" lang="ja-JP" altLang="en-US" dirty="0"/>
              <a:t>型コラーゲンが「毛包幹細胞」を接着・安定化することで、「毛包幹細胞」（新たな毛髪をつくるための細胞）が次々と生み出され、毛母細胞（毛乳頭）に供給される</a:t>
            </a:r>
            <a:endParaRPr kumimoji="1" lang="en-US" altLang="ja-JP"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12</a:t>
            </a:fld>
            <a:endParaRPr kumimoji="1" lang="ja-JP" altLang="en-US"/>
          </a:p>
        </p:txBody>
      </p:sp>
    </p:spTree>
    <p:extLst>
      <p:ext uri="{BB962C8B-B14F-4D97-AF65-F5344CB8AC3E}">
        <p14:creationId xmlns:p14="http://schemas.microsoft.com/office/powerpoint/2010/main" val="248278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先ほどの図は、左端の「健康な毛包」。　</a:t>
            </a:r>
            <a:r>
              <a:rPr kumimoji="1" lang="en-US" altLang="ja-JP" dirty="0"/>
              <a:t>17</a:t>
            </a:r>
            <a:r>
              <a:rPr kumimoji="1" lang="ja-JP" altLang="en-US" dirty="0"/>
              <a:t>型コラーゲンが毛髪のもととなる「毛包幹細胞」を接着・安定化させて、毛母細胞（毛乳頭）に供給されるので、次々に毛髪が生えてくるサイクルに。</a:t>
            </a:r>
            <a:endParaRPr kumimoji="1" lang="en-US" altLang="ja-JP" dirty="0"/>
          </a:p>
          <a:p>
            <a:pPr marL="171450" indent="-171450">
              <a:buFont typeface="Wingdings" panose="05000000000000000000" pitchFamily="2" charset="2"/>
              <a:buChar char="l"/>
            </a:pP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ja-JP" sz="1200" kern="1200" dirty="0">
                <a:solidFill>
                  <a:schemeClr val="tx1"/>
                </a:solidFill>
                <a:effectLst/>
                <a:latin typeface="+mn-lt"/>
                <a:ea typeface="+mn-ea"/>
                <a:cs typeface="+mn-cs"/>
              </a:rPr>
              <a:t>加齢により１７型コラーゲンが減少し、安定化を失った「毛包幹細胞」（毛髪のもととなる細胞）は、肌のターンオーバーとともに頭皮表面に押し上げられ、やがてフケや垢として排出されてゆく。この間、毛包のバルジ領域は徐々に短くなり消失してゆく。</a:t>
            </a:r>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毛包のくぼみは徐々に浅くなり、やがて毛包がなくなってしまう。</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毛包をなくさないために、毛髪のもととなる「毛包幹細胞」を維持するために、</a:t>
            </a:r>
            <a:r>
              <a:rPr kumimoji="1" lang="en-US" altLang="ja-JP" dirty="0"/>
              <a:t>17</a:t>
            </a:r>
            <a:r>
              <a:rPr kumimoji="1" lang="ja-JP" altLang="en-US" dirty="0"/>
              <a:t>型コラーゲンを減らさないことが重要。</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13</a:t>
            </a:fld>
            <a:endParaRPr kumimoji="1" lang="ja-JP" altLang="en-US"/>
          </a:p>
        </p:txBody>
      </p:sp>
    </p:spTree>
    <p:extLst>
      <p:ext uri="{BB962C8B-B14F-4D97-AF65-F5344CB8AC3E}">
        <p14:creationId xmlns:p14="http://schemas.microsoft.com/office/powerpoint/2010/main" val="617263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dirty="0"/>
              <a:t>17</a:t>
            </a:r>
            <a:r>
              <a:rPr kumimoji="1" lang="ja-JP" altLang="en-US" dirty="0"/>
              <a:t>型コラーゲンの生成指令を出す遺伝子「</a:t>
            </a:r>
            <a:r>
              <a:rPr kumimoji="1" lang="en-US" altLang="ja-JP" dirty="0"/>
              <a:t>17</a:t>
            </a:r>
            <a:r>
              <a:rPr kumimoji="1" lang="ja-JP" altLang="en-US" dirty="0"/>
              <a:t>型コラーゲン</a:t>
            </a:r>
            <a:r>
              <a:rPr kumimoji="1" lang="en-US" altLang="ja-JP" dirty="0"/>
              <a:t>α</a:t>
            </a:r>
            <a:r>
              <a:rPr kumimoji="1" lang="ja-JP" altLang="en-US" dirty="0"/>
              <a:t>１ｍ</a:t>
            </a:r>
            <a:r>
              <a:rPr kumimoji="1" lang="en-US" altLang="ja-JP" dirty="0"/>
              <a:t>RNA</a:t>
            </a:r>
            <a:r>
              <a:rPr kumimoji="1" lang="ja-JP" altLang="en-US" dirty="0"/>
              <a:t>（アルファ ワン メッセンジャー アールエヌエー）」の発現促進作用が確認された、マジョラムエキスを配合。</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14</a:t>
            </a:fld>
            <a:endParaRPr kumimoji="1" lang="ja-JP" altLang="en-US"/>
          </a:p>
        </p:txBody>
      </p:sp>
    </p:spTree>
    <p:extLst>
      <p:ext uri="{BB962C8B-B14F-4D97-AF65-F5344CB8AC3E}">
        <p14:creationId xmlns:p14="http://schemas.microsoft.com/office/powerpoint/2010/main" val="244006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初代</a:t>
            </a:r>
            <a:r>
              <a:rPr kumimoji="1" lang="en-US" altLang="ja-JP" dirty="0"/>
              <a:t>TS</a:t>
            </a:r>
            <a:r>
              <a:rPr kumimoji="1" lang="ja-JP" altLang="en-US" dirty="0"/>
              <a:t>スカルプと新しい</a:t>
            </a:r>
            <a:r>
              <a:rPr kumimoji="1" lang="en-US" altLang="ja-JP" dirty="0"/>
              <a:t>TS</a:t>
            </a:r>
            <a:r>
              <a:rPr kumimoji="1" lang="ja-JP" altLang="en-US" dirty="0"/>
              <a:t>スカルプ</a:t>
            </a:r>
            <a:r>
              <a:rPr kumimoji="1" lang="en-US" altLang="ja-JP" dirty="0"/>
              <a:t>XVII</a:t>
            </a:r>
            <a:r>
              <a:rPr kumimoji="1" lang="ja-JP" altLang="en-US" dirty="0"/>
              <a:t>の特長関係をあらわすイメージ写真。</a:t>
            </a:r>
            <a:endParaRPr kumimoji="1" lang="en-US" altLang="ja-JP" dirty="0"/>
          </a:p>
          <a:p>
            <a:pPr marL="171450" indent="-171450">
              <a:buFont typeface="Wingdings" panose="05000000000000000000" pitchFamily="2" charset="2"/>
              <a:buChar char="l"/>
            </a:pPr>
            <a:endParaRPr kumimoji="1" lang="en-US" altLang="ja-JP" dirty="0"/>
          </a:p>
          <a:p>
            <a:pPr marL="628650" lvl="1" indent="-171450">
              <a:buFont typeface="Wingdings" panose="05000000000000000000" pitchFamily="2" charset="2"/>
              <a:buChar char="Ø"/>
            </a:pPr>
            <a:r>
              <a:rPr kumimoji="1" lang="ja-JP" altLang="en-US" dirty="0"/>
              <a:t>初代</a:t>
            </a:r>
            <a:r>
              <a:rPr kumimoji="1" lang="en-US" altLang="ja-JP" dirty="0"/>
              <a:t>TS</a:t>
            </a:r>
            <a:r>
              <a:rPr kumimoji="1" lang="ja-JP" altLang="en-US" dirty="0"/>
              <a:t>スカルプ＝丈夫な苗をつくることに注力＝「生む力」</a:t>
            </a:r>
            <a:endParaRPr kumimoji="1" lang="en-US" altLang="ja-JP" dirty="0"/>
          </a:p>
          <a:p>
            <a:pPr marL="628650" lvl="1" indent="-171450">
              <a:buFont typeface="Wingdings" panose="05000000000000000000" pitchFamily="2" charset="2"/>
              <a:buChar char="Ø"/>
            </a:pPr>
            <a:endParaRPr kumimoji="1" lang="en-US" altLang="ja-JP" dirty="0"/>
          </a:p>
          <a:p>
            <a:pPr marL="628650" lvl="1" indent="-171450">
              <a:buFont typeface="Wingdings" panose="05000000000000000000" pitchFamily="2" charset="2"/>
              <a:buChar char="Ø"/>
            </a:pPr>
            <a:r>
              <a:rPr kumimoji="1" lang="ja-JP" altLang="en-US" dirty="0"/>
              <a:t>新しい</a:t>
            </a:r>
            <a:r>
              <a:rPr kumimoji="1" lang="en-US" altLang="ja-JP" dirty="0"/>
              <a:t>TS</a:t>
            </a:r>
            <a:r>
              <a:rPr kumimoji="1" lang="ja-JP" altLang="en-US" dirty="0"/>
              <a:t>スカルプ</a:t>
            </a:r>
            <a:r>
              <a:rPr kumimoji="1" lang="en-US" altLang="ja-JP" dirty="0"/>
              <a:t>XVII</a:t>
            </a:r>
            <a:r>
              <a:rPr kumimoji="1" lang="ja-JP" altLang="en-US" dirty="0"/>
              <a:t>＝苗が太く丈夫に育つ環境づくりに注力＝「根づく力」</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15</a:t>
            </a:fld>
            <a:endParaRPr kumimoji="1" lang="ja-JP" altLang="en-US"/>
          </a:p>
        </p:txBody>
      </p:sp>
    </p:spTree>
    <p:extLst>
      <p:ext uri="{BB962C8B-B14F-4D97-AF65-F5344CB8AC3E}">
        <p14:creationId xmlns:p14="http://schemas.microsoft.com/office/powerpoint/2010/main" val="208854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１本１本の生命力のある苗がしっかり根づいて太く丈夫に育ち、青々とした水田になるように、「生む力」と「根づく力」でボリュームある印象に。</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今回は生育環境に着目した「量感サイエンス」の</a:t>
            </a:r>
            <a:r>
              <a:rPr kumimoji="1" lang="en-US" altLang="ja-JP" dirty="0"/>
              <a:t>TS</a:t>
            </a:r>
            <a:r>
              <a:rPr kumimoji="1" lang="ja-JP" altLang="en-US" dirty="0"/>
              <a:t>スカルプ</a:t>
            </a:r>
            <a:r>
              <a:rPr kumimoji="1" lang="en-US" altLang="ja-JP" dirty="0"/>
              <a:t>XVII</a:t>
            </a:r>
            <a:r>
              <a:rPr kumimoji="1" lang="ja-JP" altLang="en-US" dirty="0" err="1"/>
              <a:t>。</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初代</a:t>
            </a:r>
            <a:r>
              <a:rPr kumimoji="1" lang="en-US" altLang="ja-JP" dirty="0"/>
              <a:t>TS</a:t>
            </a:r>
            <a:r>
              <a:rPr kumimoji="1" lang="ja-JP" altLang="en-US" dirty="0"/>
              <a:t>スカルプでご満足いただけなかった方に、根づく力（毛髪の生まれ変わりを健やかな成長周期に整える力）の朗報。</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16</a:t>
            </a:fld>
            <a:endParaRPr kumimoji="1" lang="ja-JP" altLang="en-US"/>
          </a:p>
        </p:txBody>
      </p:sp>
    </p:spTree>
    <p:extLst>
      <p:ext uri="{BB962C8B-B14F-4D97-AF65-F5344CB8AC3E}">
        <p14:creationId xmlns:p14="http://schemas.microsoft.com/office/powerpoint/2010/main" val="53204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量感サイエンスで、太く丈夫に、根づく髪へ。</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これまでの５つの特長に、２つの特長がプラス。</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「豊かな黒髪を育てる」　</a:t>
            </a:r>
            <a:endParaRPr kumimoji="1" lang="en-US" altLang="ja-JP" dirty="0"/>
          </a:p>
          <a:p>
            <a:pPr marL="171450" indent="-171450">
              <a:buFont typeface="Wingdings" panose="05000000000000000000" pitchFamily="2" charset="2"/>
              <a:buChar char="l"/>
            </a:pPr>
            <a:endParaRPr kumimoji="1" lang="en-US" altLang="ja-JP" dirty="0">
              <a:solidFill>
                <a:srgbClr val="FF0000"/>
              </a:solidFill>
            </a:endParaRPr>
          </a:p>
          <a:p>
            <a:pPr marL="171450" indent="-171450">
              <a:buFont typeface="Wingdings" panose="05000000000000000000" pitchFamily="2" charset="2"/>
              <a:buChar char="l"/>
            </a:pPr>
            <a:r>
              <a:rPr kumimoji="1" lang="ja-JP" altLang="en-US" dirty="0"/>
              <a:t>「ハリ・コシを与える」　註：一本一本が太く丈夫であること。</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17</a:t>
            </a:fld>
            <a:endParaRPr kumimoji="1" lang="ja-JP" altLang="en-US"/>
          </a:p>
        </p:txBody>
      </p:sp>
    </p:spTree>
    <p:extLst>
      <p:ext uri="{BB962C8B-B14F-4D97-AF65-F5344CB8AC3E}">
        <p14:creationId xmlns:p14="http://schemas.microsoft.com/office/powerpoint/2010/main" val="357515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永続力とは、健全なヘアサイクル（毛髪が生まれてから太く丈夫に成長し続けた後に生え変わる周期のこと）を保つ力のことを指す。</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初代</a:t>
            </a:r>
            <a:r>
              <a:rPr kumimoji="1" lang="en-US" altLang="ja-JP" dirty="0"/>
              <a:t>TS</a:t>
            </a:r>
            <a:r>
              <a:rPr kumimoji="1" lang="ja-JP" altLang="en-US" dirty="0"/>
              <a:t>スカルプと比較し、健全なヘアサイクルを保つ永続力は、約３０％アップ（</a:t>
            </a:r>
            <a:r>
              <a:rPr lang="ja-JP" altLang="ja-JP" sz="1200" dirty="0">
                <a:latin typeface="小塚ゴシック Pro R" panose="020B0400000000000000" pitchFamily="34" charset="-128"/>
                <a:ea typeface="小塚ゴシック Pro R" panose="020B0400000000000000" pitchFamily="34" charset="-128"/>
              </a:rPr>
              <a:t>ヒト細胞を用いた細胞増殖試験で測定したデータ結果に基づく</a:t>
            </a:r>
            <a:r>
              <a:rPr lang="ja-JP" altLang="en-US" sz="1200" dirty="0">
                <a:latin typeface="小塚ゴシック Pro R" panose="020B0400000000000000" pitchFamily="34" charset="-128"/>
                <a:ea typeface="小塚ゴシック Pro R" panose="020B0400000000000000" pitchFamily="34" charset="-128"/>
              </a:rPr>
              <a:t>）。</a:t>
            </a:r>
            <a:endParaRPr kumimoji="1" lang="ja-JP" altLang="en-US" dirty="0"/>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18</a:t>
            </a:fld>
            <a:endParaRPr kumimoji="1" lang="ja-JP" altLang="en-US"/>
          </a:p>
        </p:txBody>
      </p:sp>
    </p:spTree>
    <p:extLst>
      <p:ext uri="{BB962C8B-B14F-4D97-AF65-F5344CB8AC3E}">
        <p14:creationId xmlns:p14="http://schemas.microsoft.com/office/powerpoint/2010/main" val="228228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男性の髪悩みも、女性の髪悩みも、これ１本でケア。</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「気になる分け目」、「頭頂部のぺたん</a:t>
            </a:r>
            <a:r>
              <a:rPr kumimoji="1" lang="ja-JP" altLang="en-US" dirty="0" err="1"/>
              <a:t>こ</a:t>
            </a:r>
            <a:r>
              <a:rPr kumimoji="1" lang="ja-JP" altLang="en-US" dirty="0"/>
              <a:t>感」、「短い毛の抜け」などの悩みに。</a:t>
            </a:r>
          </a:p>
          <a:p>
            <a:pPr marL="285750" indent="-285750">
              <a:buFont typeface="Wingdings" panose="05000000000000000000" pitchFamily="2" charset="2"/>
              <a:buChar char="l"/>
            </a:pP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19</a:t>
            </a:fld>
            <a:endParaRPr kumimoji="1" lang="ja-JP" altLang="en-US"/>
          </a:p>
        </p:txBody>
      </p:sp>
    </p:spTree>
    <p:extLst>
      <p:ext uri="{BB962C8B-B14F-4D97-AF65-F5344CB8AC3E}">
        <p14:creationId xmlns:p14="http://schemas.microsoft.com/office/powerpoint/2010/main" val="112500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初代</a:t>
            </a:r>
            <a:r>
              <a:rPr kumimoji="1" lang="en-US" altLang="ja-JP" dirty="0"/>
              <a:t>TS</a:t>
            </a:r>
            <a:r>
              <a:rPr kumimoji="1" lang="ja-JP" altLang="en-US" dirty="0"/>
              <a:t>スカルプを、発売後約３年でリニューアル。</a:t>
            </a:r>
            <a:endParaRPr kumimoji="1" lang="en-US" altLang="ja-JP" dirty="0"/>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2</a:t>
            </a:fld>
            <a:endParaRPr kumimoji="1" lang="ja-JP" altLang="en-US"/>
          </a:p>
        </p:txBody>
      </p:sp>
    </p:spTree>
    <p:extLst>
      <p:ext uri="{BB962C8B-B14F-4D97-AF65-F5344CB8AC3E}">
        <p14:creationId xmlns:p14="http://schemas.microsoft.com/office/powerpoint/2010/main" val="29478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dirty="0"/>
              <a:t>ニュースキンで一番人気の育毛剤がリニューアル、「</a:t>
            </a:r>
            <a:r>
              <a:rPr kumimoji="1" lang="en-US" altLang="ja-JP" dirty="0"/>
              <a:t>TS</a:t>
            </a:r>
            <a:r>
              <a:rPr kumimoji="1" lang="ja-JP" altLang="en-US" dirty="0"/>
              <a:t>スカルプ</a:t>
            </a:r>
            <a:r>
              <a:rPr kumimoji="1" lang="en-US" altLang="ja-JP" dirty="0"/>
              <a:t>XVII</a:t>
            </a:r>
            <a:r>
              <a:rPr kumimoji="1" lang="ja-JP" altLang="en-US" dirty="0"/>
              <a:t>」誕生。</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20</a:t>
            </a:fld>
            <a:endParaRPr kumimoji="1" lang="ja-JP" altLang="en-US"/>
          </a:p>
        </p:txBody>
      </p:sp>
    </p:spTree>
    <p:extLst>
      <p:ext uri="{BB962C8B-B14F-4D97-AF65-F5344CB8AC3E}">
        <p14:creationId xmlns:p14="http://schemas.microsoft.com/office/powerpoint/2010/main" val="2586095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fld id="{AE8EB76C-F2B8-4785-A252-239011AB9D64}"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189347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新たな事実が脱毛（だつもう）予防研究の世界で発表されたことを受け、それに対応した製品開発に着手。</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3</a:t>
            </a:fld>
            <a:endParaRPr kumimoji="1" lang="ja-JP" altLang="en-US"/>
          </a:p>
        </p:txBody>
      </p:sp>
    </p:spTree>
    <p:extLst>
      <p:ext uri="{BB962C8B-B14F-4D97-AF65-F5344CB8AC3E}">
        <p14:creationId xmlns:p14="http://schemas.microsoft.com/office/powerpoint/2010/main" val="56803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これまで、薄毛・抜毛の原因とされてきた、男性ホルモンや頭皮環境の乱れに加えて、男性にも女性にも共通した新しい原因が見つかったことが発表された。</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それは加齢による</a:t>
            </a:r>
            <a:r>
              <a:rPr kumimoji="1" lang="en-US" altLang="ja-JP" dirty="0"/>
              <a:t>17</a:t>
            </a:r>
            <a:r>
              <a:rPr kumimoji="1" lang="ja-JP" altLang="en-US" dirty="0"/>
              <a:t>型コラーゲンの減少。</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4</a:t>
            </a:fld>
            <a:endParaRPr kumimoji="1" lang="ja-JP" altLang="en-US"/>
          </a:p>
        </p:txBody>
      </p:sp>
    </p:spTree>
    <p:extLst>
      <p:ext uri="{BB962C8B-B14F-4D97-AF65-F5344CB8AC3E}">
        <p14:creationId xmlns:p14="http://schemas.microsoft.com/office/powerpoint/2010/main" val="283203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新しい</a:t>
            </a:r>
            <a:r>
              <a:rPr kumimoji="1" lang="en-US" altLang="ja-JP" dirty="0"/>
              <a:t>TS</a:t>
            </a:r>
            <a:r>
              <a:rPr kumimoji="1" lang="ja-JP" altLang="en-US" dirty="0"/>
              <a:t>スカルプ</a:t>
            </a:r>
            <a:r>
              <a:rPr kumimoji="1" lang="en-US" altLang="ja-JP" dirty="0"/>
              <a:t>XVII</a:t>
            </a:r>
            <a:r>
              <a:rPr kumimoji="1" lang="ja-JP" altLang="en-US" dirty="0"/>
              <a:t>を　「生む力」と「根づく力」を軸に説明。</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5</a:t>
            </a:fld>
            <a:endParaRPr kumimoji="1" lang="ja-JP" altLang="en-US"/>
          </a:p>
        </p:txBody>
      </p:sp>
    </p:spTree>
    <p:extLst>
      <p:ext uri="{BB962C8B-B14F-4D97-AF65-F5344CB8AC3E}">
        <p14:creationId xmlns:p14="http://schemas.microsoft.com/office/powerpoint/2010/main" val="134075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「生む力」と「根づく力」が、ボリュームある印象をあたえる生育環境に。</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それをニュー スキンは「量感サイエンス」と名づけた。</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6</a:t>
            </a:fld>
            <a:endParaRPr kumimoji="1" lang="ja-JP" altLang="en-US"/>
          </a:p>
        </p:txBody>
      </p:sp>
    </p:spTree>
    <p:extLst>
      <p:ext uri="{BB962C8B-B14F-4D97-AF65-F5344CB8AC3E}">
        <p14:creationId xmlns:p14="http://schemas.microsoft.com/office/powerpoint/2010/main" val="356873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「生む力」は初代</a:t>
            </a:r>
            <a:r>
              <a:rPr kumimoji="1" lang="en-US" altLang="ja-JP" dirty="0"/>
              <a:t>TS</a:t>
            </a:r>
            <a:r>
              <a:rPr kumimoji="1" lang="ja-JP" altLang="en-US" dirty="0"/>
              <a:t>スカルプの特長そのまますべてを指す。</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ここでは、２つの有効成分による「男性ホルモン由来の脱毛促進物質の抑制」と「毛母細胞・毛乳頭細胞の活性化」で、薄毛・抜毛に対応を紹介。</a:t>
            </a:r>
            <a:endParaRPr kumimoji="1" lang="en-US" altLang="ja-JP" dirty="0"/>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7</a:t>
            </a:fld>
            <a:endParaRPr kumimoji="1" lang="ja-JP" altLang="en-US"/>
          </a:p>
        </p:txBody>
      </p:sp>
    </p:spTree>
    <p:extLst>
      <p:ext uri="{BB962C8B-B14F-4D97-AF65-F5344CB8AC3E}">
        <p14:creationId xmlns:p14="http://schemas.microsoft.com/office/powerpoint/2010/main" val="364432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「根づく力」は新しい</a:t>
            </a:r>
            <a:r>
              <a:rPr kumimoji="1" lang="en-US" altLang="ja-JP" dirty="0"/>
              <a:t>TS</a:t>
            </a:r>
            <a:r>
              <a:rPr kumimoji="1" lang="ja-JP" altLang="en-US" dirty="0"/>
              <a:t>スカルプ</a:t>
            </a:r>
            <a:r>
              <a:rPr kumimoji="1" lang="en-US" altLang="ja-JP" dirty="0"/>
              <a:t>XVII</a:t>
            </a:r>
            <a:r>
              <a:rPr kumimoji="1" lang="ja-JP" altLang="en-US" dirty="0"/>
              <a:t>で追加された特長。</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毛乳頭・毛母細胞が毛髪をつくるが、新製品では、そのさらに前段階にアプローチする。</a:t>
            </a:r>
          </a:p>
          <a:p>
            <a:pPr marL="171450" indent="-171450">
              <a:buFont typeface="Wingdings" panose="05000000000000000000" pitchFamily="2" charset="2"/>
              <a:buChar char="l"/>
            </a:pPr>
            <a:endParaRPr kumimoji="1" lang="en-US" altLang="ja-JP" dirty="0"/>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8</a:t>
            </a:fld>
            <a:endParaRPr kumimoji="1" lang="ja-JP" altLang="en-US"/>
          </a:p>
        </p:txBody>
      </p:sp>
    </p:spTree>
    <p:extLst>
      <p:ext uri="{BB962C8B-B14F-4D97-AF65-F5344CB8AC3E}">
        <p14:creationId xmlns:p14="http://schemas.microsoft.com/office/powerpoint/2010/main" val="237507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新しい</a:t>
            </a:r>
            <a:r>
              <a:rPr kumimoji="1" lang="en-US" altLang="ja-JP" dirty="0"/>
              <a:t>TS</a:t>
            </a:r>
            <a:r>
              <a:rPr kumimoji="1" lang="ja-JP" altLang="en-US" dirty="0"/>
              <a:t>スカルプ</a:t>
            </a:r>
            <a:r>
              <a:rPr kumimoji="1" lang="en-US" altLang="ja-JP" dirty="0"/>
              <a:t>XVII</a:t>
            </a:r>
            <a:r>
              <a:rPr kumimoji="1" lang="ja-JP" altLang="en-US" dirty="0"/>
              <a:t>の特長である「根づく力」を理解するためのキーワードは、この２つ。</a:t>
            </a:r>
            <a:endParaRPr kumimoji="1" lang="en-US" altLang="ja-JP" dirty="0"/>
          </a:p>
          <a:p>
            <a:pPr marL="171450" indent="-171450">
              <a:buFont typeface="Wingdings" panose="05000000000000000000" pitchFamily="2" charset="2"/>
              <a:buChar char="l"/>
            </a:pPr>
            <a:endParaRPr kumimoji="1" lang="en-US" altLang="ja-JP" dirty="0"/>
          </a:p>
          <a:p>
            <a:pPr marL="171450" indent="-171450">
              <a:buFont typeface="Wingdings" panose="05000000000000000000" pitchFamily="2" charset="2"/>
              <a:buChar char="l"/>
            </a:pPr>
            <a:r>
              <a:rPr kumimoji="1" lang="ja-JP" altLang="en-US" dirty="0"/>
              <a:t>「バルジ領域」と「</a:t>
            </a:r>
            <a:r>
              <a:rPr kumimoji="1" lang="en-US" altLang="ja-JP" dirty="0"/>
              <a:t>17</a:t>
            </a:r>
            <a:r>
              <a:rPr kumimoji="1" lang="ja-JP" altLang="en-US" dirty="0"/>
              <a:t>型コラーゲン」。</a:t>
            </a:r>
          </a:p>
        </p:txBody>
      </p:sp>
      <p:sp>
        <p:nvSpPr>
          <p:cNvPr id="4" name="スライド番号プレースホルダー 3"/>
          <p:cNvSpPr>
            <a:spLocks noGrp="1"/>
          </p:cNvSpPr>
          <p:nvPr>
            <p:ph type="sldNum" sz="quarter" idx="10"/>
          </p:nvPr>
        </p:nvSpPr>
        <p:spPr/>
        <p:txBody>
          <a:bodyPr/>
          <a:lstStyle/>
          <a:p>
            <a:fld id="{CD781F81-2896-4B08-8A04-98C2032A6D7C}" type="slidenum">
              <a:rPr kumimoji="1" lang="ja-JP" altLang="en-US" smtClean="0"/>
              <a:t>9</a:t>
            </a:fld>
            <a:endParaRPr kumimoji="1" lang="ja-JP" altLang="en-US"/>
          </a:p>
        </p:txBody>
      </p:sp>
    </p:spTree>
    <p:extLst>
      <p:ext uri="{BB962C8B-B14F-4D97-AF65-F5344CB8AC3E}">
        <p14:creationId xmlns:p14="http://schemas.microsoft.com/office/powerpoint/2010/main" val="287789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0271D-34EC-4F73-B847-BD8E49F1791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A36D6F-CB1A-4845-9D34-3399B6123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CCF373-7349-40BE-9884-8A23DFB1EFF8}"/>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5" name="フッター プレースホルダー 4">
            <a:extLst>
              <a:ext uri="{FF2B5EF4-FFF2-40B4-BE49-F238E27FC236}">
                <a16:creationId xmlns:a16="http://schemas.microsoft.com/office/drawing/2014/main" id="{B6478BAB-4F83-4BE3-A50F-3B816BD875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073B0F-2874-403D-A4E1-59598FBD493E}"/>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17546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88E87F-C1EC-49DA-9CD7-FEA405AD6D4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D2719D-42CD-43BD-A414-2C02322166D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BBA08E-7DF1-4836-BA4A-5493DB8B0369}"/>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5" name="フッター プレースホルダー 4">
            <a:extLst>
              <a:ext uri="{FF2B5EF4-FFF2-40B4-BE49-F238E27FC236}">
                <a16:creationId xmlns:a16="http://schemas.microsoft.com/office/drawing/2014/main" id="{A6AF5129-E2ED-4F73-B429-7A5456783C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2BD4B7-E068-4511-B149-0A5EEAC9C1F6}"/>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297400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121B1BD-74A9-4A24-BB8D-7E02263895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B332AD-360C-4BEA-819A-8E723E6E8B1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4FCB1A-C80E-4E28-9C18-1DC145274ECC}"/>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5" name="フッター プレースホルダー 4">
            <a:extLst>
              <a:ext uri="{FF2B5EF4-FFF2-40B4-BE49-F238E27FC236}">
                <a16:creationId xmlns:a16="http://schemas.microsoft.com/office/drawing/2014/main" id="{09919198-FCCD-4227-9EBF-ECF9D4FDAD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83B87D-8213-44A6-9CD2-7B98900E0947}"/>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268499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154213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3931360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533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321540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2336478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60443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393026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1253272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49"/>
            <a:ext cx="4011084" cy="1162051"/>
          </a:xfrm>
        </p:spPr>
        <p:txBody>
          <a:bodyPr anchor="b"/>
          <a:lstStyle>
            <a:lvl1pPr algn="l">
              <a:defRPr sz="2667"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409388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08AF8B-ACF0-467D-A58D-EE267B4B72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234CB8-2DC7-4597-9CE4-584271A3826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B3C177-0BC9-402C-9539-B2C2917EE860}"/>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5" name="フッター プレースホルダー 4">
            <a:extLst>
              <a:ext uri="{FF2B5EF4-FFF2-40B4-BE49-F238E27FC236}">
                <a16:creationId xmlns:a16="http://schemas.microsoft.com/office/drawing/2014/main" id="{0EA5CAAF-3368-4D5C-BDCC-D70A6200C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6FF7BD-2C07-4071-AB70-3414CE2CF11A}"/>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880618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9"/>
          </a:xfrm>
        </p:spPr>
        <p:txBody>
          <a:bodyPr anchor="b"/>
          <a:lstStyle>
            <a:lvl1pPr algn="l">
              <a:defRPr sz="2667"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2487878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307079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06375"/>
            <a:ext cx="2743200" cy="438785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06375"/>
            <a:ext cx="8026400" cy="438785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0693B4-FBD2-4767-B872-25C1D698422D}" type="datetimeFigureOut">
              <a:rPr kumimoji="1" lang="ja-JP" altLang="en-US" smtClean="0"/>
              <a:t>2018/8/2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294173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DDA60-AEFB-4D6E-91FC-C387F0519BB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1A07DA-2FEA-42D1-82E0-630CEF468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2BB7CAC-F501-4A6F-9D3B-B82935F30570}"/>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5" name="フッター プレースホルダー 4">
            <a:extLst>
              <a:ext uri="{FF2B5EF4-FFF2-40B4-BE49-F238E27FC236}">
                <a16:creationId xmlns:a16="http://schemas.microsoft.com/office/drawing/2014/main" id="{0B374054-D4B1-4DFB-AB15-FFBEE3AFFC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D436E2-466B-42A9-A848-6132A6D7DB8A}"/>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86993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30121C-37AB-493D-99C8-55B6BE000C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4A3705-BCE7-4615-B9E0-D8B1115FA92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097A15A-0D5F-4453-9A6D-7740E65F4F2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A223020-2068-4368-A665-EE8F28D8B528}"/>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6" name="フッター プレースホルダー 5">
            <a:extLst>
              <a:ext uri="{FF2B5EF4-FFF2-40B4-BE49-F238E27FC236}">
                <a16:creationId xmlns:a16="http://schemas.microsoft.com/office/drawing/2014/main" id="{92C4CE68-F996-4244-A908-4FA12378A2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F7ACB4-66EE-41C8-B522-1E051BB2EBD1}"/>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28263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2D3DF-CB91-41DD-A540-E0FFFA34ED2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2493E7-2C85-4390-8566-7CD0A3A6C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DFA69CA-91CB-4309-918C-90295F6E619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16425E6-B71B-4115-9459-AAB80B24E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55FC3E7-53D9-4516-91A3-1333950AE4B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B290202-178D-4847-B517-0C52AC026114}"/>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8" name="フッター プレースホルダー 7">
            <a:extLst>
              <a:ext uri="{FF2B5EF4-FFF2-40B4-BE49-F238E27FC236}">
                <a16:creationId xmlns:a16="http://schemas.microsoft.com/office/drawing/2014/main" id="{4E9D8D1F-771E-4A82-B867-3BD0B568AD0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1F056D-5857-43E3-A753-02257EBB14DF}"/>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91813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58ADB2-8E6A-4768-9594-766661848CB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CEE5B3-50A9-4DC7-BE76-0AAE90063C9F}"/>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4" name="フッター プレースホルダー 3">
            <a:extLst>
              <a:ext uri="{FF2B5EF4-FFF2-40B4-BE49-F238E27FC236}">
                <a16:creationId xmlns:a16="http://schemas.microsoft.com/office/drawing/2014/main" id="{160AE2AB-89C3-46C8-8CFB-5BE9DBB5F2C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27D0946-B389-448B-B19A-DCF7C2BDAD15}"/>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89695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2001D2-C3A3-4F95-A2F0-A5DB3967C56D}"/>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3" name="フッター プレースホルダー 2">
            <a:extLst>
              <a:ext uri="{FF2B5EF4-FFF2-40B4-BE49-F238E27FC236}">
                <a16:creationId xmlns:a16="http://schemas.microsoft.com/office/drawing/2014/main" id="{86F3086D-8D34-48C0-9BC4-ACBDBBE77E9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26ED6D-2CC0-4E07-92D5-AFC8396BBCD0}"/>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88196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288840-21B4-4ED3-9957-C7BC326E25D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A2CC60-412F-469E-89C6-9D637830E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B947093-D764-4D76-BFA3-E8065446F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2C9312-6446-403B-BB48-D527E87434BF}"/>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6" name="フッター プレースホルダー 5">
            <a:extLst>
              <a:ext uri="{FF2B5EF4-FFF2-40B4-BE49-F238E27FC236}">
                <a16:creationId xmlns:a16="http://schemas.microsoft.com/office/drawing/2014/main" id="{42DFB9B2-3973-4D39-A6AA-62EFE4F7BC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ECCF4F-E128-4A7D-B022-90DA336939F4}"/>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42846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BA614-EBC5-43A2-9E08-FBA2DE6C955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A13E60-DB65-4515-B593-E3822C3F8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4064AD2-7088-4BEF-AB8F-7936C12D9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4F7EF89-3409-4C39-B472-86E3E4FD7502}"/>
              </a:ext>
            </a:extLst>
          </p:cNvPr>
          <p:cNvSpPr>
            <a:spLocks noGrp="1"/>
          </p:cNvSpPr>
          <p:nvPr>
            <p:ph type="dt" sz="half" idx="10"/>
          </p:nvPr>
        </p:nvSpPr>
        <p:spPr/>
        <p:txBody>
          <a:bodyPr/>
          <a:lstStyle/>
          <a:p>
            <a:fld id="{17541C92-AEBA-47C6-9E10-72492E082161}" type="datetimeFigureOut">
              <a:rPr kumimoji="1" lang="ja-JP" altLang="en-US" smtClean="0"/>
              <a:t>2018/8/2</a:t>
            </a:fld>
            <a:endParaRPr kumimoji="1" lang="ja-JP" altLang="en-US"/>
          </a:p>
        </p:txBody>
      </p:sp>
      <p:sp>
        <p:nvSpPr>
          <p:cNvPr id="6" name="フッター プレースホルダー 5">
            <a:extLst>
              <a:ext uri="{FF2B5EF4-FFF2-40B4-BE49-F238E27FC236}">
                <a16:creationId xmlns:a16="http://schemas.microsoft.com/office/drawing/2014/main" id="{DD8C6263-2CA8-46D8-9BD5-EF2B1DBD75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7A2433-0404-4346-A21C-6A2CA38BD60C}"/>
              </a:ext>
            </a:extLst>
          </p:cNvPr>
          <p:cNvSpPr>
            <a:spLocks noGrp="1"/>
          </p:cNvSpPr>
          <p:nvPr>
            <p:ph type="sldNum" sz="quarter" idx="12"/>
          </p:nvPr>
        </p:nvSpPr>
        <p:spPr/>
        <p:txBody>
          <a:body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116664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F555394-73F8-48F7-AB10-E2F36E8EB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BEA73B-107C-4278-A001-BF2AF9D88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3BD45A-7A76-403D-8193-CCF095E8D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41C92-AEBA-47C6-9E10-72492E082161}" type="datetimeFigureOut">
              <a:rPr kumimoji="1" lang="ja-JP" altLang="en-US" smtClean="0"/>
              <a:t>2018/8/2</a:t>
            </a:fld>
            <a:endParaRPr kumimoji="1" lang="ja-JP" altLang="en-US"/>
          </a:p>
        </p:txBody>
      </p:sp>
      <p:sp>
        <p:nvSpPr>
          <p:cNvPr id="5" name="フッター プレースホルダー 4">
            <a:extLst>
              <a:ext uri="{FF2B5EF4-FFF2-40B4-BE49-F238E27FC236}">
                <a16:creationId xmlns:a16="http://schemas.microsoft.com/office/drawing/2014/main" id="{3DF9A991-78B5-401D-B510-777EDF3AB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EA2739E-40CB-415B-B233-934D528D2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9586A-F8E9-4E6A-9CD4-323990FEF9E1}" type="slidenum">
              <a:rPr kumimoji="1" lang="ja-JP" altLang="en-US" smtClean="0"/>
              <a:t>‹#›</a:t>
            </a:fld>
            <a:endParaRPr kumimoji="1" lang="ja-JP" altLang="en-US"/>
          </a:p>
        </p:txBody>
      </p:sp>
    </p:spTree>
    <p:extLst>
      <p:ext uri="{BB962C8B-B14F-4D97-AF65-F5344CB8AC3E}">
        <p14:creationId xmlns:p14="http://schemas.microsoft.com/office/powerpoint/2010/main" val="311044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60693B4-FBD2-4767-B872-25C1D698422D}" type="datetimeFigureOut">
              <a:rPr kumimoji="1" lang="ja-JP" altLang="en-US" smtClean="0"/>
              <a:t>2018/8/2</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64315AC-8F4C-46F8-921C-23EE2B360486}" type="slidenum">
              <a:rPr kumimoji="1" lang="ja-JP" altLang="en-US" smtClean="0"/>
              <a:t>‹#›</a:t>
            </a:fld>
            <a:endParaRPr kumimoji="1" lang="ja-JP" altLang="en-US"/>
          </a:p>
        </p:txBody>
      </p:sp>
    </p:spTree>
    <p:extLst>
      <p:ext uri="{BB962C8B-B14F-4D97-AF65-F5344CB8AC3E}">
        <p14:creationId xmlns:p14="http://schemas.microsoft.com/office/powerpoint/2010/main" val="1730355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kumimoji="1"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kumimoji="1"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kumimoji="1"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6C02F7-D64A-4B9B-995A-79F0240A5521}"/>
              </a:ext>
            </a:extLst>
          </p:cNvPr>
          <p:cNvPicPr>
            <a:picLocks noChangeAspect="1"/>
          </p:cNvPicPr>
          <p:nvPr/>
        </p:nvPicPr>
        <p:blipFill>
          <a:blip r:embed="rId3"/>
          <a:stretch>
            <a:fillRect/>
          </a:stretch>
        </p:blipFill>
        <p:spPr>
          <a:xfrm>
            <a:off x="-1" y="444072"/>
            <a:ext cx="12192000" cy="5932859"/>
          </a:xfrm>
          <a:prstGeom prst="rect">
            <a:avLst/>
          </a:prstGeom>
        </p:spPr>
      </p:pic>
      <p:pic>
        <p:nvPicPr>
          <p:cNvPr id="5" name="図 4">
            <a:extLst>
              <a:ext uri="{FF2B5EF4-FFF2-40B4-BE49-F238E27FC236}">
                <a16:creationId xmlns:a16="http://schemas.microsoft.com/office/drawing/2014/main" id="{E9808DD1-3730-4833-AB7F-E5230DAE7941}"/>
              </a:ext>
            </a:extLst>
          </p:cNvPr>
          <p:cNvPicPr>
            <a:picLocks noChangeAspect="1"/>
          </p:cNvPicPr>
          <p:nvPr/>
        </p:nvPicPr>
        <p:blipFill rotWithShape="1">
          <a:blip r:embed="rId4">
            <a:extLst>
              <a:ext uri="{28A0092B-C50C-407E-A947-70E740481C1C}">
                <a14:useLocalDpi xmlns:a14="http://schemas.microsoft.com/office/drawing/2010/main" val="0"/>
              </a:ext>
            </a:extLst>
          </a:blip>
          <a:srcRect t="4413" b="26333"/>
          <a:stretch/>
        </p:blipFill>
        <p:spPr>
          <a:xfrm>
            <a:off x="4528628" y="14766"/>
            <a:ext cx="3134743" cy="6849291"/>
          </a:xfrm>
          <a:prstGeom prst="rect">
            <a:avLst/>
          </a:prstGeom>
        </p:spPr>
      </p:pic>
      <p:sp>
        <p:nvSpPr>
          <p:cNvPr id="11" name="テキスト ボックス 10">
            <a:extLst>
              <a:ext uri="{FF2B5EF4-FFF2-40B4-BE49-F238E27FC236}">
                <a16:creationId xmlns:a16="http://schemas.microsoft.com/office/drawing/2014/main" id="{73604852-17BF-4FC4-9A32-2E8CBABF595C}"/>
              </a:ext>
            </a:extLst>
          </p:cNvPr>
          <p:cNvSpPr txBox="1"/>
          <p:nvPr/>
        </p:nvSpPr>
        <p:spPr>
          <a:xfrm>
            <a:off x="971576" y="2995004"/>
            <a:ext cx="3471428" cy="830997"/>
          </a:xfrm>
          <a:prstGeom prst="rect">
            <a:avLst/>
          </a:prstGeom>
          <a:noFill/>
        </p:spPr>
        <p:txBody>
          <a:bodyPr wrap="square" rtlCol="0">
            <a:spAutoFit/>
          </a:bodyPr>
          <a:lstStyle/>
          <a:p>
            <a:r>
              <a:rPr lang="ja-JP" altLang="en-US" sz="4800" dirty="0">
                <a:latin typeface="Verlag Light" pitchFamily="50" charset="0"/>
                <a:ea typeface="小塚ゴシック Pro R" panose="020B0400000000000000" pitchFamily="34" charset="-128"/>
              </a:rPr>
              <a:t>教育用資料</a:t>
            </a:r>
            <a:endParaRPr lang="en-US" altLang="ja-JP" sz="4800" dirty="0">
              <a:latin typeface="Verlag Light" pitchFamily="50" charset="0"/>
              <a:ea typeface="小塚ゴシック Pro R" panose="020B0400000000000000" pitchFamily="34" charset="-128"/>
            </a:endParaRPr>
          </a:p>
        </p:txBody>
      </p:sp>
      <p:sp>
        <p:nvSpPr>
          <p:cNvPr id="12" name="テキスト ボックス 11">
            <a:extLst>
              <a:ext uri="{FF2B5EF4-FFF2-40B4-BE49-F238E27FC236}">
                <a16:creationId xmlns:a16="http://schemas.microsoft.com/office/drawing/2014/main" id="{4B51E834-849A-4C0D-A4F4-81E612833651}"/>
              </a:ext>
            </a:extLst>
          </p:cNvPr>
          <p:cNvSpPr txBox="1"/>
          <p:nvPr/>
        </p:nvSpPr>
        <p:spPr>
          <a:xfrm>
            <a:off x="7748995" y="3075057"/>
            <a:ext cx="4013981" cy="707886"/>
          </a:xfrm>
          <a:prstGeom prst="rect">
            <a:avLst/>
          </a:prstGeom>
          <a:noFill/>
        </p:spPr>
        <p:txBody>
          <a:bodyPr wrap="square" rtlCol="0">
            <a:spAutoFit/>
          </a:bodyPr>
          <a:lstStyle/>
          <a:p>
            <a:r>
              <a:rPr lang="en-US" altLang="ja-JP" sz="4000" dirty="0">
                <a:latin typeface="Verlag Light" pitchFamily="50" charset="0"/>
                <a:ea typeface="小塚ゴシック Pro R" panose="020B0400000000000000" pitchFamily="34" charset="-128"/>
              </a:rPr>
              <a:t>TS SCALP XVII</a:t>
            </a:r>
          </a:p>
        </p:txBody>
      </p:sp>
    </p:spTree>
    <p:extLst>
      <p:ext uri="{BB962C8B-B14F-4D97-AF65-F5344CB8AC3E}">
        <p14:creationId xmlns:p14="http://schemas.microsoft.com/office/powerpoint/2010/main" val="138837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CDFFBC-3055-4F4D-9853-74C11C576C04}"/>
              </a:ext>
            </a:extLst>
          </p:cNvPr>
          <p:cNvSpPr txBox="1"/>
          <p:nvPr/>
        </p:nvSpPr>
        <p:spPr>
          <a:xfrm>
            <a:off x="822121" y="873334"/>
            <a:ext cx="10838576" cy="5078313"/>
          </a:xfrm>
          <a:prstGeom prst="rect">
            <a:avLst/>
          </a:prstGeom>
          <a:noFill/>
        </p:spPr>
        <p:txBody>
          <a:bodyPr wrap="square" rtlCol="0">
            <a:spAutoFit/>
          </a:bodyPr>
          <a:lstStyle/>
          <a:p>
            <a:r>
              <a:rPr lang="ja-JP" altLang="en-US" sz="5400" dirty="0">
                <a:latin typeface="小塚ゴシック Pro R" panose="020B0400000000000000" pitchFamily="34" charset="-128"/>
                <a:ea typeface="小塚ゴシック Pro R" panose="020B0400000000000000" pitchFamily="34" charset="-128"/>
              </a:rPr>
              <a:t>「バルジ領域」とは･･･</a:t>
            </a:r>
            <a:endParaRPr lang="en-US" altLang="ja-JP" sz="5400" dirty="0">
              <a:latin typeface="小塚ゴシック Pr6N EL" panose="020B0200000000000000" pitchFamily="34" charset="-128"/>
              <a:ea typeface="小塚ゴシック Pr6N EL" panose="020B0200000000000000" pitchFamily="34" charset="-128"/>
            </a:endParaRPr>
          </a:p>
          <a:p>
            <a:r>
              <a:rPr kumimoji="1" lang="ja-JP" altLang="en-US" sz="5400" dirty="0">
                <a:latin typeface="小塚ゴシック Pr6N EL" panose="020B0200000000000000" pitchFamily="34" charset="-128"/>
                <a:ea typeface="小塚ゴシック Pr6N EL" panose="020B0200000000000000" pitchFamily="34" charset="-128"/>
              </a:rPr>
              <a:t>頭皮の中で毛根を包み込む組織（毛包）にある皮膚の一部。</a:t>
            </a:r>
            <a:endParaRPr kumimoji="1" lang="en-US" altLang="ja-JP" sz="5400" dirty="0">
              <a:latin typeface="小塚ゴシック Pr6N EL" panose="020B0200000000000000" pitchFamily="34" charset="-128"/>
              <a:ea typeface="小塚ゴシック Pr6N EL" panose="020B0200000000000000" pitchFamily="34" charset="-128"/>
            </a:endParaRPr>
          </a:p>
          <a:p>
            <a:r>
              <a:rPr kumimoji="1" lang="ja-JP" altLang="en-US" sz="5400" dirty="0">
                <a:solidFill>
                  <a:srgbClr val="FF0000"/>
                </a:solidFill>
                <a:latin typeface="小塚ゴシック Pr6N EL" panose="020B0200000000000000" pitchFamily="34" charset="-128"/>
                <a:ea typeface="小塚ゴシック Pr6N EL" panose="020B0200000000000000" pitchFamily="34" charset="-128"/>
              </a:rPr>
              <a:t>そこから髪の毛のもととなる細胞が毛母細胞に送り込まれている　</a:t>
            </a:r>
            <a:r>
              <a:rPr kumimoji="1" lang="ja-JP" altLang="en-US" sz="5400" dirty="0">
                <a:latin typeface="小塚ゴシック Pr6N EL" panose="020B0200000000000000" pitchFamily="34" charset="-128"/>
                <a:ea typeface="小塚ゴシック Pr6N EL" panose="020B0200000000000000" pitchFamily="34" charset="-128"/>
              </a:rPr>
              <a:t>ことで知られる。</a:t>
            </a:r>
          </a:p>
        </p:txBody>
      </p:sp>
      <p:sp>
        <p:nvSpPr>
          <p:cNvPr id="5" name="正方形/長方形 4">
            <a:extLst>
              <a:ext uri="{FF2B5EF4-FFF2-40B4-BE49-F238E27FC236}">
                <a16:creationId xmlns:a16="http://schemas.microsoft.com/office/drawing/2014/main" id="{77251BEF-3C6D-41A9-B7D5-02CC4A953F13}"/>
              </a:ext>
            </a:extLst>
          </p:cNvPr>
          <p:cNvSpPr/>
          <p:nvPr/>
        </p:nvSpPr>
        <p:spPr>
          <a:xfrm>
            <a:off x="6390" y="0"/>
            <a:ext cx="1981200" cy="631372"/>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latin typeface="小塚ゴシック Pro R" panose="020B0400000000000000" pitchFamily="34" charset="-128"/>
                <a:ea typeface="小塚ゴシック Pro R" panose="020B0400000000000000" pitchFamily="34" charset="-128"/>
              </a:rPr>
              <a:t>コラム</a:t>
            </a:r>
          </a:p>
        </p:txBody>
      </p:sp>
    </p:spTree>
    <p:extLst>
      <p:ext uri="{BB962C8B-B14F-4D97-AF65-F5344CB8AC3E}">
        <p14:creationId xmlns:p14="http://schemas.microsoft.com/office/powerpoint/2010/main" val="19976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CDFFBC-3055-4F4D-9853-74C11C576C04}"/>
              </a:ext>
            </a:extLst>
          </p:cNvPr>
          <p:cNvSpPr txBox="1"/>
          <p:nvPr/>
        </p:nvSpPr>
        <p:spPr>
          <a:xfrm>
            <a:off x="746619" y="-75501"/>
            <a:ext cx="10763075" cy="6740307"/>
          </a:xfrm>
          <a:prstGeom prst="rect">
            <a:avLst/>
          </a:prstGeom>
          <a:noFill/>
        </p:spPr>
        <p:txBody>
          <a:bodyPr wrap="square" rtlCol="0">
            <a:spAutoFit/>
          </a:bodyPr>
          <a:lstStyle/>
          <a:p>
            <a:endParaRPr lang="en-US" altLang="ja-JP" sz="5400" dirty="0">
              <a:latin typeface="小塚ゴシック Pro R" panose="020B0400000000000000" pitchFamily="34" charset="-128"/>
              <a:ea typeface="小塚ゴシック Pro R" panose="020B0400000000000000" pitchFamily="34" charset="-128"/>
            </a:endParaRPr>
          </a:p>
          <a:p>
            <a:r>
              <a:rPr lang="ja-JP" altLang="en-US" sz="5400" dirty="0">
                <a:latin typeface="小塚ゴシック Pro R" panose="020B0400000000000000" pitchFamily="34" charset="-128"/>
                <a:ea typeface="小塚ゴシック Pro R" panose="020B0400000000000000" pitchFamily="34" charset="-128"/>
              </a:rPr>
              <a:t>「</a:t>
            </a:r>
            <a:r>
              <a:rPr lang="en-US" altLang="ja-JP" sz="5400" dirty="0">
                <a:latin typeface="小塚ゴシック Pro R" panose="020B0400000000000000" pitchFamily="34" charset="-128"/>
                <a:ea typeface="小塚ゴシック Pro R" panose="020B0400000000000000" pitchFamily="34" charset="-128"/>
              </a:rPr>
              <a:t>17</a:t>
            </a:r>
            <a:r>
              <a:rPr lang="ja-JP" altLang="en-US" sz="5400" dirty="0">
                <a:latin typeface="小塚ゴシック Pro R" panose="020B0400000000000000" pitchFamily="34" charset="-128"/>
                <a:ea typeface="小塚ゴシック Pro R" panose="020B0400000000000000" pitchFamily="34" charset="-128"/>
              </a:rPr>
              <a:t>型コラーゲン」とは･･･</a:t>
            </a:r>
            <a:endParaRPr lang="en-US" altLang="ja-JP" sz="5400" dirty="0">
              <a:latin typeface="小塚ゴシック Pro R" panose="020B0400000000000000" pitchFamily="34" charset="-128"/>
              <a:ea typeface="小塚ゴシック Pro R" panose="020B0400000000000000" pitchFamily="34" charset="-128"/>
            </a:endParaRPr>
          </a:p>
          <a:p>
            <a:r>
              <a:rPr lang="ja-JP" altLang="en-US" sz="5400" dirty="0">
                <a:latin typeface="小塚ゴシック Pr6N EL" panose="020B0200000000000000" pitchFamily="34" charset="-128"/>
                <a:ea typeface="小塚ゴシック Pr6N EL" panose="020B0200000000000000" pitchFamily="34" charset="-128"/>
              </a:rPr>
              <a:t>皮膚に存在するタンパク質の一種。頭皮では、バルジ領域にあり、</a:t>
            </a:r>
            <a:endParaRPr lang="en-US" altLang="ja-JP" sz="5400" dirty="0">
              <a:latin typeface="小塚ゴシック Pr6N EL" panose="020B0200000000000000" pitchFamily="34" charset="-128"/>
              <a:ea typeface="小塚ゴシック Pr6N EL" panose="020B0200000000000000" pitchFamily="34" charset="-128"/>
            </a:endParaRPr>
          </a:p>
          <a:p>
            <a:r>
              <a:rPr lang="ja-JP" altLang="en-US" sz="5400" dirty="0">
                <a:latin typeface="小塚ゴシック Pr6N EL" panose="020B0200000000000000" pitchFamily="34" charset="-128"/>
                <a:ea typeface="小塚ゴシック Pr6N EL" panose="020B0200000000000000" pitchFamily="34" charset="-128"/>
              </a:rPr>
              <a:t>老化で減少し、</a:t>
            </a:r>
            <a:r>
              <a:rPr lang="ja-JP" altLang="en-US" sz="5400" dirty="0">
                <a:solidFill>
                  <a:srgbClr val="FF0000"/>
                </a:solidFill>
                <a:latin typeface="小塚ゴシック Pr6N EL" panose="020B0200000000000000" pitchFamily="34" charset="-128"/>
                <a:ea typeface="小塚ゴシック Pr6N EL" panose="020B0200000000000000" pitchFamily="34" charset="-128"/>
              </a:rPr>
              <a:t>性別に関係なく　薄毛や白髪の進行に関連している</a:t>
            </a:r>
            <a:r>
              <a:rPr lang="ja-JP" altLang="en-US" sz="5400" dirty="0">
                <a:latin typeface="小塚ゴシック Pr6N EL" panose="020B0200000000000000" pitchFamily="34" charset="-128"/>
                <a:ea typeface="小塚ゴシック Pr6N EL" panose="020B0200000000000000" pitchFamily="34" charset="-128"/>
              </a:rPr>
              <a:t>と近年の脱毛予防研究で注目されている。</a:t>
            </a:r>
            <a:endParaRPr kumimoji="1" lang="ja-JP" altLang="en-US" sz="5400" dirty="0">
              <a:latin typeface="小塚ゴシック Pr6N EL" panose="020B0200000000000000" pitchFamily="34" charset="-128"/>
              <a:ea typeface="小塚ゴシック Pr6N EL" panose="020B0200000000000000" pitchFamily="34" charset="-128"/>
            </a:endParaRPr>
          </a:p>
        </p:txBody>
      </p:sp>
      <p:sp>
        <p:nvSpPr>
          <p:cNvPr id="3" name="正方形/長方形 2">
            <a:extLst>
              <a:ext uri="{FF2B5EF4-FFF2-40B4-BE49-F238E27FC236}">
                <a16:creationId xmlns:a16="http://schemas.microsoft.com/office/drawing/2014/main" id="{8297DE49-2EF2-4768-BE54-762EA100430D}"/>
              </a:ext>
            </a:extLst>
          </p:cNvPr>
          <p:cNvSpPr/>
          <p:nvPr/>
        </p:nvSpPr>
        <p:spPr>
          <a:xfrm>
            <a:off x="6390" y="0"/>
            <a:ext cx="1981200" cy="631372"/>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bg1"/>
                </a:solidFill>
                <a:latin typeface="小塚ゴシック Pro R" panose="020B0400000000000000" pitchFamily="34" charset="-128"/>
                <a:ea typeface="小塚ゴシック Pro R" panose="020B0400000000000000" pitchFamily="34" charset="-128"/>
              </a:rPr>
              <a:t>コラム</a:t>
            </a:r>
          </a:p>
        </p:txBody>
      </p:sp>
    </p:spTree>
    <p:extLst>
      <p:ext uri="{BB962C8B-B14F-4D97-AF65-F5344CB8AC3E}">
        <p14:creationId xmlns:p14="http://schemas.microsoft.com/office/powerpoint/2010/main" val="1179864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743CFE3-AED6-4D70-84B0-FB59E9EF91AF}"/>
              </a:ext>
            </a:extLst>
          </p:cNvPr>
          <p:cNvPicPr>
            <a:picLocks noChangeAspect="1"/>
          </p:cNvPicPr>
          <p:nvPr/>
        </p:nvPicPr>
        <p:blipFill>
          <a:blip r:embed="rId3"/>
          <a:stretch>
            <a:fillRect/>
          </a:stretch>
        </p:blipFill>
        <p:spPr>
          <a:xfrm>
            <a:off x="-1" y="333907"/>
            <a:ext cx="12192000" cy="5932859"/>
          </a:xfrm>
          <a:prstGeom prst="rect">
            <a:avLst/>
          </a:prstGeom>
        </p:spPr>
      </p:pic>
      <p:pic>
        <p:nvPicPr>
          <p:cNvPr id="5" name="Picture 3" descr="C:\Users\y-okihara.MARAD\Desktop\頭皮\HC001 (3) - コピー.BMP">
            <a:extLst>
              <a:ext uri="{FF2B5EF4-FFF2-40B4-BE49-F238E27FC236}">
                <a16:creationId xmlns:a16="http://schemas.microsoft.com/office/drawing/2014/main" id="{0F2D73A0-690F-4740-8BC8-B8F5CAC841B2}"/>
              </a:ext>
            </a:extLst>
          </p:cNvPr>
          <p:cNvPicPr>
            <a:picLocks noChangeAspect="1" noChangeArrowheads="1"/>
          </p:cNvPicPr>
          <p:nvPr/>
        </p:nvPicPr>
        <p:blipFill>
          <a:blip r:embed="rId4" cstate="print"/>
          <a:srcRect/>
          <a:stretch>
            <a:fillRect/>
          </a:stretch>
        </p:blipFill>
        <p:spPr bwMode="auto">
          <a:xfrm>
            <a:off x="0" y="0"/>
            <a:ext cx="4363559" cy="6858000"/>
          </a:xfrm>
          <a:prstGeom prst="rect">
            <a:avLst/>
          </a:prstGeom>
          <a:noFill/>
        </p:spPr>
      </p:pic>
      <p:sp>
        <p:nvSpPr>
          <p:cNvPr id="6" name="正方形/長方形 134">
            <a:extLst>
              <a:ext uri="{FF2B5EF4-FFF2-40B4-BE49-F238E27FC236}">
                <a16:creationId xmlns:a16="http://schemas.microsoft.com/office/drawing/2014/main" id="{3019462E-C3D9-4FB4-BE20-69B8A19FB6EE}"/>
              </a:ext>
            </a:extLst>
          </p:cNvPr>
          <p:cNvSpPr>
            <a:spLocks noChangeArrowheads="1"/>
          </p:cNvSpPr>
          <p:nvPr/>
        </p:nvSpPr>
        <p:spPr bwMode="auto">
          <a:xfrm>
            <a:off x="2871054" y="1200884"/>
            <a:ext cx="3354882" cy="707886"/>
          </a:xfrm>
          <a:prstGeom prst="rect">
            <a:avLst/>
          </a:prstGeom>
          <a:noFill/>
          <a:ln w="9525">
            <a:noFill/>
            <a:miter lim="800000"/>
            <a:headEnd/>
            <a:tailEnd/>
          </a:ln>
        </p:spPr>
        <p:txBody>
          <a:bodyPr wrap="square" anchor="ctr">
            <a:spAutoFit/>
          </a:bodyPr>
          <a:lstStyle/>
          <a:p>
            <a:pPr algn="ctr"/>
            <a:r>
              <a:rPr lang="ja-JP" altLang="en-US" sz="4000" dirty="0">
                <a:solidFill>
                  <a:srgbClr val="111111"/>
                </a:solidFill>
                <a:latin typeface="小塚ゴシック Pro R" panose="020B0400000000000000" pitchFamily="34" charset="-128"/>
                <a:ea typeface="小塚ゴシック Pro R" panose="020B0400000000000000" pitchFamily="34" charset="-128"/>
                <a:cs typeface="メイリオ" panose="020B0604030504040204" pitchFamily="50" charset="-128"/>
              </a:rPr>
              <a:t>バルジ領域</a:t>
            </a:r>
          </a:p>
        </p:txBody>
      </p:sp>
      <p:grpSp>
        <p:nvGrpSpPr>
          <p:cNvPr id="7" name="グループ化 6">
            <a:extLst>
              <a:ext uri="{FF2B5EF4-FFF2-40B4-BE49-F238E27FC236}">
                <a16:creationId xmlns:a16="http://schemas.microsoft.com/office/drawing/2014/main" id="{DA615940-E322-41D2-AC97-15A5EB0F44E2}"/>
              </a:ext>
            </a:extLst>
          </p:cNvPr>
          <p:cNvGrpSpPr>
            <a:grpSpLocks noChangeAspect="1"/>
          </p:cNvGrpSpPr>
          <p:nvPr/>
        </p:nvGrpSpPr>
        <p:grpSpPr>
          <a:xfrm>
            <a:off x="1516206" y="3491107"/>
            <a:ext cx="1206560" cy="1189950"/>
            <a:chOff x="479170" y="2864305"/>
            <a:chExt cx="289690" cy="285702"/>
          </a:xfrm>
        </p:grpSpPr>
        <p:sp>
          <p:nvSpPr>
            <p:cNvPr id="8" name="円/楕円 6">
              <a:extLst>
                <a:ext uri="{FF2B5EF4-FFF2-40B4-BE49-F238E27FC236}">
                  <a16:creationId xmlns:a16="http://schemas.microsoft.com/office/drawing/2014/main" id="{589EACFC-76B0-4A45-BBCE-3DA1590C4F1E}"/>
                </a:ext>
              </a:extLst>
            </p:cNvPr>
            <p:cNvSpPr>
              <a:spLocks noChangeAspect="1"/>
            </p:cNvSpPr>
            <p:nvPr/>
          </p:nvSpPr>
          <p:spPr>
            <a:xfrm>
              <a:off x="669337" y="2873150"/>
              <a:ext cx="99523" cy="276857"/>
            </a:xfrm>
            <a:prstGeom prst="ellipse">
              <a:avLst/>
            </a:prstGeom>
            <a:solidFill>
              <a:srgbClr val="72A376">
                <a:alpha val="30000"/>
              </a:srgbClr>
            </a:solidFill>
            <a:ln w="12700" cap="flat" cmpd="sng" algn="ctr">
              <a:solidFill>
                <a:srgbClr val="676A55"/>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円/楕円 7">
              <a:extLst>
                <a:ext uri="{FF2B5EF4-FFF2-40B4-BE49-F238E27FC236}">
                  <a16:creationId xmlns:a16="http://schemas.microsoft.com/office/drawing/2014/main" id="{3A24937C-1CCC-4AF0-865E-4704810E91A3}"/>
                </a:ext>
              </a:extLst>
            </p:cNvPr>
            <p:cNvSpPr>
              <a:spLocks noChangeAspect="1"/>
            </p:cNvSpPr>
            <p:nvPr/>
          </p:nvSpPr>
          <p:spPr>
            <a:xfrm rot="600000">
              <a:off x="479170" y="2864305"/>
              <a:ext cx="102413" cy="276857"/>
            </a:xfrm>
            <a:prstGeom prst="ellipse">
              <a:avLst/>
            </a:prstGeom>
            <a:solidFill>
              <a:srgbClr val="72A376">
                <a:alpha val="30000"/>
              </a:srgbClr>
            </a:solidFill>
            <a:ln w="12700" cap="flat" cmpd="sng" algn="ctr">
              <a:solidFill>
                <a:srgbClr val="676A55"/>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0" name="Picture 2" descr="C:\Users\n-shimizu.MARAD\Desktop\図1.png">
            <a:extLst>
              <a:ext uri="{FF2B5EF4-FFF2-40B4-BE49-F238E27FC236}">
                <a16:creationId xmlns:a16="http://schemas.microsoft.com/office/drawing/2014/main" id="{252C3F03-8AC5-46E6-97C7-D0C9003E4F88}"/>
              </a:ext>
            </a:extLst>
          </p:cNvPr>
          <p:cNvPicPr>
            <a:picLocks noChangeAspect="1" noChangeArrowheads="1"/>
          </p:cNvPicPr>
          <p:nvPr/>
        </p:nvPicPr>
        <p:blipFill>
          <a:blip r:embed="rId5" cstate="print"/>
          <a:srcRect t="3658" b="17328"/>
          <a:stretch>
            <a:fillRect/>
          </a:stretch>
        </p:blipFill>
        <p:spPr bwMode="auto">
          <a:xfrm>
            <a:off x="5533949" y="2142047"/>
            <a:ext cx="4492367" cy="3775154"/>
          </a:xfrm>
          <a:prstGeom prst="rect">
            <a:avLst/>
          </a:prstGeom>
          <a:noFill/>
        </p:spPr>
      </p:pic>
      <p:cxnSp>
        <p:nvCxnSpPr>
          <p:cNvPr id="11" name="直線コネクタ 10">
            <a:extLst>
              <a:ext uri="{FF2B5EF4-FFF2-40B4-BE49-F238E27FC236}">
                <a16:creationId xmlns:a16="http://schemas.microsoft.com/office/drawing/2014/main" id="{6EFF1F0C-1511-4811-8961-8CB896B126BB}"/>
              </a:ext>
            </a:extLst>
          </p:cNvPr>
          <p:cNvCxnSpPr>
            <a:cxnSpLocks/>
          </p:cNvCxnSpPr>
          <p:nvPr/>
        </p:nvCxnSpPr>
        <p:spPr>
          <a:xfrm>
            <a:off x="2670025" y="4639945"/>
            <a:ext cx="5092590" cy="602644"/>
          </a:xfrm>
          <a:prstGeom prst="line">
            <a:avLst/>
          </a:prstGeom>
          <a:noFill/>
          <a:ln w="9525" cap="flat" cmpd="sng" algn="ctr">
            <a:solidFill>
              <a:srgbClr val="676A55"/>
            </a:solidFill>
            <a:prstDash val="sysDot"/>
          </a:ln>
          <a:effectLst/>
        </p:spPr>
      </p:cxnSp>
      <p:cxnSp>
        <p:nvCxnSpPr>
          <p:cNvPr id="12" name="直線コネクタ 11">
            <a:extLst>
              <a:ext uri="{FF2B5EF4-FFF2-40B4-BE49-F238E27FC236}">
                <a16:creationId xmlns:a16="http://schemas.microsoft.com/office/drawing/2014/main" id="{A6110C19-853C-4A25-AD77-C5CAB6BFF997}"/>
              </a:ext>
            </a:extLst>
          </p:cNvPr>
          <p:cNvCxnSpPr>
            <a:cxnSpLocks/>
          </p:cNvCxnSpPr>
          <p:nvPr/>
        </p:nvCxnSpPr>
        <p:spPr>
          <a:xfrm flipV="1">
            <a:off x="2662129" y="2363769"/>
            <a:ext cx="5743640" cy="1113291"/>
          </a:xfrm>
          <a:prstGeom prst="line">
            <a:avLst/>
          </a:prstGeom>
          <a:noFill/>
          <a:ln w="9525" cap="flat" cmpd="sng" algn="ctr">
            <a:solidFill>
              <a:srgbClr val="676A55"/>
            </a:solidFill>
            <a:prstDash val="sysDot"/>
          </a:ln>
          <a:effectLst/>
        </p:spPr>
      </p:cxnSp>
      <p:sp>
        <p:nvSpPr>
          <p:cNvPr id="13" name="正方形/長方形 12">
            <a:extLst>
              <a:ext uri="{FF2B5EF4-FFF2-40B4-BE49-F238E27FC236}">
                <a16:creationId xmlns:a16="http://schemas.microsoft.com/office/drawing/2014/main" id="{3F255B97-7020-4818-A464-D02409F6D14C}"/>
              </a:ext>
            </a:extLst>
          </p:cNvPr>
          <p:cNvSpPr/>
          <p:nvPr/>
        </p:nvSpPr>
        <p:spPr>
          <a:xfrm>
            <a:off x="2816324" y="3814573"/>
            <a:ext cx="4429387" cy="523220"/>
          </a:xfrm>
          <a:prstGeom prst="rect">
            <a:avLst/>
          </a:prstGeom>
        </p:spPr>
        <p:txBody>
          <a:bodyPr wrap="square">
            <a:spAutoFit/>
          </a:bodyPr>
          <a:lstStyle/>
          <a:p>
            <a:r>
              <a:rPr lang="ja-JP" altLang="en-US" sz="2800" dirty="0">
                <a:solidFill>
                  <a:srgbClr val="111111"/>
                </a:solidFill>
                <a:latin typeface="小塚ゴシック Pro R" panose="020B0400000000000000" pitchFamily="34" charset="-128"/>
                <a:ea typeface="小塚ゴシック Pro R" panose="020B0400000000000000" pitchFamily="34" charset="-128"/>
                <a:cs typeface="メイリオ" panose="020B0604030504040204" pitchFamily="50" charset="-128"/>
              </a:rPr>
              <a:t>シグナルを介して維持</a:t>
            </a:r>
          </a:p>
        </p:txBody>
      </p:sp>
      <p:sp>
        <p:nvSpPr>
          <p:cNvPr id="25" name="正方形/長方形 134">
            <a:extLst>
              <a:ext uri="{FF2B5EF4-FFF2-40B4-BE49-F238E27FC236}">
                <a16:creationId xmlns:a16="http://schemas.microsoft.com/office/drawing/2014/main" id="{5460185C-D85D-4799-BCA8-7FDA8B672C9A}"/>
              </a:ext>
            </a:extLst>
          </p:cNvPr>
          <p:cNvSpPr>
            <a:spLocks noChangeArrowheads="1"/>
          </p:cNvSpPr>
          <p:nvPr/>
        </p:nvSpPr>
        <p:spPr bwMode="auto">
          <a:xfrm>
            <a:off x="10513244" y="2418648"/>
            <a:ext cx="645952" cy="338554"/>
          </a:xfrm>
          <a:prstGeom prst="rect">
            <a:avLst/>
          </a:prstGeom>
          <a:noFill/>
          <a:ln w="9525">
            <a:noFill/>
            <a:miter lim="800000"/>
            <a:headEnd/>
            <a:tailEnd/>
          </a:ln>
        </p:spPr>
        <p:txBody>
          <a:bodyPr wrap="square" anchor="ctr">
            <a:spAutoFit/>
          </a:bodyPr>
          <a:lstStyle/>
          <a:p>
            <a:r>
              <a:rPr lang="ja-JP" altLang="en-US" sz="1600" dirty="0">
                <a:solidFill>
                  <a:srgbClr val="111111"/>
                </a:solidFill>
                <a:latin typeface="メイリオ" panose="020B0604030504040204" pitchFamily="50" charset="-128"/>
                <a:ea typeface="メイリオ" panose="020B0604030504040204" pitchFamily="50" charset="-128"/>
                <a:cs typeface="メイリオ" panose="020B0604030504040204" pitchFamily="50" charset="-128"/>
              </a:rPr>
              <a:t>分解</a:t>
            </a:r>
          </a:p>
        </p:txBody>
      </p:sp>
      <p:sp>
        <p:nvSpPr>
          <p:cNvPr id="26" name="下矢印 13">
            <a:extLst>
              <a:ext uri="{FF2B5EF4-FFF2-40B4-BE49-F238E27FC236}">
                <a16:creationId xmlns:a16="http://schemas.microsoft.com/office/drawing/2014/main" id="{481E1331-04D7-4CDA-8CFB-38E0BFA93555}"/>
              </a:ext>
            </a:extLst>
          </p:cNvPr>
          <p:cNvSpPr/>
          <p:nvPr/>
        </p:nvSpPr>
        <p:spPr>
          <a:xfrm>
            <a:off x="10660230" y="2809647"/>
            <a:ext cx="351980" cy="288000"/>
          </a:xfrm>
          <a:prstGeom prst="downArrow">
            <a:avLst/>
          </a:prstGeom>
          <a:gradFill>
            <a:gsLst>
              <a:gs pos="0">
                <a:srgbClr val="0070C0"/>
              </a:gs>
              <a:gs pos="50000">
                <a:srgbClr val="A8CDD7">
                  <a:lumMod val="75000"/>
                </a:srgbClr>
              </a:gs>
              <a:gs pos="100000">
                <a:srgbClr val="A8CDD7">
                  <a:lumMod val="60000"/>
                  <a:lumOff val="40000"/>
                </a:srgbClr>
              </a:gs>
            </a:gsLst>
            <a:lin ang="5400000" scaled="0"/>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134">
            <a:extLst>
              <a:ext uri="{FF2B5EF4-FFF2-40B4-BE49-F238E27FC236}">
                <a16:creationId xmlns:a16="http://schemas.microsoft.com/office/drawing/2014/main" id="{D2B4EE19-2D2B-4DC3-9ACD-DD61E54944E3}"/>
              </a:ext>
            </a:extLst>
          </p:cNvPr>
          <p:cNvSpPr>
            <a:spLocks noChangeArrowheads="1"/>
          </p:cNvSpPr>
          <p:nvPr/>
        </p:nvSpPr>
        <p:spPr bwMode="auto">
          <a:xfrm>
            <a:off x="10026316" y="3243875"/>
            <a:ext cx="1706054" cy="338554"/>
          </a:xfrm>
          <a:prstGeom prst="rect">
            <a:avLst/>
          </a:prstGeom>
          <a:noFill/>
          <a:ln w="9525">
            <a:noFill/>
            <a:miter lim="800000"/>
            <a:headEnd/>
            <a:tailEnd/>
          </a:ln>
        </p:spPr>
        <p:txBody>
          <a:bodyPr wrap="square" anchor="ctr">
            <a:spAutoFit/>
          </a:bodyPr>
          <a:lstStyle/>
          <a:p>
            <a:r>
              <a:rPr lang="ja-JP" altLang="en-US" sz="1600" dirty="0">
                <a:solidFill>
                  <a:srgbClr val="111111"/>
                </a:solidFill>
                <a:latin typeface="メイリオ" panose="020B0604030504040204" pitchFamily="50" charset="-128"/>
                <a:ea typeface="メイリオ" panose="020B0604030504040204" pitchFamily="50" charset="-128"/>
                <a:cs typeface="メイリオ" panose="020B0604030504040204" pitchFamily="50" charset="-128"/>
              </a:rPr>
              <a:t>幹細胞性維持</a:t>
            </a:r>
            <a:r>
              <a:rPr lang="en-US" altLang="ja-JP" sz="1600" dirty="0">
                <a:solidFill>
                  <a:srgbClr val="11111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solidFill>
                  <a:srgbClr val="E8B7B7">
                    <a:lumMod val="50000"/>
                  </a:srgb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rgbClr val="E8B7B7">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a:extLst>
              <a:ext uri="{FF2B5EF4-FFF2-40B4-BE49-F238E27FC236}">
                <a16:creationId xmlns:a16="http://schemas.microsoft.com/office/drawing/2014/main" id="{944750B7-003B-4719-8038-9E7384E6BF73}"/>
              </a:ext>
            </a:extLst>
          </p:cNvPr>
          <p:cNvSpPr/>
          <p:nvPr/>
        </p:nvSpPr>
        <p:spPr>
          <a:xfrm>
            <a:off x="9430490" y="3652163"/>
            <a:ext cx="3163439" cy="830997"/>
          </a:xfrm>
          <a:prstGeom prst="rect">
            <a:avLst/>
          </a:prstGeom>
        </p:spPr>
        <p:txBody>
          <a:bodyPr wrap="square">
            <a:spAutoFit/>
          </a:bodyPr>
          <a:lstStyle/>
          <a:p>
            <a:r>
              <a:rPr lang="ja-JP" altLang="en-US" sz="16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新たな毛髪をつくるための</a:t>
            </a:r>
            <a:br>
              <a:rPr lang="en-US" altLang="ja-JP" sz="16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細胞が供給されない</a:t>
            </a:r>
            <a:br>
              <a:rPr lang="en-US" altLang="ja-JP" sz="16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新たな毛髪が生えない</a:t>
            </a:r>
            <a:r>
              <a:rPr lang="en-US" altLang="ja-JP" sz="16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87476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94D788C-0E0E-4543-93C3-B6C872392DDB}"/>
              </a:ext>
            </a:extLst>
          </p:cNvPr>
          <p:cNvPicPr>
            <a:picLocks noChangeAspect="1"/>
          </p:cNvPicPr>
          <p:nvPr/>
        </p:nvPicPr>
        <p:blipFill>
          <a:blip r:embed="rId3"/>
          <a:stretch>
            <a:fillRect/>
          </a:stretch>
        </p:blipFill>
        <p:spPr>
          <a:xfrm>
            <a:off x="0" y="462570"/>
            <a:ext cx="12192000" cy="5932859"/>
          </a:xfrm>
          <a:prstGeom prst="rect">
            <a:avLst/>
          </a:prstGeom>
        </p:spPr>
      </p:pic>
      <p:pic>
        <p:nvPicPr>
          <p:cNvPr id="5" name="図 4">
            <a:extLst>
              <a:ext uri="{FF2B5EF4-FFF2-40B4-BE49-F238E27FC236}">
                <a16:creationId xmlns:a16="http://schemas.microsoft.com/office/drawing/2014/main" id="{38D26852-B7A2-4C31-9AF7-6C919DA45D66}"/>
              </a:ext>
            </a:extLst>
          </p:cNvPr>
          <p:cNvPicPr>
            <a:picLocks noChangeAspect="1"/>
          </p:cNvPicPr>
          <p:nvPr/>
        </p:nvPicPr>
        <p:blipFill>
          <a:blip r:embed="rId4"/>
          <a:stretch>
            <a:fillRect/>
          </a:stretch>
        </p:blipFill>
        <p:spPr>
          <a:xfrm>
            <a:off x="0" y="1560458"/>
            <a:ext cx="12192000" cy="4303129"/>
          </a:xfrm>
          <a:prstGeom prst="rect">
            <a:avLst/>
          </a:prstGeom>
        </p:spPr>
      </p:pic>
      <p:sp>
        <p:nvSpPr>
          <p:cNvPr id="4" name="正方形/長方形 3">
            <a:extLst>
              <a:ext uri="{FF2B5EF4-FFF2-40B4-BE49-F238E27FC236}">
                <a16:creationId xmlns:a16="http://schemas.microsoft.com/office/drawing/2014/main" id="{EBFD1D28-5DF5-4FA2-8AF5-A7FA042548D4}"/>
              </a:ext>
            </a:extLst>
          </p:cNvPr>
          <p:cNvSpPr/>
          <p:nvPr/>
        </p:nvSpPr>
        <p:spPr>
          <a:xfrm>
            <a:off x="1378443" y="506694"/>
            <a:ext cx="10032274" cy="646331"/>
          </a:xfrm>
          <a:prstGeom prst="rect">
            <a:avLst/>
          </a:prstGeom>
        </p:spPr>
        <p:txBody>
          <a:bodyPr wrap="square">
            <a:spAutoFit/>
          </a:bodyPr>
          <a:lstStyle/>
          <a:p>
            <a:pPr lvl="0"/>
            <a:r>
              <a:rPr lang="ja-JP" altLang="en-US" sz="3600" dirty="0">
                <a:solidFill>
                  <a:srgbClr val="FF0000"/>
                </a:solidFill>
                <a:latin typeface="小塚ゴシック Pro R" panose="020B0400000000000000" pitchFamily="34" charset="-128"/>
                <a:ea typeface="小塚ゴシック Pro R" panose="020B0400000000000000" pitchFamily="34" charset="-128"/>
              </a:rPr>
              <a:t>「</a:t>
            </a:r>
            <a:r>
              <a:rPr lang="en-US" altLang="ja-JP" sz="3600" dirty="0">
                <a:solidFill>
                  <a:srgbClr val="FF0000"/>
                </a:solidFill>
                <a:latin typeface="小塚ゴシック Pro R" panose="020B0400000000000000" pitchFamily="34" charset="-128"/>
                <a:ea typeface="小塚ゴシック Pro R" panose="020B0400000000000000" pitchFamily="34" charset="-128"/>
              </a:rPr>
              <a:t>17</a:t>
            </a:r>
            <a:r>
              <a:rPr lang="ja-JP" altLang="en-US" sz="3600" dirty="0">
                <a:solidFill>
                  <a:srgbClr val="FF0000"/>
                </a:solidFill>
                <a:latin typeface="小塚ゴシック Pro R" panose="020B0400000000000000" pitchFamily="34" charset="-128"/>
                <a:ea typeface="小塚ゴシック Pro R" panose="020B0400000000000000" pitchFamily="34" charset="-128"/>
              </a:rPr>
              <a:t>型コラーゲンを減らさないことが重要」</a:t>
            </a:r>
          </a:p>
        </p:txBody>
      </p:sp>
    </p:spTree>
    <p:extLst>
      <p:ext uri="{BB962C8B-B14F-4D97-AF65-F5344CB8AC3E}">
        <p14:creationId xmlns:p14="http://schemas.microsoft.com/office/powerpoint/2010/main" val="172452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4E2957F-103F-4B0F-848D-402B145B181D}"/>
              </a:ext>
            </a:extLst>
          </p:cNvPr>
          <p:cNvPicPr>
            <a:picLocks noChangeAspect="1"/>
          </p:cNvPicPr>
          <p:nvPr/>
        </p:nvPicPr>
        <p:blipFill>
          <a:blip r:embed="rId3"/>
          <a:stretch>
            <a:fillRect/>
          </a:stretch>
        </p:blipFill>
        <p:spPr>
          <a:xfrm>
            <a:off x="0" y="392554"/>
            <a:ext cx="12192000" cy="5932859"/>
          </a:xfrm>
          <a:prstGeom prst="rect">
            <a:avLst/>
          </a:prstGeom>
        </p:spPr>
      </p:pic>
      <p:pic>
        <p:nvPicPr>
          <p:cNvPr id="5" name="図 4">
            <a:extLst>
              <a:ext uri="{FF2B5EF4-FFF2-40B4-BE49-F238E27FC236}">
                <a16:creationId xmlns:a16="http://schemas.microsoft.com/office/drawing/2014/main" id="{2A52D2DD-973B-4CB9-B55C-02FFC8B1E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63" y="1375952"/>
            <a:ext cx="3856332" cy="3748507"/>
          </a:xfrm>
          <a:prstGeom prst="ellipse">
            <a:avLst/>
          </a:prstGeom>
          <a:ln w="63500" cap="rnd">
            <a:solidFill>
              <a:schemeClr val="accent6">
                <a:lumMod val="50000"/>
              </a:schemeClr>
            </a:solidFill>
          </a:ln>
          <a:effectLst>
            <a:softEdge rad="317500"/>
          </a:effectLst>
          <a:scene3d>
            <a:camera prst="orthographicFront"/>
            <a:lightRig rig="contrasting" dir="t">
              <a:rot lat="0" lon="0" rev="3000000"/>
            </a:lightRig>
          </a:scene3d>
          <a:sp3d contourW="7620">
            <a:bevelT w="95250" h="31750"/>
            <a:contourClr>
              <a:srgbClr val="333333"/>
            </a:contourClr>
          </a:sp3d>
        </p:spPr>
      </p:pic>
      <p:sp>
        <p:nvSpPr>
          <p:cNvPr id="6" name="テキスト ボックス 5">
            <a:extLst>
              <a:ext uri="{FF2B5EF4-FFF2-40B4-BE49-F238E27FC236}">
                <a16:creationId xmlns:a16="http://schemas.microsoft.com/office/drawing/2014/main" id="{0D126964-428E-48F5-A0C0-2F64B79C7655}"/>
              </a:ext>
            </a:extLst>
          </p:cNvPr>
          <p:cNvSpPr txBox="1"/>
          <p:nvPr/>
        </p:nvSpPr>
        <p:spPr>
          <a:xfrm>
            <a:off x="4693752" y="1689270"/>
            <a:ext cx="7122368" cy="1446550"/>
          </a:xfrm>
          <a:prstGeom prst="rect">
            <a:avLst/>
          </a:prstGeom>
          <a:noFill/>
        </p:spPr>
        <p:txBody>
          <a:bodyPr wrap="square" rtlCol="0">
            <a:spAutoFit/>
          </a:bodyPr>
          <a:lstStyle/>
          <a:p>
            <a:r>
              <a:rPr kumimoji="1" lang="en-US" altLang="ja-JP" sz="4400" dirty="0"/>
              <a:t>17</a:t>
            </a:r>
            <a:r>
              <a:rPr kumimoji="1" lang="ja-JP" altLang="en-US" sz="4400" dirty="0"/>
              <a:t>型コラーゲン</a:t>
            </a:r>
            <a:r>
              <a:rPr kumimoji="1" lang="en-US" altLang="ja-JP" sz="4400" dirty="0"/>
              <a:t>α</a:t>
            </a:r>
            <a:r>
              <a:rPr kumimoji="1" lang="ja-JP" altLang="en-US" sz="4400" dirty="0"/>
              <a:t>１</a:t>
            </a:r>
            <a:r>
              <a:rPr kumimoji="1" lang="en-US" altLang="ja-JP" sz="4400" dirty="0"/>
              <a:t>mRNA</a:t>
            </a:r>
            <a:r>
              <a:rPr lang="ja-JP" altLang="en-US" sz="4400" dirty="0"/>
              <a:t>発現促進作用が確認された</a:t>
            </a:r>
            <a:r>
              <a:rPr lang="ja-JP" altLang="en-US" sz="1200" dirty="0"/>
              <a:t>＊</a:t>
            </a:r>
            <a:r>
              <a:rPr lang="ja-JP" altLang="en-US" sz="1200" dirty="0">
                <a:solidFill>
                  <a:prstClr val="black"/>
                </a:solidFill>
                <a:latin typeface="小塚ゴシック Pro R" panose="020B0400000000000000" pitchFamily="34" charset="-128"/>
                <a:ea typeface="小塚ゴシック Pro R" panose="020B0400000000000000" pitchFamily="34" charset="-128"/>
              </a:rPr>
              <a:t> </a:t>
            </a:r>
            <a:endParaRPr kumimoji="1" lang="en-US" altLang="ja-JP" sz="1200" dirty="0"/>
          </a:p>
        </p:txBody>
      </p:sp>
      <p:sp>
        <p:nvSpPr>
          <p:cNvPr id="7" name="テキスト ボックス 6">
            <a:extLst>
              <a:ext uri="{FF2B5EF4-FFF2-40B4-BE49-F238E27FC236}">
                <a16:creationId xmlns:a16="http://schemas.microsoft.com/office/drawing/2014/main" id="{BC6ECAC6-22AF-42E1-A5FD-D905296B5F81}"/>
              </a:ext>
            </a:extLst>
          </p:cNvPr>
          <p:cNvSpPr txBox="1"/>
          <p:nvPr/>
        </p:nvSpPr>
        <p:spPr>
          <a:xfrm>
            <a:off x="4973356" y="3631286"/>
            <a:ext cx="6441233" cy="830997"/>
          </a:xfrm>
          <a:prstGeom prst="rect">
            <a:avLst/>
          </a:prstGeom>
          <a:noFill/>
        </p:spPr>
        <p:txBody>
          <a:bodyPr wrap="square" rtlCol="0">
            <a:spAutoFit/>
          </a:bodyPr>
          <a:lstStyle/>
          <a:p>
            <a:r>
              <a:rPr kumimoji="1" lang="ja-JP" altLang="en-US" sz="4800" dirty="0">
                <a:latin typeface="小塚ゴシック Pro R" panose="020B0400000000000000" pitchFamily="34" charset="-128"/>
                <a:ea typeface="小塚ゴシック Pro R" panose="020B0400000000000000" pitchFamily="34" charset="-128"/>
              </a:rPr>
              <a:t>マジョラムエキス配合</a:t>
            </a:r>
            <a:endParaRPr kumimoji="1" lang="en-US" altLang="ja-JP" sz="4800" dirty="0">
              <a:latin typeface="小塚ゴシック Pro R" panose="020B0400000000000000" pitchFamily="34" charset="-128"/>
              <a:ea typeface="小塚ゴシック Pro R" panose="020B0400000000000000" pitchFamily="34" charset="-128"/>
            </a:endParaRPr>
          </a:p>
        </p:txBody>
      </p:sp>
      <p:sp>
        <p:nvSpPr>
          <p:cNvPr id="9" name="正方形/長方形 8">
            <a:extLst>
              <a:ext uri="{FF2B5EF4-FFF2-40B4-BE49-F238E27FC236}">
                <a16:creationId xmlns:a16="http://schemas.microsoft.com/office/drawing/2014/main" id="{EAE7DCD3-BB16-4945-9B85-9014AA2FE986}"/>
              </a:ext>
            </a:extLst>
          </p:cNvPr>
          <p:cNvSpPr/>
          <p:nvPr/>
        </p:nvSpPr>
        <p:spPr>
          <a:xfrm>
            <a:off x="8290247" y="6161069"/>
            <a:ext cx="3525873" cy="234360"/>
          </a:xfrm>
          <a:prstGeom prst="rect">
            <a:avLst/>
          </a:prstGeom>
        </p:spPr>
        <p:txBody>
          <a:bodyPr wrap="square">
            <a:spAutoFit/>
          </a:bodyPr>
          <a:lstStyle/>
          <a:p>
            <a:pPr lvl="0">
              <a:lnSpc>
                <a:spcPct val="90000"/>
              </a:lnSpc>
              <a:spcBef>
                <a:spcPts val="1000"/>
              </a:spcBef>
            </a:pPr>
            <a:r>
              <a:rPr lang="ja-JP" altLang="en-US" sz="1000" dirty="0">
                <a:solidFill>
                  <a:prstClr val="black"/>
                </a:solidFill>
                <a:latin typeface="小塚ゴシック Pro R" panose="020B0400000000000000" pitchFamily="34" charset="-128"/>
                <a:ea typeface="小塚ゴシック Pro R" panose="020B0400000000000000" pitchFamily="34" charset="-128"/>
              </a:rPr>
              <a:t>＊ 　国内製薬メーカーでの試験結果。</a:t>
            </a:r>
            <a:endParaRPr lang="ja-JP" altLang="ja-JP" sz="1000" dirty="0">
              <a:solidFill>
                <a:prstClr val="black"/>
              </a:solidFill>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320309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9129518-97F0-4763-B1D0-95510766B472}"/>
              </a:ext>
            </a:extLst>
          </p:cNvPr>
          <p:cNvPicPr>
            <a:picLocks noChangeAspect="1"/>
          </p:cNvPicPr>
          <p:nvPr/>
        </p:nvPicPr>
        <p:blipFill rotWithShape="1">
          <a:blip r:embed="rId3">
            <a:extLst>
              <a:ext uri="{28A0092B-C50C-407E-A947-70E740481C1C}">
                <a14:useLocalDpi xmlns:a14="http://schemas.microsoft.com/office/drawing/2010/main" val="0"/>
              </a:ext>
            </a:extLst>
          </a:blip>
          <a:srcRect l="10180" t="24266"/>
          <a:stretch/>
        </p:blipFill>
        <p:spPr>
          <a:xfrm>
            <a:off x="0" y="0"/>
            <a:ext cx="12192000" cy="6858000"/>
          </a:xfrm>
          <a:prstGeom prst="rect">
            <a:avLst/>
          </a:prstGeom>
        </p:spPr>
      </p:pic>
    </p:spTree>
    <p:extLst>
      <p:ext uri="{BB962C8B-B14F-4D97-AF65-F5344CB8AC3E}">
        <p14:creationId xmlns:p14="http://schemas.microsoft.com/office/powerpoint/2010/main" val="384340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6C02F7-D64A-4B9B-995A-79F0240A5521}"/>
              </a:ext>
            </a:extLst>
          </p:cNvPr>
          <p:cNvPicPr>
            <a:picLocks noChangeAspect="1"/>
          </p:cNvPicPr>
          <p:nvPr/>
        </p:nvPicPr>
        <p:blipFill>
          <a:blip r:embed="rId3"/>
          <a:stretch>
            <a:fillRect/>
          </a:stretch>
        </p:blipFill>
        <p:spPr>
          <a:xfrm>
            <a:off x="949" y="601896"/>
            <a:ext cx="12192000" cy="5932859"/>
          </a:xfrm>
          <a:prstGeom prst="rect">
            <a:avLst/>
          </a:prstGeom>
        </p:spPr>
      </p:pic>
      <p:sp>
        <p:nvSpPr>
          <p:cNvPr id="3" name="テキスト ボックス 2">
            <a:extLst>
              <a:ext uri="{FF2B5EF4-FFF2-40B4-BE49-F238E27FC236}">
                <a16:creationId xmlns:a16="http://schemas.microsoft.com/office/drawing/2014/main" id="{5039D4E8-ECE8-4706-B6B5-B704C78F2AEE}"/>
              </a:ext>
            </a:extLst>
          </p:cNvPr>
          <p:cNvSpPr txBox="1"/>
          <p:nvPr/>
        </p:nvSpPr>
        <p:spPr>
          <a:xfrm>
            <a:off x="3383434" y="909960"/>
            <a:ext cx="6431128" cy="923330"/>
          </a:xfrm>
          <a:prstGeom prst="rect">
            <a:avLst/>
          </a:prstGeom>
          <a:noFill/>
        </p:spPr>
        <p:txBody>
          <a:bodyPr wrap="square" rtlCol="0">
            <a:spAutoFit/>
          </a:bodyPr>
          <a:lstStyle/>
          <a:p>
            <a:r>
              <a:rPr lang="ja-JP" altLang="en-US" sz="5400" dirty="0">
                <a:latin typeface="小塚ゴシック Pro R" panose="020B0400000000000000" pitchFamily="34" charset="-128"/>
                <a:ea typeface="小塚ゴシック Pro R" panose="020B0400000000000000" pitchFamily="34" charset="-128"/>
              </a:rPr>
              <a:t>生む力 </a:t>
            </a:r>
            <a:r>
              <a:rPr lang="ja-JP" altLang="en-US" sz="5400" dirty="0" err="1">
                <a:latin typeface="小塚ゴシック Pro R" panose="020B0400000000000000" pitchFamily="34" charset="-128"/>
                <a:ea typeface="小塚ゴシック Pro R" panose="020B0400000000000000" pitchFamily="34" charset="-128"/>
              </a:rPr>
              <a:t>ｘ</a:t>
            </a:r>
            <a:r>
              <a:rPr lang="ja-JP" altLang="en-US" sz="5400" dirty="0">
                <a:latin typeface="小塚ゴシック Pro R" panose="020B0400000000000000" pitchFamily="34" charset="-128"/>
                <a:ea typeface="小塚ゴシック Pro R" panose="020B0400000000000000" pitchFamily="34" charset="-128"/>
              </a:rPr>
              <a:t>根づく力</a:t>
            </a:r>
            <a:endParaRPr lang="en-US" altLang="ja-JP" sz="5400" dirty="0">
              <a:latin typeface="小塚ゴシック Pro R" panose="020B0400000000000000" pitchFamily="34" charset="-128"/>
              <a:ea typeface="小塚ゴシック Pro R" panose="020B0400000000000000" pitchFamily="34" charset="-128"/>
            </a:endParaRPr>
          </a:p>
        </p:txBody>
      </p:sp>
      <p:sp>
        <p:nvSpPr>
          <p:cNvPr id="5" name="テキスト ボックス 4">
            <a:extLst>
              <a:ext uri="{FF2B5EF4-FFF2-40B4-BE49-F238E27FC236}">
                <a16:creationId xmlns:a16="http://schemas.microsoft.com/office/drawing/2014/main" id="{EB32C1ED-C24A-4019-9EB9-03345F616AC7}"/>
              </a:ext>
            </a:extLst>
          </p:cNvPr>
          <p:cNvSpPr txBox="1"/>
          <p:nvPr/>
        </p:nvSpPr>
        <p:spPr>
          <a:xfrm>
            <a:off x="2051021" y="3739364"/>
            <a:ext cx="8712395" cy="1323439"/>
          </a:xfrm>
          <a:prstGeom prst="rect">
            <a:avLst/>
          </a:prstGeom>
          <a:noFill/>
        </p:spPr>
        <p:txBody>
          <a:bodyPr wrap="square" rtlCol="0">
            <a:spAutoFit/>
          </a:bodyPr>
          <a:lstStyle/>
          <a:p>
            <a:pPr algn="ctr"/>
            <a:r>
              <a:rPr lang="ja-JP" altLang="en-US" sz="8000" dirty="0">
                <a:latin typeface="小塚ゴシック Pro R" panose="020B0400000000000000" pitchFamily="34" charset="-128"/>
                <a:ea typeface="小塚ゴシック Pro R" panose="020B0400000000000000" pitchFamily="34" charset="-128"/>
              </a:rPr>
              <a:t>量感サイエンス</a:t>
            </a:r>
            <a:endParaRPr lang="en-US" altLang="ja-JP" sz="8000" dirty="0">
              <a:latin typeface="小塚ゴシック Pro R" panose="020B0400000000000000" pitchFamily="34" charset="-128"/>
              <a:ea typeface="小塚ゴシック Pro R" panose="020B0400000000000000" pitchFamily="34" charset="-128"/>
            </a:endParaRPr>
          </a:p>
        </p:txBody>
      </p:sp>
      <p:sp>
        <p:nvSpPr>
          <p:cNvPr id="2" name="テキスト ボックス 1">
            <a:extLst>
              <a:ext uri="{FF2B5EF4-FFF2-40B4-BE49-F238E27FC236}">
                <a16:creationId xmlns:a16="http://schemas.microsoft.com/office/drawing/2014/main" id="{CB476163-EB53-46A7-84B7-B57041C5A709}"/>
              </a:ext>
            </a:extLst>
          </p:cNvPr>
          <p:cNvSpPr txBox="1"/>
          <p:nvPr/>
        </p:nvSpPr>
        <p:spPr>
          <a:xfrm>
            <a:off x="1218057" y="3319698"/>
            <a:ext cx="10140978" cy="523220"/>
          </a:xfrm>
          <a:prstGeom prst="rect">
            <a:avLst/>
          </a:prstGeom>
          <a:noFill/>
        </p:spPr>
        <p:txBody>
          <a:bodyPr wrap="square" rtlCol="0">
            <a:spAutoFit/>
          </a:bodyPr>
          <a:lstStyle/>
          <a:p>
            <a:r>
              <a:rPr lang="ja-JP" altLang="ja-JP" sz="2800" dirty="0">
                <a:solidFill>
                  <a:srgbClr val="FF0000"/>
                </a:solidFill>
                <a:latin typeface="小塚ゴシック Pro R" panose="020B0400000000000000" pitchFamily="34" charset="-128"/>
                <a:ea typeface="小塚ゴシック Pro R" panose="020B0400000000000000" pitchFamily="34" charset="-128"/>
              </a:rPr>
              <a:t>ボリュームある印象を与える</a:t>
            </a:r>
            <a:r>
              <a:rPr lang="ja-JP" altLang="en-US" sz="2800" dirty="0">
                <a:solidFill>
                  <a:srgbClr val="FF0000"/>
                </a:solidFill>
                <a:latin typeface="小塚ゴシック Pro R" panose="020B0400000000000000" pitchFamily="34" charset="-128"/>
                <a:ea typeface="小塚ゴシック Pro R" panose="020B0400000000000000" pitchFamily="34" charset="-128"/>
              </a:rPr>
              <a:t>生育</a:t>
            </a:r>
            <a:r>
              <a:rPr lang="ja-JP" altLang="ja-JP" sz="2800" dirty="0">
                <a:solidFill>
                  <a:srgbClr val="FF0000"/>
                </a:solidFill>
                <a:latin typeface="小塚ゴシック Pro R" panose="020B0400000000000000" pitchFamily="34" charset="-128"/>
                <a:ea typeface="小塚ゴシック Pro R" panose="020B0400000000000000" pitchFamily="34" charset="-128"/>
              </a:rPr>
              <a:t>環境に着目したサイエンス</a:t>
            </a:r>
            <a:endParaRPr kumimoji="1" lang="ja-JP" altLang="en-US" sz="2800" dirty="0">
              <a:solidFill>
                <a:srgbClr val="FF0000"/>
              </a:solidFill>
            </a:endParaRPr>
          </a:p>
        </p:txBody>
      </p:sp>
      <p:sp>
        <p:nvSpPr>
          <p:cNvPr id="7" name="矢印: 下 6">
            <a:extLst>
              <a:ext uri="{FF2B5EF4-FFF2-40B4-BE49-F238E27FC236}">
                <a16:creationId xmlns:a16="http://schemas.microsoft.com/office/drawing/2014/main" id="{276BEE9D-6D5A-40E0-86B4-FBDD5F7CDAA9}"/>
              </a:ext>
            </a:extLst>
          </p:cNvPr>
          <p:cNvSpPr/>
          <p:nvPr/>
        </p:nvSpPr>
        <p:spPr>
          <a:xfrm>
            <a:off x="4946708" y="1909804"/>
            <a:ext cx="2298584" cy="9555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0897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FA007F1-82E5-4985-9208-E9B9645B777C}"/>
              </a:ext>
            </a:extLst>
          </p:cNvPr>
          <p:cNvPicPr>
            <a:picLocks noChangeAspect="1"/>
          </p:cNvPicPr>
          <p:nvPr/>
        </p:nvPicPr>
        <p:blipFill rotWithShape="1">
          <a:blip r:embed="rId3"/>
          <a:srcRect r="19750" b="50000"/>
          <a:stretch/>
        </p:blipFill>
        <p:spPr>
          <a:xfrm>
            <a:off x="1125583" y="380001"/>
            <a:ext cx="9784080" cy="1604635"/>
          </a:xfrm>
          <a:prstGeom prst="rect">
            <a:avLst/>
          </a:prstGeom>
        </p:spPr>
      </p:pic>
      <p:pic>
        <p:nvPicPr>
          <p:cNvPr id="4" name="図 3">
            <a:extLst>
              <a:ext uri="{FF2B5EF4-FFF2-40B4-BE49-F238E27FC236}">
                <a16:creationId xmlns:a16="http://schemas.microsoft.com/office/drawing/2014/main" id="{6B9D1316-49E6-4BF1-A6B5-CCC00250E785}"/>
              </a:ext>
            </a:extLst>
          </p:cNvPr>
          <p:cNvPicPr>
            <a:picLocks noChangeAspect="1"/>
          </p:cNvPicPr>
          <p:nvPr/>
        </p:nvPicPr>
        <p:blipFill rotWithShape="1">
          <a:blip r:embed="rId3"/>
          <a:srcRect t="50000" r="36250"/>
          <a:stretch/>
        </p:blipFill>
        <p:spPr>
          <a:xfrm>
            <a:off x="322614" y="2156534"/>
            <a:ext cx="10898381" cy="2250003"/>
          </a:xfrm>
          <a:prstGeom prst="rect">
            <a:avLst/>
          </a:prstGeom>
        </p:spPr>
      </p:pic>
      <p:pic>
        <p:nvPicPr>
          <p:cNvPr id="6" name="図 5">
            <a:extLst>
              <a:ext uri="{FF2B5EF4-FFF2-40B4-BE49-F238E27FC236}">
                <a16:creationId xmlns:a16="http://schemas.microsoft.com/office/drawing/2014/main" id="{5B8355D1-3BB5-466C-8832-CBE853FEEAE5}"/>
              </a:ext>
            </a:extLst>
          </p:cNvPr>
          <p:cNvPicPr>
            <a:picLocks noChangeAspect="1"/>
          </p:cNvPicPr>
          <p:nvPr/>
        </p:nvPicPr>
        <p:blipFill rotWithShape="1">
          <a:blip r:embed="rId3"/>
          <a:srcRect l="62577" t="57816"/>
          <a:stretch/>
        </p:blipFill>
        <p:spPr>
          <a:xfrm>
            <a:off x="4075266" y="4127863"/>
            <a:ext cx="7920564" cy="2350136"/>
          </a:xfrm>
          <a:prstGeom prst="rect">
            <a:avLst/>
          </a:prstGeom>
        </p:spPr>
      </p:pic>
      <p:sp>
        <p:nvSpPr>
          <p:cNvPr id="7" name="正方形/長方形 6">
            <a:extLst>
              <a:ext uri="{FF2B5EF4-FFF2-40B4-BE49-F238E27FC236}">
                <a16:creationId xmlns:a16="http://schemas.microsoft.com/office/drawing/2014/main" id="{B1FE834C-D8C4-49E7-927D-A42969CC64FF}"/>
              </a:ext>
            </a:extLst>
          </p:cNvPr>
          <p:cNvSpPr/>
          <p:nvPr/>
        </p:nvSpPr>
        <p:spPr>
          <a:xfrm>
            <a:off x="570509" y="5976900"/>
            <a:ext cx="4160113" cy="501099"/>
          </a:xfrm>
          <a:prstGeom prst="rect">
            <a:avLst/>
          </a:prstGeom>
        </p:spPr>
        <p:txBody>
          <a:bodyPr wrap="none">
            <a:spAutoFit/>
          </a:bodyPr>
          <a:lstStyle/>
          <a:p>
            <a:pPr lvl="0">
              <a:lnSpc>
                <a:spcPct val="90000"/>
              </a:lnSpc>
              <a:spcBef>
                <a:spcPts val="1000"/>
              </a:spcBef>
            </a:pPr>
            <a:r>
              <a:rPr lang="ja-JP" altLang="en-US" sz="1000" dirty="0">
                <a:solidFill>
                  <a:prstClr val="black"/>
                </a:solidFill>
                <a:latin typeface="小塚ゴシック Pro R" panose="020B0400000000000000" pitchFamily="34" charset="-128"/>
                <a:ea typeface="小塚ゴシック Pro R" panose="020B0400000000000000" pitchFamily="34" charset="-128"/>
              </a:rPr>
              <a:t>＊１</a:t>
            </a:r>
            <a:r>
              <a:rPr lang="ja-JP" altLang="ja-JP" sz="1000" dirty="0">
                <a:solidFill>
                  <a:prstClr val="black"/>
                </a:solidFill>
              </a:rPr>
              <a:t>　</a:t>
            </a:r>
            <a:r>
              <a:rPr lang="ja-JP" altLang="ja-JP" sz="1000" dirty="0">
                <a:solidFill>
                  <a:prstClr val="black"/>
                </a:solidFill>
                <a:latin typeface="小塚ゴシック Pro R" panose="020B0400000000000000" pitchFamily="34" charset="-128"/>
                <a:ea typeface="小塚ゴシック Pro R" panose="020B0400000000000000" pitchFamily="34" charset="-128"/>
              </a:rPr>
              <a:t>ボリュームある印象を与える生育環境に着目したサイエンス</a:t>
            </a:r>
            <a:r>
              <a:rPr lang="ja-JP" altLang="en-US" sz="1000" dirty="0">
                <a:solidFill>
                  <a:prstClr val="black"/>
                </a:solidFill>
                <a:latin typeface="小塚ゴシック Pro R" panose="020B0400000000000000" pitchFamily="34" charset="-128"/>
                <a:ea typeface="小塚ゴシック Pro R" panose="020B0400000000000000" pitchFamily="34" charset="-128"/>
              </a:rPr>
              <a:t>。</a:t>
            </a:r>
            <a:endParaRPr lang="en-US" altLang="ja-JP" sz="1000" dirty="0">
              <a:solidFill>
                <a:prstClr val="black"/>
              </a:solidFill>
              <a:latin typeface="小塚ゴシック Pro R" panose="020B0400000000000000" pitchFamily="34" charset="-128"/>
              <a:ea typeface="小塚ゴシック Pro R" panose="020B0400000000000000" pitchFamily="34" charset="-128"/>
            </a:endParaRPr>
          </a:p>
          <a:p>
            <a:pPr lvl="0">
              <a:lnSpc>
                <a:spcPct val="90000"/>
              </a:lnSpc>
              <a:spcBef>
                <a:spcPts val="1000"/>
              </a:spcBef>
            </a:pPr>
            <a:r>
              <a:rPr lang="ja-JP" altLang="en-US" sz="1000" dirty="0">
                <a:solidFill>
                  <a:prstClr val="black"/>
                </a:solidFill>
                <a:latin typeface="小塚ゴシック Pro R" panose="020B0400000000000000" pitchFamily="34" charset="-128"/>
                <a:ea typeface="小塚ゴシック Pro R" panose="020B0400000000000000" pitchFamily="34" charset="-128"/>
              </a:rPr>
              <a:t>＊ </a:t>
            </a:r>
            <a:r>
              <a:rPr lang="en-US" altLang="ja-JP" sz="1000" dirty="0">
                <a:solidFill>
                  <a:prstClr val="black"/>
                </a:solidFill>
                <a:latin typeface="小塚ゴシック Pro R" panose="020B0400000000000000" pitchFamily="34" charset="-128"/>
                <a:ea typeface="小塚ゴシック Pro R" panose="020B0400000000000000" pitchFamily="34" charset="-128"/>
              </a:rPr>
              <a:t>2</a:t>
            </a:r>
            <a:r>
              <a:rPr lang="ja-JP" altLang="en-US" sz="1000" dirty="0">
                <a:solidFill>
                  <a:prstClr val="black"/>
                </a:solidFill>
                <a:latin typeface="小塚ゴシック Pro R" panose="020B0400000000000000" pitchFamily="34" charset="-128"/>
                <a:ea typeface="小塚ゴシック Pro R" panose="020B0400000000000000" pitchFamily="34" charset="-128"/>
              </a:rPr>
              <a:t>　ヘアサイクルを健康的な周期に整えること。</a:t>
            </a:r>
            <a:endParaRPr lang="en-US" altLang="ja-JP" sz="1000" dirty="0">
              <a:solidFill>
                <a:prstClr val="black"/>
              </a:solidFill>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421911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F4A70DF-8B81-4CED-801D-E7758BF1B466}"/>
              </a:ext>
            </a:extLst>
          </p:cNvPr>
          <p:cNvPicPr>
            <a:picLocks noChangeAspect="1"/>
          </p:cNvPicPr>
          <p:nvPr/>
        </p:nvPicPr>
        <p:blipFill rotWithShape="1">
          <a:blip r:embed="rId3"/>
          <a:srcRect t="30340" r="32718" b="15238"/>
          <a:stretch/>
        </p:blipFill>
        <p:spPr>
          <a:xfrm>
            <a:off x="6531835" y="0"/>
            <a:ext cx="5660165" cy="6858000"/>
          </a:xfrm>
          <a:prstGeom prst="rect">
            <a:avLst/>
          </a:prstGeom>
        </p:spPr>
      </p:pic>
      <p:sp>
        <p:nvSpPr>
          <p:cNvPr id="3" name="字幕 2">
            <a:extLst>
              <a:ext uri="{FF2B5EF4-FFF2-40B4-BE49-F238E27FC236}">
                <a16:creationId xmlns:a16="http://schemas.microsoft.com/office/drawing/2014/main" id="{AA43574C-3D4C-42B0-8340-5DBEF1FE4D89}"/>
              </a:ext>
            </a:extLst>
          </p:cNvPr>
          <p:cNvSpPr>
            <a:spLocks noGrp="1"/>
          </p:cNvSpPr>
          <p:nvPr>
            <p:ph type="subTitle" idx="1"/>
          </p:nvPr>
        </p:nvSpPr>
        <p:spPr>
          <a:xfrm>
            <a:off x="555316" y="702697"/>
            <a:ext cx="7852211" cy="5816665"/>
          </a:xfrm>
        </p:spPr>
        <p:txBody>
          <a:bodyPr>
            <a:noAutofit/>
          </a:bodyPr>
          <a:lstStyle/>
          <a:p>
            <a:endParaRPr kumimoji="1" lang="en-US" altLang="ja-JP" dirty="0">
              <a:latin typeface="小塚ゴシック Pro R" panose="020B0400000000000000" pitchFamily="34" charset="-128"/>
              <a:ea typeface="小塚ゴシック Pro R" panose="020B0400000000000000" pitchFamily="34" charset="-128"/>
            </a:endParaRPr>
          </a:p>
          <a:p>
            <a:r>
              <a:rPr lang="ja-JP" altLang="en-US" dirty="0">
                <a:latin typeface="小塚ゴシック Pro R" panose="020B0400000000000000" pitchFamily="34" charset="-128"/>
                <a:ea typeface="小塚ゴシック Pro R" panose="020B0400000000000000" pitchFamily="34" charset="-128"/>
              </a:rPr>
              <a:t>根づく力</a:t>
            </a:r>
            <a:r>
              <a:rPr lang="ja-JP" altLang="en-US" sz="1050" dirty="0">
                <a:solidFill>
                  <a:prstClr val="black"/>
                </a:solidFill>
                <a:latin typeface="小塚ゴシック Pro R" panose="020B0400000000000000" pitchFamily="34" charset="-128"/>
                <a:ea typeface="小塚ゴシック Pro R" panose="020B0400000000000000" pitchFamily="34" charset="-128"/>
              </a:rPr>
              <a:t>＊</a:t>
            </a:r>
            <a:r>
              <a:rPr lang="en-US" altLang="ja-JP" sz="1050" dirty="0">
                <a:solidFill>
                  <a:prstClr val="black"/>
                </a:solidFill>
                <a:latin typeface="小塚ゴシック Pro R" panose="020B0400000000000000" pitchFamily="34" charset="-128"/>
                <a:ea typeface="小塚ゴシック Pro R" panose="020B0400000000000000" pitchFamily="34" charset="-128"/>
              </a:rPr>
              <a:t> 1</a:t>
            </a:r>
            <a:r>
              <a:rPr lang="ja-JP" altLang="en-US" dirty="0">
                <a:latin typeface="小塚ゴシック Pro R" panose="020B0400000000000000" pitchFamily="34" charset="-128"/>
                <a:ea typeface="小塚ゴシック Pro R" panose="020B0400000000000000" pitchFamily="34" charset="-128"/>
              </a:rPr>
              <a:t>に着目した</a:t>
            </a:r>
            <a:endParaRPr lang="en-US" altLang="ja-JP" dirty="0">
              <a:latin typeface="小塚ゴシック Pro R" panose="020B0400000000000000" pitchFamily="34" charset="-128"/>
              <a:ea typeface="小塚ゴシック Pro R" panose="020B0400000000000000" pitchFamily="34" charset="-128"/>
            </a:endParaRPr>
          </a:p>
          <a:p>
            <a:r>
              <a:rPr lang="ja-JP" altLang="en-US" sz="3600" dirty="0">
                <a:latin typeface="小塚ゴシック Pro R" panose="020B0400000000000000" pitchFamily="34" charset="-128"/>
                <a:ea typeface="小塚ゴシック Pro R" panose="020B0400000000000000" pitchFamily="34" charset="-128"/>
              </a:rPr>
              <a:t>「</a:t>
            </a:r>
            <a:r>
              <a:rPr lang="ja-JP" altLang="ja-JP" sz="3600" dirty="0">
                <a:latin typeface="小塚ゴシック Pro R" panose="020B0400000000000000" pitchFamily="34" charset="-128"/>
                <a:ea typeface="小塚ゴシック Pro R" panose="020B0400000000000000" pitchFamily="34" charset="-128"/>
              </a:rPr>
              <a:t>量感サイエンス</a:t>
            </a:r>
            <a:r>
              <a:rPr lang="ja-JP" altLang="en-US" sz="1050" dirty="0">
                <a:latin typeface="小塚ゴシック Pro R" panose="020B0400000000000000" pitchFamily="34" charset="-128"/>
                <a:ea typeface="小塚ゴシック Pro R" panose="020B0400000000000000" pitchFamily="34" charset="-128"/>
              </a:rPr>
              <a:t>＊</a:t>
            </a:r>
            <a:r>
              <a:rPr lang="en-US" altLang="ja-JP" sz="1050" dirty="0">
                <a:latin typeface="小塚ゴシック Pro R" panose="020B0400000000000000" pitchFamily="34" charset="-128"/>
                <a:ea typeface="小塚ゴシック Pro R" panose="020B0400000000000000" pitchFamily="34" charset="-128"/>
              </a:rPr>
              <a:t> 2</a:t>
            </a:r>
            <a:r>
              <a:rPr lang="ja-JP" altLang="en-US" sz="3600" dirty="0">
                <a:latin typeface="小塚ゴシック Pro R" panose="020B0400000000000000" pitchFamily="34" charset="-128"/>
                <a:ea typeface="小塚ゴシック Pro R" panose="020B0400000000000000" pitchFamily="34" charset="-128"/>
              </a:rPr>
              <a:t>」</a:t>
            </a:r>
            <a:r>
              <a:rPr lang="ja-JP" altLang="ja-JP" sz="3600" dirty="0">
                <a:latin typeface="小塚ゴシック Pro R" panose="020B0400000000000000" pitchFamily="34" charset="-128"/>
                <a:ea typeface="小塚ゴシック Pro R" panose="020B0400000000000000" pitchFamily="34" charset="-128"/>
              </a:rPr>
              <a:t>という</a:t>
            </a:r>
            <a:endParaRPr lang="en-US" altLang="ja-JP" sz="3600" dirty="0">
              <a:latin typeface="小塚ゴシック Pro R" panose="020B0400000000000000" pitchFamily="34" charset="-128"/>
              <a:ea typeface="小塚ゴシック Pro R" panose="020B0400000000000000" pitchFamily="34" charset="-128"/>
            </a:endParaRPr>
          </a:p>
          <a:p>
            <a:r>
              <a:rPr lang="ja-JP" altLang="ja-JP" sz="3600" dirty="0">
                <a:latin typeface="小塚ゴシック Pro R" panose="020B0400000000000000" pitchFamily="34" charset="-128"/>
                <a:ea typeface="小塚ゴシック Pro R" panose="020B0400000000000000" pitchFamily="34" charset="-128"/>
              </a:rPr>
              <a:t>新次元へ</a:t>
            </a:r>
            <a:endParaRPr lang="en-US" altLang="ja-JP" sz="3600" dirty="0">
              <a:latin typeface="小塚ゴシック Pro R" panose="020B0400000000000000" pitchFamily="34" charset="-128"/>
              <a:ea typeface="小塚ゴシック Pro R" panose="020B0400000000000000" pitchFamily="34" charset="-128"/>
            </a:endParaRPr>
          </a:p>
          <a:p>
            <a:endParaRPr kumimoji="1" lang="en-US" altLang="ja-JP" dirty="0">
              <a:latin typeface="小塚ゴシック Pro R" panose="020B0400000000000000" pitchFamily="34" charset="-128"/>
              <a:ea typeface="小塚ゴシック Pro R" panose="020B0400000000000000" pitchFamily="34" charset="-128"/>
            </a:endParaRPr>
          </a:p>
          <a:p>
            <a:r>
              <a:rPr lang="ja-JP" altLang="ja-JP" dirty="0">
                <a:latin typeface="小塚ゴシック Pro R" panose="020B0400000000000000" pitchFamily="34" charset="-128"/>
                <a:ea typeface="小塚ゴシック Pro R" panose="020B0400000000000000" pitchFamily="34" charset="-128"/>
              </a:rPr>
              <a:t>永続力</a:t>
            </a:r>
            <a:r>
              <a:rPr lang="en-US" altLang="ja-JP" dirty="0">
                <a:latin typeface="小塚ゴシック Pro R" panose="020B0400000000000000" pitchFamily="34" charset="-128"/>
                <a:ea typeface="小塚ゴシック Pro R" panose="020B0400000000000000" pitchFamily="34" charset="-128"/>
              </a:rPr>
              <a:t> </a:t>
            </a:r>
            <a:r>
              <a:rPr lang="ja-JP" altLang="en-US" sz="1050" dirty="0">
                <a:latin typeface="小塚ゴシック Pro R" panose="020B0400000000000000" pitchFamily="34" charset="-128"/>
                <a:ea typeface="小塚ゴシック Pro R" panose="020B0400000000000000" pitchFamily="34" charset="-128"/>
              </a:rPr>
              <a:t>＊</a:t>
            </a:r>
            <a:r>
              <a:rPr lang="en-US" altLang="ja-JP" sz="1050" dirty="0">
                <a:latin typeface="小塚ゴシック Pro R" panose="020B0400000000000000" pitchFamily="34" charset="-128"/>
                <a:ea typeface="小塚ゴシック Pro R" panose="020B0400000000000000" pitchFamily="34" charset="-128"/>
              </a:rPr>
              <a:t>3</a:t>
            </a:r>
            <a:r>
              <a:rPr lang="ja-JP" altLang="ja-JP" dirty="0">
                <a:latin typeface="小塚ゴシック Pro R" panose="020B0400000000000000" pitchFamily="34" charset="-128"/>
                <a:ea typeface="小塚ゴシック Pro R" panose="020B0400000000000000" pitchFamily="34" charset="-128"/>
              </a:rPr>
              <a:t>約</a:t>
            </a:r>
            <a:r>
              <a:rPr lang="en-US" altLang="ja-JP" sz="5400" dirty="0">
                <a:latin typeface="小塚ゴシック Pro R" panose="020B0400000000000000" pitchFamily="34" charset="-128"/>
                <a:ea typeface="小塚ゴシック Pro R" panose="020B0400000000000000" pitchFamily="34" charset="-128"/>
              </a:rPr>
              <a:t>30</a:t>
            </a:r>
            <a:r>
              <a:rPr lang="ja-JP" altLang="ja-JP" dirty="0">
                <a:latin typeface="小塚ゴシック Pro R" panose="020B0400000000000000" pitchFamily="34" charset="-128"/>
                <a:ea typeface="小塚ゴシック Pro R" panose="020B0400000000000000" pitchFamily="34" charset="-128"/>
              </a:rPr>
              <a:t>％アップ</a:t>
            </a:r>
            <a:r>
              <a:rPr lang="ja-JP" altLang="en-US" dirty="0">
                <a:latin typeface="小塚ゴシック Pro R" panose="020B0400000000000000" pitchFamily="34" charset="-128"/>
                <a:ea typeface="小塚ゴシック Pro R" panose="020B0400000000000000" pitchFamily="34" charset="-128"/>
              </a:rPr>
              <a:t>。</a:t>
            </a:r>
            <a:r>
              <a:rPr lang="ja-JP" altLang="en-US" sz="1050" dirty="0">
                <a:latin typeface="小塚ゴシック Pro R" panose="020B0400000000000000" pitchFamily="34" charset="-128"/>
                <a:ea typeface="小塚ゴシック Pro R" panose="020B0400000000000000" pitchFamily="34" charset="-128"/>
              </a:rPr>
              <a:t>＊ </a:t>
            </a:r>
            <a:r>
              <a:rPr lang="en-US" altLang="ja-JP" sz="1050" dirty="0">
                <a:latin typeface="小塚ゴシック Pro R" panose="020B0400000000000000" pitchFamily="34" charset="-128"/>
                <a:ea typeface="小塚ゴシック Pro R" panose="020B0400000000000000" pitchFamily="34" charset="-128"/>
              </a:rPr>
              <a:t>4</a:t>
            </a:r>
          </a:p>
          <a:p>
            <a:r>
              <a:rPr lang="ja-JP" altLang="ja-JP" dirty="0">
                <a:latin typeface="小塚ゴシック Pro R" panose="020B0400000000000000" pitchFamily="34" charset="-128"/>
                <a:ea typeface="小塚ゴシック Pro R" panose="020B0400000000000000" pitchFamily="34" charset="-128"/>
              </a:rPr>
              <a:t>豊かな黒髪へ</a:t>
            </a:r>
            <a:r>
              <a:rPr lang="ja-JP" altLang="en-US" dirty="0">
                <a:latin typeface="小塚ゴシック Pro R" panose="020B0400000000000000" pitchFamily="34" charset="-128"/>
                <a:ea typeface="小塚ゴシック Pro R" panose="020B0400000000000000" pitchFamily="34" charset="-128"/>
              </a:rPr>
              <a:t>。</a:t>
            </a:r>
            <a:endParaRPr lang="en-US" altLang="ja-JP" dirty="0">
              <a:latin typeface="小塚ゴシック Pro R" panose="020B0400000000000000" pitchFamily="34" charset="-128"/>
              <a:ea typeface="小塚ゴシック Pro R" panose="020B0400000000000000" pitchFamily="34" charset="-128"/>
            </a:endParaRPr>
          </a:p>
          <a:p>
            <a:endParaRPr lang="en-US" altLang="ja-JP" dirty="0">
              <a:latin typeface="小塚ゴシック Pro R" panose="020B0400000000000000" pitchFamily="34" charset="-128"/>
              <a:ea typeface="小塚ゴシック Pro R" panose="020B0400000000000000" pitchFamily="34" charset="-128"/>
            </a:endParaRPr>
          </a:p>
          <a:p>
            <a:pPr algn="l"/>
            <a:r>
              <a:rPr lang="ja-JP" altLang="en-US" sz="1000" dirty="0">
                <a:latin typeface="小塚ゴシック Pro R" panose="020B0400000000000000" pitchFamily="34" charset="-128"/>
                <a:ea typeface="小塚ゴシック Pro R" panose="020B0400000000000000" pitchFamily="34" charset="-128"/>
              </a:rPr>
              <a:t>＊</a:t>
            </a:r>
            <a:r>
              <a:rPr kumimoji="1" lang="ja-JP" altLang="en-US" sz="1000" dirty="0">
                <a:latin typeface="小塚ゴシック Pro R" panose="020B0400000000000000" pitchFamily="34" charset="-128"/>
                <a:ea typeface="小塚ゴシック Pro R" panose="020B0400000000000000" pitchFamily="34" charset="-128"/>
              </a:rPr>
              <a:t>１</a:t>
            </a:r>
            <a:r>
              <a:rPr lang="ja-JP" altLang="ja-JP" sz="1000" dirty="0"/>
              <a:t>　</a:t>
            </a:r>
            <a:r>
              <a:rPr lang="ja-JP" altLang="en-US" sz="1000" dirty="0">
                <a:latin typeface="小塚ゴシック Pro R" panose="020B0400000000000000" pitchFamily="34" charset="-128"/>
                <a:ea typeface="小塚ゴシック Pro R" panose="020B0400000000000000" pitchFamily="34" charset="-128"/>
              </a:rPr>
              <a:t>ヘアサイクルを健やかな成長周期に整えること。</a:t>
            </a:r>
            <a:endParaRPr lang="en-US" altLang="ja-JP" sz="1000" dirty="0"/>
          </a:p>
          <a:p>
            <a:pPr algn="l"/>
            <a:r>
              <a:rPr lang="ja-JP" altLang="en-US" sz="1000" dirty="0">
                <a:latin typeface="小塚ゴシック Pro R" panose="020B0400000000000000" pitchFamily="34" charset="-128"/>
                <a:ea typeface="小塚ゴシック Pro R" panose="020B0400000000000000" pitchFamily="34" charset="-128"/>
              </a:rPr>
              <a:t>＊２　</a:t>
            </a:r>
            <a:r>
              <a:rPr lang="ja-JP" altLang="ja-JP" sz="1000" dirty="0">
                <a:latin typeface="小塚ゴシック Pro R" panose="020B0400000000000000" pitchFamily="34" charset="-128"/>
                <a:ea typeface="小塚ゴシック Pro R" panose="020B0400000000000000" pitchFamily="34" charset="-128"/>
              </a:rPr>
              <a:t>ボリュームある印象を与える生育環境に着目したサイエンス</a:t>
            </a:r>
            <a:r>
              <a:rPr lang="ja-JP" altLang="en-US" sz="1000" dirty="0">
                <a:latin typeface="小塚ゴシック Pro R" panose="020B0400000000000000" pitchFamily="34" charset="-128"/>
                <a:ea typeface="小塚ゴシック Pro R" panose="020B0400000000000000" pitchFamily="34" charset="-128"/>
              </a:rPr>
              <a:t>。</a:t>
            </a:r>
            <a:endParaRPr kumimoji="1" lang="en-US" altLang="ja-JP" sz="1000" dirty="0">
              <a:latin typeface="小塚ゴシック Pro R" panose="020B0400000000000000" pitchFamily="34" charset="-128"/>
              <a:ea typeface="小塚ゴシック Pro R" panose="020B0400000000000000" pitchFamily="34" charset="-128"/>
            </a:endParaRPr>
          </a:p>
          <a:p>
            <a:pPr algn="l"/>
            <a:r>
              <a:rPr lang="ja-JP" altLang="en-US" sz="1000" dirty="0">
                <a:latin typeface="小塚ゴシック Pro R" panose="020B0400000000000000" pitchFamily="34" charset="-128"/>
                <a:ea typeface="小塚ゴシック Pro R" panose="020B0400000000000000" pitchFamily="34" charset="-128"/>
              </a:rPr>
              <a:t>＊３　</a:t>
            </a:r>
            <a:r>
              <a:rPr lang="ja-JP" altLang="ja-JP" sz="1000" dirty="0">
                <a:latin typeface="小塚ゴシック Pro R" panose="020B0400000000000000" pitchFamily="34" charset="-128"/>
                <a:ea typeface="小塚ゴシック Pro R" panose="020B0400000000000000" pitchFamily="34" charset="-128"/>
              </a:rPr>
              <a:t>バルジ領域内にある</a:t>
            </a:r>
            <a:r>
              <a:rPr lang="en-US" altLang="ja-JP" sz="1000" dirty="0">
                <a:latin typeface="小塚ゴシック Pro R" panose="020B0400000000000000" pitchFamily="34" charset="-128"/>
                <a:ea typeface="小塚ゴシック Pro R" panose="020B0400000000000000" pitchFamily="34" charset="-128"/>
              </a:rPr>
              <a:t>17</a:t>
            </a:r>
            <a:r>
              <a:rPr lang="ja-JP" altLang="ja-JP" sz="1000" dirty="0">
                <a:latin typeface="小塚ゴシック Pro R" panose="020B0400000000000000" pitchFamily="34" charset="-128"/>
                <a:ea typeface="小塚ゴシック Pro R" panose="020B0400000000000000" pitchFamily="34" charset="-128"/>
              </a:rPr>
              <a:t>型コラーゲンに着目したマジョラムエキス</a:t>
            </a:r>
            <a:r>
              <a:rPr lang="ja-JP" altLang="en-US" sz="1000" dirty="0">
                <a:latin typeface="小塚ゴシック Pro R" panose="020B0400000000000000" pitchFamily="34" charset="-128"/>
                <a:ea typeface="小塚ゴシック Pro R" panose="020B0400000000000000" pitchFamily="34" charset="-128"/>
              </a:rPr>
              <a:t>ほか、</a:t>
            </a:r>
            <a:r>
              <a:rPr lang="ja-JP" altLang="ja-JP" sz="1000" dirty="0">
                <a:latin typeface="小塚ゴシック Pro R" panose="020B0400000000000000" pitchFamily="34" charset="-128"/>
                <a:ea typeface="小塚ゴシック Pro R" panose="020B0400000000000000" pitchFamily="34" charset="-128"/>
              </a:rPr>
              <a:t>ビワ葉エキス</a:t>
            </a:r>
            <a:r>
              <a:rPr lang="en-US" altLang="ja-JP" sz="1000" dirty="0">
                <a:latin typeface="小塚ゴシック Pro R" panose="020B0400000000000000" pitchFamily="34" charset="-128"/>
                <a:ea typeface="小塚ゴシック Pro R" panose="020B0400000000000000" pitchFamily="34" charset="-128"/>
              </a:rPr>
              <a:t>/</a:t>
            </a:r>
            <a:r>
              <a:rPr lang="ja-JP" altLang="ja-JP" sz="1000" dirty="0">
                <a:latin typeface="小塚ゴシック Pro R" panose="020B0400000000000000" pitchFamily="34" charset="-128"/>
                <a:ea typeface="小塚ゴシック Pro R" panose="020B0400000000000000" pitchFamily="34" charset="-128"/>
              </a:rPr>
              <a:t>アシタバの混合成分により、</a:t>
            </a:r>
            <a:endParaRPr lang="en-US" altLang="ja-JP" sz="1000" dirty="0">
              <a:latin typeface="小塚ゴシック Pro R" panose="020B0400000000000000" pitchFamily="34" charset="-128"/>
              <a:ea typeface="小塚ゴシック Pro R" panose="020B0400000000000000" pitchFamily="34" charset="-128"/>
            </a:endParaRPr>
          </a:p>
          <a:p>
            <a:pPr algn="l"/>
            <a:r>
              <a:rPr lang="ja-JP" altLang="en-US" sz="1000" dirty="0">
                <a:latin typeface="小塚ゴシック Pro R" panose="020B0400000000000000" pitchFamily="34" charset="-128"/>
                <a:ea typeface="小塚ゴシック Pro R" panose="020B0400000000000000" pitchFamily="34" charset="-128"/>
              </a:rPr>
              <a:t>　　　健全</a:t>
            </a:r>
            <a:r>
              <a:rPr lang="ja-JP" altLang="ja-JP" sz="1000" dirty="0">
                <a:latin typeface="小塚ゴシック Pro R" panose="020B0400000000000000" pitchFamily="34" charset="-128"/>
                <a:ea typeface="小塚ゴシック Pro R" panose="020B0400000000000000" pitchFamily="34" charset="-128"/>
              </a:rPr>
              <a:t>なヘアサイクルを保つ力のことです</a:t>
            </a:r>
            <a:r>
              <a:rPr lang="ja-JP" altLang="en-US" sz="1000" dirty="0">
                <a:latin typeface="小塚ゴシック Pro R" panose="020B0400000000000000" pitchFamily="34" charset="-128"/>
                <a:ea typeface="小塚ゴシック Pro R" panose="020B0400000000000000" pitchFamily="34" charset="-128"/>
              </a:rPr>
              <a:t>。</a:t>
            </a:r>
            <a:endParaRPr lang="en-US" altLang="ja-JP" sz="1000" dirty="0">
              <a:latin typeface="小塚ゴシック Pro R" panose="020B0400000000000000" pitchFamily="34" charset="-128"/>
              <a:ea typeface="小塚ゴシック Pro R" panose="020B0400000000000000" pitchFamily="34" charset="-128"/>
            </a:endParaRPr>
          </a:p>
          <a:p>
            <a:pPr algn="l"/>
            <a:r>
              <a:rPr lang="ja-JP" altLang="en-US" sz="1000" dirty="0">
                <a:latin typeface="小塚ゴシック Pro R" panose="020B0400000000000000" pitchFamily="34" charset="-128"/>
                <a:ea typeface="小塚ゴシック Pro R" panose="020B0400000000000000" pitchFamily="34" charset="-128"/>
              </a:rPr>
              <a:t>＊ </a:t>
            </a:r>
            <a:r>
              <a:rPr lang="en-US" altLang="ja-JP" sz="1000" dirty="0">
                <a:latin typeface="小塚ゴシック Pro R" panose="020B0400000000000000" pitchFamily="34" charset="-128"/>
                <a:ea typeface="小塚ゴシック Pro R" panose="020B0400000000000000" pitchFamily="34" charset="-128"/>
              </a:rPr>
              <a:t>4</a:t>
            </a:r>
            <a:r>
              <a:rPr lang="ja-JP" altLang="en-US" sz="1000" dirty="0">
                <a:latin typeface="小塚ゴシック Pro R" panose="020B0400000000000000" pitchFamily="34" charset="-128"/>
                <a:ea typeface="小塚ゴシック Pro R" panose="020B0400000000000000" pitchFamily="34" charset="-128"/>
              </a:rPr>
              <a:t>　</a:t>
            </a:r>
            <a:r>
              <a:rPr lang="ja-JP" altLang="ja-JP" sz="1000" dirty="0">
                <a:latin typeface="小塚ゴシック Pro R" panose="020B0400000000000000" pitchFamily="34" charset="-128"/>
                <a:ea typeface="小塚ゴシック Pro R" panose="020B0400000000000000" pitchFamily="34" charset="-128"/>
              </a:rPr>
              <a:t>ヒト細胞を用いた細胞増殖試験で測定したデータ結果に基づく当社従来品比（ニュー</a:t>
            </a:r>
            <a:r>
              <a:rPr lang="en-US" altLang="ja-JP" sz="1000" dirty="0">
                <a:latin typeface="小塚ゴシック Pro R" panose="020B0400000000000000" pitchFamily="34" charset="-128"/>
                <a:ea typeface="小塚ゴシック Pro R" panose="020B0400000000000000" pitchFamily="34" charset="-128"/>
              </a:rPr>
              <a:t> </a:t>
            </a:r>
            <a:r>
              <a:rPr lang="ja-JP" altLang="ja-JP" sz="1000" dirty="0">
                <a:latin typeface="小塚ゴシック Pro R" panose="020B0400000000000000" pitchFamily="34" charset="-128"/>
                <a:ea typeface="小塚ゴシック Pro R" panose="020B0400000000000000" pitchFamily="34" charset="-128"/>
              </a:rPr>
              <a:t>スキン調べ）</a:t>
            </a:r>
            <a:r>
              <a:rPr lang="ja-JP" altLang="en-US" sz="1000" dirty="0">
                <a:latin typeface="小塚ゴシック Pro R" panose="020B0400000000000000" pitchFamily="34" charset="-128"/>
                <a:ea typeface="小塚ゴシック Pro R" panose="020B0400000000000000" pitchFamily="34" charset="-128"/>
              </a:rPr>
              <a:t>。</a:t>
            </a:r>
            <a:endParaRPr lang="ja-JP" altLang="ja-JP" sz="1000" dirty="0">
              <a:latin typeface="小塚ゴシック Pro R" panose="020B0400000000000000" pitchFamily="34" charset="-128"/>
              <a:ea typeface="小塚ゴシック Pro R" panose="020B0400000000000000" pitchFamily="34" charset="-128"/>
            </a:endParaRPr>
          </a:p>
          <a:p>
            <a:endParaRPr lang="en-US" altLang="ja-JP" dirty="0">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3223250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95BC496-D023-4922-A2DA-2DA4F1C98D18}"/>
              </a:ext>
            </a:extLst>
          </p:cNvPr>
          <p:cNvPicPr>
            <a:picLocks noChangeAspect="1"/>
          </p:cNvPicPr>
          <p:nvPr/>
        </p:nvPicPr>
        <p:blipFill>
          <a:blip r:embed="rId3"/>
          <a:stretch>
            <a:fillRect/>
          </a:stretch>
        </p:blipFill>
        <p:spPr>
          <a:xfrm>
            <a:off x="2899868" y="0"/>
            <a:ext cx="6392264" cy="6858000"/>
          </a:xfrm>
          <a:prstGeom prst="rect">
            <a:avLst/>
          </a:prstGeom>
        </p:spPr>
      </p:pic>
      <p:sp>
        <p:nvSpPr>
          <p:cNvPr id="3" name="正方形/長方形 2">
            <a:extLst>
              <a:ext uri="{FF2B5EF4-FFF2-40B4-BE49-F238E27FC236}">
                <a16:creationId xmlns:a16="http://schemas.microsoft.com/office/drawing/2014/main" id="{937F5608-32DF-4E42-B7F6-4C465391EE09}"/>
              </a:ext>
            </a:extLst>
          </p:cNvPr>
          <p:cNvSpPr/>
          <p:nvPr/>
        </p:nvSpPr>
        <p:spPr>
          <a:xfrm>
            <a:off x="5969120" y="6642556"/>
            <a:ext cx="3512191" cy="215444"/>
          </a:xfrm>
          <a:prstGeom prst="rect">
            <a:avLst/>
          </a:prstGeom>
        </p:spPr>
        <p:txBody>
          <a:bodyPr wrap="square">
            <a:spAutoFit/>
          </a:bodyPr>
          <a:lstStyle/>
          <a:p>
            <a:r>
              <a:rPr lang="ja-JP" altLang="en-US" sz="800" dirty="0">
                <a:latin typeface="小塚ゴシック Pro R" panose="020B0400000000000000" pitchFamily="34" charset="-128"/>
                <a:ea typeface="小塚ゴシック Pro R" panose="020B0400000000000000" pitchFamily="34" charset="-128"/>
              </a:rPr>
              <a:t>＊１</a:t>
            </a:r>
            <a:r>
              <a:rPr lang="ja-JP" altLang="ja-JP" sz="800" dirty="0"/>
              <a:t>　</a:t>
            </a:r>
            <a:r>
              <a:rPr lang="ja-JP" altLang="ja-JP" sz="800" dirty="0">
                <a:latin typeface="小塚ゴシック Pro R" panose="020B0400000000000000" pitchFamily="34" charset="-128"/>
                <a:ea typeface="小塚ゴシック Pro R" panose="020B0400000000000000" pitchFamily="34" charset="-128"/>
              </a:rPr>
              <a:t>ボリュームある印象を与える生育環境に着目したサイエンス</a:t>
            </a:r>
            <a:r>
              <a:rPr lang="ja-JP" altLang="en-US" sz="800" dirty="0">
                <a:latin typeface="小塚ゴシック Pro R" panose="020B0400000000000000" pitchFamily="34" charset="-128"/>
                <a:ea typeface="小塚ゴシック Pro R" panose="020B0400000000000000" pitchFamily="34" charset="-128"/>
              </a:rPr>
              <a:t>。</a:t>
            </a:r>
            <a:endParaRPr lang="en-US" altLang="ja-JP" sz="800" dirty="0">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42706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8168FA6-83F4-4EA7-BFD7-11B162CC5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805" y="2777029"/>
            <a:ext cx="1023607" cy="410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a:extLst>
              <a:ext uri="{FF2B5EF4-FFF2-40B4-BE49-F238E27FC236}">
                <a16:creationId xmlns:a16="http://schemas.microsoft.com/office/drawing/2014/main" id="{D84CF167-7D42-4B15-84B9-85ADC48214E5}"/>
              </a:ext>
            </a:extLst>
          </p:cNvPr>
          <p:cNvSpPr>
            <a:spLocks noGrp="1"/>
          </p:cNvSpPr>
          <p:nvPr>
            <p:ph type="ctrTitle"/>
          </p:nvPr>
        </p:nvSpPr>
        <p:spPr>
          <a:xfrm>
            <a:off x="748209" y="746619"/>
            <a:ext cx="9992287" cy="1786855"/>
          </a:xfrm>
        </p:spPr>
        <p:txBody>
          <a:bodyPr anchor="ctr">
            <a:noAutofit/>
          </a:bodyPr>
          <a:lstStyle/>
          <a:p>
            <a:r>
              <a:rPr lang="ja-JP" altLang="en-US" sz="5400" dirty="0">
                <a:latin typeface="小塚ゴシック Pro R" panose="020B0400000000000000" pitchFamily="34" charset="-128"/>
                <a:ea typeface="小塚ゴシック Pro R" panose="020B0400000000000000" pitchFamily="34" charset="-128"/>
              </a:rPr>
              <a:t>発売後</a:t>
            </a:r>
            <a:r>
              <a:rPr lang="en-US" altLang="ja-JP" sz="5400" dirty="0">
                <a:latin typeface="小塚ゴシック Pro R" panose="020B0400000000000000" pitchFamily="34" charset="-128"/>
                <a:ea typeface="小塚ゴシック Pro R" panose="020B0400000000000000" pitchFamily="34" charset="-128"/>
              </a:rPr>
              <a:t>23</a:t>
            </a:r>
            <a:r>
              <a:rPr lang="ja-JP" altLang="en-US" sz="5400" dirty="0">
                <a:latin typeface="小塚ゴシック Pro R" panose="020B0400000000000000" pitchFamily="34" charset="-128"/>
                <a:ea typeface="小塚ゴシック Pro R" panose="020B0400000000000000" pitchFamily="34" charset="-128"/>
              </a:rPr>
              <a:t>日間で</a:t>
            </a:r>
            <a:br>
              <a:rPr lang="en-US" altLang="ja-JP" sz="5400" dirty="0">
                <a:latin typeface="小塚ゴシック Pro R" panose="020B0400000000000000" pitchFamily="34" charset="-128"/>
                <a:ea typeface="小塚ゴシック Pro R" panose="020B0400000000000000" pitchFamily="34" charset="-128"/>
              </a:rPr>
            </a:br>
            <a:r>
              <a:rPr lang="ja-JP" altLang="en-US" sz="5400" dirty="0">
                <a:latin typeface="小塚ゴシック Pro R" panose="020B0400000000000000" pitchFamily="34" charset="-128"/>
                <a:ea typeface="小塚ゴシック Pro R" panose="020B0400000000000000" pitchFamily="34" charset="-128"/>
              </a:rPr>
              <a:t>１年分を売り切った</a:t>
            </a:r>
            <a:r>
              <a:rPr lang="en-US" altLang="ja-JP" sz="1600" dirty="0">
                <a:latin typeface="小塚ゴシック Pro R" panose="020B0400000000000000" pitchFamily="34" charset="-128"/>
                <a:ea typeface="小塚ゴシック Pro R" panose="020B0400000000000000" pitchFamily="34" charset="-128"/>
              </a:rPr>
              <a:t>*</a:t>
            </a:r>
            <a:r>
              <a:rPr lang="ja-JP" altLang="en-US" sz="5400" dirty="0">
                <a:latin typeface="小塚ゴシック Pro R" panose="020B0400000000000000" pitchFamily="34" charset="-128"/>
                <a:ea typeface="小塚ゴシック Pro R" panose="020B0400000000000000" pitchFamily="34" charset="-128"/>
              </a:rPr>
              <a:t>育毛剤</a:t>
            </a:r>
            <a:endParaRPr kumimoji="1" lang="ja-JP" altLang="en-US" sz="5400" dirty="0">
              <a:latin typeface="小塚ゴシック Pro R" panose="020B0400000000000000" pitchFamily="34" charset="-128"/>
              <a:ea typeface="小塚ゴシック Pro R" panose="020B0400000000000000" pitchFamily="34" charset="-128"/>
            </a:endParaRPr>
          </a:p>
        </p:txBody>
      </p:sp>
      <p:grpSp>
        <p:nvGrpSpPr>
          <p:cNvPr id="7" name="グループ化 6">
            <a:extLst>
              <a:ext uri="{FF2B5EF4-FFF2-40B4-BE49-F238E27FC236}">
                <a16:creationId xmlns:a16="http://schemas.microsoft.com/office/drawing/2014/main" id="{9239863E-D014-43A6-B645-64E1B2C57C51}"/>
              </a:ext>
            </a:extLst>
          </p:cNvPr>
          <p:cNvGrpSpPr/>
          <p:nvPr/>
        </p:nvGrpSpPr>
        <p:grpSpPr>
          <a:xfrm>
            <a:off x="-804840" y="2174161"/>
            <a:ext cx="13801680" cy="3345094"/>
            <a:chOff x="-804840" y="2174161"/>
            <a:chExt cx="13801680" cy="3345094"/>
          </a:xfrm>
        </p:grpSpPr>
        <p:sp>
          <p:nvSpPr>
            <p:cNvPr id="3" name="正方形/長方形 2">
              <a:extLst>
                <a:ext uri="{FF2B5EF4-FFF2-40B4-BE49-F238E27FC236}">
                  <a16:creationId xmlns:a16="http://schemas.microsoft.com/office/drawing/2014/main" id="{7BEB3A4A-A5A3-4BEB-9BBD-49CBD6095AC6}"/>
                </a:ext>
              </a:extLst>
            </p:cNvPr>
            <p:cNvSpPr/>
            <p:nvPr/>
          </p:nvSpPr>
          <p:spPr>
            <a:xfrm rot="20818344">
              <a:off x="-804840" y="2528227"/>
              <a:ext cx="13801680" cy="2991028"/>
            </a:xfrm>
            <a:prstGeom prst="rect">
              <a:avLst/>
            </a:prstGeom>
            <a:solidFill>
              <a:srgbClr val="59595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タイトル 1">
              <a:extLst>
                <a:ext uri="{FF2B5EF4-FFF2-40B4-BE49-F238E27FC236}">
                  <a16:creationId xmlns:a16="http://schemas.microsoft.com/office/drawing/2014/main" id="{A6773F75-5696-4EE4-82A7-AECCF9DAC609}"/>
                </a:ext>
              </a:extLst>
            </p:cNvPr>
            <p:cNvSpPr txBox="1">
              <a:spLocks/>
            </p:cNvSpPr>
            <p:nvPr/>
          </p:nvSpPr>
          <p:spPr>
            <a:xfrm rot="20799557">
              <a:off x="300895" y="2174161"/>
              <a:ext cx="11784225" cy="31964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0000" dirty="0">
                  <a:solidFill>
                    <a:schemeClr val="bg1"/>
                  </a:solidFill>
                  <a:latin typeface="Freeland" pitchFamily="50" charset="0"/>
                  <a:ea typeface="小塚ゴシック Pro R" panose="020B0400000000000000" pitchFamily="34" charset="-128"/>
                </a:rPr>
                <a:t>Renewal</a:t>
              </a:r>
              <a:endParaRPr lang="ja-JP" altLang="en-US" sz="20000" dirty="0">
                <a:solidFill>
                  <a:schemeClr val="bg1"/>
                </a:solidFill>
                <a:latin typeface="小塚ゴシック Pro R" panose="020B0400000000000000" pitchFamily="34" charset="-128"/>
                <a:ea typeface="小塚ゴシック Pro R" panose="020B0400000000000000" pitchFamily="34" charset="-128"/>
              </a:endParaRPr>
            </a:p>
          </p:txBody>
        </p:sp>
      </p:grpSp>
      <p:sp>
        <p:nvSpPr>
          <p:cNvPr id="5" name="正方形/長方形 4">
            <a:extLst>
              <a:ext uri="{FF2B5EF4-FFF2-40B4-BE49-F238E27FC236}">
                <a16:creationId xmlns:a16="http://schemas.microsoft.com/office/drawing/2014/main" id="{645B3E16-7D79-47E3-9BB5-C3C0D0A0EDF5}"/>
              </a:ext>
            </a:extLst>
          </p:cNvPr>
          <p:cNvSpPr/>
          <p:nvPr/>
        </p:nvSpPr>
        <p:spPr>
          <a:xfrm>
            <a:off x="8311764" y="6492371"/>
            <a:ext cx="3600666" cy="307777"/>
          </a:xfrm>
          <a:prstGeom prst="rect">
            <a:avLst/>
          </a:prstGeom>
        </p:spPr>
        <p:txBody>
          <a:bodyPr wrap="none">
            <a:spAutoFit/>
          </a:bodyPr>
          <a:lstStyle/>
          <a:p>
            <a:r>
              <a:rPr lang="en-US" altLang="ja-JP" sz="1400" dirty="0">
                <a:solidFill>
                  <a:prstClr val="black"/>
                </a:solidFill>
                <a:latin typeface="小塚ゴシック Pro R" panose="020B0400000000000000" pitchFamily="34" charset="-128"/>
                <a:ea typeface="小塚ゴシック Pro R" panose="020B0400000000000000" pitchFamily="34" charset="-128"/>
              </a:rPr>
              <a:t>*</a:t>
            </a:r>
            <a:r>
              <a:rPr lang="ja-JP" altLang="en-US" sz="1400" dirty="0">
                <a:solidFill>
                  <a:prstClr val="black"/>
                </a:solidFill>
                <a:latin typeface="小塚ゴシック Pro R" panose="020B0400000000000000" pitchFamily="34" charset="-128"/>
                <a:ea typeface="小塚ゴシック Pro R" panose="020B0400000000000000" pitchFamily="34" charset="-128"/>
              </a:rPr>
              <a:t> </a:t>
            </a:r>
            <a:r>
              <a:rPr lang="ja-JP" altLang="en-US" sz="1000" dirty="0">
                <a:solidFill>
                  <a:prstClr val="black"/>
                </a:solidFill>
                <a:latin typeface="小塚ゴシック Pro R" panose="020B0400000000000000" pitchFamily="34" charset="-128"/>
                <a:ea typeface="小塚ゴシック Pro R" panose="020B0400000000000000" pitchFamily="34" charset="-128"/>
              </a:rPr>
              <a:t>ニュー スキン </a:t>
            </a:r>
            <a:r>
              <a:rPr lang="en-US" altLang="ja-JP" sz="1000" dirty="0">
                <a:solidFill>
                  <a:prstClr val="black"/>
                </a:solidFill>
                <a:latin typeface="小塚ゴシック Pro R" panose="020B0400000000000000" pitchFamily="34" charset="-128"/>
                <a:ea typeface="小塚ゴシック Pro R" panose="020B0400000000000000" pitchFamily="34" charset="-128"/>
              </a:rPr>
              <a:t>2015</a:t>
            </a:r>
            <a:r>
              <a:rPr lang="ja-JP" altLang="en-US" sz="1000" dirty="0">
                <a:solidFill>
                  <a:prstClr val="black"/>
                </a:solidFill>
                <a:latin typeface="小塚ゴシック Pro R" panose="020B0400000000000000" pitchFamily="34" charset="-128"/>
                <a:ea typeface="小塚ゴシック Pro R" panose="020B0400000000000000" pitchFamily="34" charset="-128"/>
              </a:rPr>
              <a:t>年販売予測と実績データーに基づく。</a:t>
            </a:r>
            <a:endParaRPr lang="ja-JP" altLang="en-US" dirty="0"/>
          </a:p>
        </p:txBody>
      </p:sp>
    </p:spTree>
    <p:extLst>
      <p:ext uri="{BB962C8B-B14F-4D97-AF65-F5344CB8AC3E}">
        <p14:creationId xmlns:p14="http://schemas.microsoft.com/office/powerpoint/2010/main" val="263597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6C02F7-D64A-4B9B-995A-79F0240A5521}"/>
              </a:ext>
            </a:extLst>
          </p:cNvPr>
          <p:cNvPicPr>
            <a:picLocks noChangeAspect="1"/>
          </p:cNvPicPr>
          <p:nvPr/>
        </p:nvPicPr>
        <p:blipFill>
          <a:blip r:embed="rId3"/>
          <a:stretch>
            <a:fillRect/>
          </a:stretch>
        </p:blipFill>
        <p:spPr>
          <a:xfrm>
            <a:off x="0" y="444074"/>
            <a:ext cx="12192000" cy="5932859"/>
          </a:xfrm>
          <a:prstGeom prst="rect">
            <a:avLst/>
          </a:prstGeom>
        </p:spPr>
      </p:pic>
      <p:pic>
        <p:nvPicPr>
          <p:cNvPr id="5" name="図 4">
            <a:extLst>
              <a:ext uri="{FF2B5EF4-FFF2-40B4-BE49-F238E27FC236}">
                <a16:creationId xmlns:a16="http://schemas.microsoft.com/office/drawing/2014/main" id="{E9808DD1-3730-4833-AB7F-E5230DAE7941}"/>
              </a:ext>
            </a:extLst>
          </p:cNvPr>
          <p:cNvPicPr>
            <a:picLocks noChangeAspect="1"/>
          </p:cNvPicPr>
          <p:nvPr/>
        </p:nvPicPr>
        <p:blipFill rotWithShape="1">
          <a:blip r:embed="rId4">
            <a:extLst>
              <a:ext uri="{28A0092B-C50C-407E-A947-70E740481C1C}">
                <a14:useLocalDpi xmlns:a14="http://schemas.microsoft.com/office/drawing/2010/main" val="0"/>
              </a:ext>
            </a:extLst>
          </a:blip>
          <a:srcRect t="4413" b="26333"/>
          <a:stretch/>
        </p:blipFill>
        <p:spPr>
          <a:xfrm>
            <a:off x="4528628" y="8710"/>
            <a:ext cx="3134743" cy="6849290"/>
          </a:xfrm>
          <a:prstGeom prst="rect">
            <a:avLst/>
          </a:prstGeom>
        </p:spPr>
      </p:pic>
    </p:spTree>
    <p:extLst>
      <p:ext uri="{BB962C8B-B14F-4D97-AF65-F5344CB8AC3E}">
        <p14:creationId xmlns:p14="http://schemas.microsoft.com/office/powerpoint/2010/main" val="392510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164287" y="2981164"/>
            <a:ext cx="10657184" cy="895671"/>
            <a:chOff x="-2910069" y="3887450"/>
            <a:chExt cx="6993241" cy="672179"/>
          </a:xfrm>
        </p:grpSpPr>
        <p:sp>
          <p:nvSpPr>
            <p:cNvPr id="8" name="正方形/長方形 7"/>
            <p:cNvSpPr/>
            <p:nvPr/>
          </p:nvSpPr>
          <p:spPr>
            <a:xfrm>
              <a:off x="-2282793" y="3896878"/>
              <a:ext cx="6365965" cy="662751"/>
            </a:xfrm>
            <a:prstGeom prst="rect">
              <a:avLst/>
            </a:prstGeom>
            <a:noFill/>
          </p:spPr>
          <p:txBody>
            <a:bodyPr wrap="square" lIns="143049" tIns="71524" rIns="143049" bIns="71524" rtlCol="0">
              <a:spAutoFit/>
            </a:bodyPr>
            <a:lstStyle/>
            <a:p>
              <a:r>
                <a:rPr lang="en-US" altLang="ja-JP" sz="2400" dirty="0">
                  <a:solidFill>
                    <a:srgbClr val="595959"/>
                  </a:solidFill>
                  <a:latin typeface="Verlag Book" pitchFamily="50" charset="0"/>
                  <a:ea typeface="ヒラギノ角ゴ Pro W6"/>
                  <a:cs typeface="ヒラギノ角ゴ Pro W6"/>
                </a:rPr>
                <a:t>※ </a:t>
              </a:r>
              <a:r>
                <a:rPr lang="en-US" sz="2400" dirty="0">
                  <a:solidFill>
                    <a:srgbClr val="000000"/>
                  </a:solidFill>
                  <a:latin typeface="Verlag Book" pitchFamily="50" charset="0"/>
                  <a:ea typeface="ＭＳ 明朝"/>
                  <a:cs typeface="Times New Roman"/>
                </a:rPr>
                <a:t>©2018 Nu Skin Japan Co., Ltd</a:t>
              </a:r>
              <a:r>
                <a:rPr lang="en-US" sz="2400" dirty="0">
                  <a:solidFill>
                    <a:srgbClr val="000000"/>
                  </a:solidFill>
                  <a:latin typeface="Verlag Book"/>
                  <a:ea typeface="ＭＳ 明朝"/>
                  <a:cs typeface="Times New Roman"/>
                </a:rPr>
                <a:t>. </a:t>
              </a:r>
              <a:endParaRPr lang="ja-JP" altLang="en-US" sz="2400" dirty="0">
                <a:latin typeface="ＭＳ Ｐゴシック"/>
                <a:cs typeface="ＭＳ Ｐゴシック"/>
              </a:endParaRPr>
            </a:p>
            <a:p>
              <a:r>
                <a:rPr lang="ja-JP" altLang="en-US" sz="2400" dirty="0">
                  <a:solidFill>
                    <a:srgbClr val="000000"/>
                  </a:solidFill>
                  <a:latin typeface="ＭＳ Ｐゴシック"/>
                  <a:cs typeface="Times New Roman"/>
                </a:rPr>
                <a:t>掲載されている画像等の無断転載および改変は禁じられています。</a:t>
              </a:r>
              <a:endParaRPr lang="ja-JP" altLang="en-US" sz="2400" dirty="0">
                <a:latin typeface="ＭＳ Ｐゴシック"/>
                <a:cs typeface="ＭＳ Ｐゴシック"/>
              </a:endParaRPr>
            </a:p>
          </p:txBody>
        </p:sp>
        <p:pic>
          <p:nvPicPr>
            <p:cNvPr id="9" name="Picture 2" descr="C:\Users\yaetorii\AppData\Local\Microsoft\Windows\Temporary Internet Files\Content.IE5\7TBWHVNJ\MC9004113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69" y="3887450"/>
              <a:ext cx="640994" cy="5117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712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6C02F7-D64A-4B9B-995A-79F0240A5521}"/>
              </a:ext>
            </a:extLst>
          </p:cNvPr>
          <p:cNvPicPr>
            <a:picLocks noChangeAspect="1"/>
          </p:cNvPicPr>
          <p:nvPr/>
        </p:nvPicPr>
        <p:blipFill>
          <a:blip r:embed="rId3"/>
          <a:stretch>
            <a:fillRect/>
          </a:stretch>
        </p:blipFill>
        <p:spPr>
          <a:xfrm>
            <a:off x="0" y="462570"/>
            <a:ext cx="12192000" cy="5932859"/>
          </a:xfrm>
          <a:prstGeom prst="rect">
            <a:avLst/>
          </a:prstGeom>
        </p:spPr>
      </p:pic>
      <p:sp>
        <p:nvSpPr>
          <p:cNvPr id="2" name="テキスト ボックス 1">
            <a:extLst>
              <a:ext uri="{FF2B5EF4-FFF2-40B4-BE49-F238E27FC236}">
                <a16:creationId xmlns:a16="http://schemas.microsoft.com/office/drawing/2014/main" id="{78CDFFBC-3055-4F4D-9853-74C11C576C04}"/>
              </a:ext>
            </a:extLst>
          </p:cNvPr>
          <p:cNvSpPr txBox="1"/>
          <p:nvPr/>
        </p:nvSpPr>
        <p:spPr>
          <a:xfrm>
            <a:off x="228600" y="462570"/>
            <a:ext cx="11750039" cy="5355312"/>
          </a:xfrm>
          <a:prstGeom prst="rect">
            <a:avLst/>
          </a:prstGeom>
          <a:noFill/>
        </p:spPr>
        <p:txBody>
          <a:bodyPr wrap="square" rtlCol="0">
            <a:spAutoFit/>
          </a:bodyPr>
          <a:lstStyle/>
          <a:p>
            <a:pPr algn="ctr"/>
            <a:endParaRPr lang="en-US" altLang="ja-JP"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endParaRPr>
          </a:p>
          <a:p>
            <a:pPr algn="ctr"/>
            <a:r>
              <a:rPr lang="ja-JP" altLang="en-US"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rPr>
              <a:t>初代</a:t>
            </a:r>
            <a:r>
              <a:rPr lang="en-US" altLang="ja-JP"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rPr>
              <a:t>TS</a:t>
            </a:r>
            <a:r>
              <a:rPr lang="ja-JP" altLang="en-US"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rPr>
              <a:t>スカルプ発売後</a:t>
            </a:r>
            <a:endParaRPr lang="en-US" altLang="ja-JP"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endParaRPr>
          </a:p>
          <a:p>
            <a:pPr algn="ctr"/>
            <a:endParaRPr lang="en-US" altLang="ja-JP"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endParaRPr>
          </a:p>
          <a:p>
            <a:pPr algn="ctr"/>
            <a:r>
              <a:rPr lang="ja-JP" altLang="en-US"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rPr>
              <a:t>新たな薄毛・抜毛の原因として</a:t>
            </a:r>
            <a:endParaRPr lang="en-US" altLang="ja-JP"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endParaRPr>
          </a:p>
          <a:p>
            <a:pPr algn="ctr"/>
            <a:r>
              <a:rPr lang="ja-JP" altLang="en-US" sz="7200" dirty="0">
                <a:latin typeface="小塚ゴシック Pro R" panose="020B0400000000000000" pitchFamily="34" charset="-128"/>
                <a:ea typeface="小塚ゴシック Pro R" panose="020B0400000000000000" pitchFamily="34" charset="-128"/>
              </a:rPr>
              <a:t>「</a:t>
            </a:r>
            <a:r>
              <a:rPr lang="en-US" altLang="ja-JP" sz="7200" dirty="0">
                <a:latin typeface="小塚ゴシック Pro R" panose="020B0400000000000000" pitchFamily="34" charset="-128"/>
                <a:ea typeface="小塚ゴシック Pro R" panose="020B0400000000000000" pitchFamily="34" charset="-128"/>
              </a:rPr>
              <a:t>17</a:t>
            </a:r>
            <a:r>
              <a:rPr lang="ja-JP" altLang="en-US" sz="7200" dirty="0">
                <a:latin typeface="小塚ゴシック Pro R" panose="020B0400000000000000" pitchFamily="34" charset="-128"/>
                <a:ea typeface="小塚ゴシック Pro R" panose="020B0400000000000000" pitchFamily="34" charset="-128"/>
              </a:rPr>
              <a:t>型コラーゲンの減少」</a:t>
            </a:r>
            <a:endParaRPr lang="en-US" altLang="ja-JP" sz="7200" dirty="0">
              <a:latin typeface="小塚ゴシック Pro R" panose="020B0400000000000000" pitchFamily="34" charset="-128"/>
              <a:ea typeface="小塚ゴシック Pro R" panose="020B0400000000000000" pitchFamily="34" charset="-128"/>
            </a:endParaRPr>
          </a:p>
          <a:p>
            <a:pPr algn="ctr"/>
            <a:r>
              <a:rPr lang="ja-JP" altLang="en-US"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rPr>
              <a:t>が発表された</a:t>
            </a:r>
            <a:endParaRPr lang="en-US" altLang="ja-JP" sz="5400" dirty="0">
              <a:solidFill>
                <a:schemeClr val="tx1">
                  <a:lumMod val="50000"/>
                  <a:lumOff val="50000"/>
                </a:schemeClr>
              </a:solidFill>
              <a:latin typeface="小塚ゴシック Pro R" panose="020B0400000000000000" pitchFamily="34" charset="-128"/>
              <a:ea typeface="小塚ゴシック Pro R" panose="020B0400000000000000" pitchFamily="34" charset="-128"/>
            </a:endParaRPr>
          </a:p>
        </p:txBody>
      </p:sp>
    </p:spTree>
    <p:extLst>
      <p:ext uri="{BB962C8B-B14F-4D97-AF65-F5344CB8AC3E}">
        <p14:creationId xmlns:p14="http://schemas.microsoft.com/office/powerpoint/2010/main" val="309191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093275016"/>
              </p:ext>
            </p:extLst>
          </p:nvPr>
        </p:nvGraphicFramePr>
        <p:xfrm>
          <a:off x="2084216" y="759651"/>
          <a:ext cx="8023568" cy="4963248"/>
        </p:xfrm>
        <a:graphic>
          <a:graphicData uri="http://schemas.openxmlformats.org/drawingml/2006/table">
            <a:tbl>
              <a:tblPr firstRow="1" firstCol="1" bandRow="1">
                <a:tableStyleId>{93296810-A885-4BE3-A3E7-6D5BEEA58F35}</a:tableStyleId>
              </a:tblPr>
              <a:tblGrid>
                <a:gridCol w="1692940">
                  <a:extLst>
                    <a:ext uri="{9D8B030D-6E8A-4147-A177-3AD203B41FA5}">
                      <a16:colId xmlns:a16="http://schemas.microsoft.com/office/drawing/2014/main" val="20000"/>
                    </a:ext>
                  </a:extLst>
                </a:gridCol>
                <a:gridCol w="3119440">
                  <a:extLst>
                    <a:ext uri="{9D8B030D-6E8A-4147-A177-3AD203B41FA5}">
                      <a16:colId xmlns:a16="http://schemas.microsoft.com/office/drawing/2014/main" val="20001"/>
                    </a:ext>
                  </a:extLst>
                </a:gridCol>
                <a:gridCol w="3211188">
                  <a:extLst>
                    <a:ext uri="{9D8B030D-6E8A-4147-A177-3AD203B41FA5}">
                      <a16:colId xmlns:a16="http://schemas.microsoft.com/office/drawing/2014/main" val="20002"/>
                    </a:ext>
                  </a:extLst>
                </a:gridCol>
              </a:tblGrid>
              <a:tr h="585045">
                <a:tc>
                  <a:txBody>
                    <a:bodyPr/>
                    <a:lstStyle/>
                    <a:p>
                      <a:endParaRPr lang="ja-JP" sz="2100" kern="100" dirty="0">
                        <a:effectLst/>
                        <a:latin typeface="小塚ゴシック Pr6N R" pitchFamily="34" charset="-128"/>
                        <a:ea typeface="小塚ゴシック Pr6N R" pitchFamily="34" charset="-128"/>
                      </a:endParaRPr>
                    </a:p>
                  </a:txBody>
                  <a:tcPr marL="76200" marR="76200" marT="76200" marB="76200"/>
                </a:tc>
                <a:tc>
                  <a:txBody>
                    <a:bodyPr/>
                    <a:lstStyle/>
                    <a:p>
                      <a:pPr algn="ctr">
                        <a:lnSpc>
                          <a:spcPct val="140000"/>
                        </a:lnSpc>
                        <a:spcBef>
                          <a:spcPts val="750"/>
                        </a:spcBef>
                        <a:spcAft>
                          <a:spcPts val="750"/>
                        </a:spcAft>
                      </a:pPr>
                      <a:r>
                        <a:rPr lang="ja-JP" sz="2400" kern="0" dirty="0">
                          <a:effectLst/>
                          <a:latin typeface="小塚ゴシック Pr6N R" pitchFamily="34" charset="-128"/>
                          <a:ea typeface="小塚ゴシック Pr6N R" pitchFamily="34" charset="-128"/>
                        </a:rPr>
                        <a:t>男性</a:t>
                      </a:r>
                      <a:endParaRPr lang="ja-JP" sz="2400" kern="100" dirty="0">
                        <a:effectLst/>
                        <a:latin typeface="小塚ゴシック Pr6N R" pitchFamily="34" charset="-128"/>
                        <a:ea typeface="小塚ゴシック Pr6N R" pitchFamily="34" charset="-128"/>
                        <a:cs typeface="Times New Roman"/>
                      </a:endParaRPr>
                    </a:p>
                  </a:txBody>
                  <a:tcPr marL="76200" marR="76200" marT="76200" marB="76200"/>
                </a:tc>
                <a:tc>
                  <a:txBody>
                    <a:bodyPr/>
                    <a:lstStyle/>
                    <a:p>
                      <a:pPr algn="ctr">
                        <a:lnSpc>
                          <a:spcPct val="140000"/>
                        </a:lnSpc>
                        <a:spcBef>
                          <a:spcPts val="750"/>
                        </a:spcBef>
                        <a:spcAft>
                          <a:spcPts val="750"/>
                        </a:spcAft>
                      </a:pPr>
                      <a:r>
                        <a:rPr lang="ja-JP" sz="2400" kern="0" dirty="0">
                          <a:effectLst/>
                          <a:latin typeface="小塚ゴシック Pr6N R" pitchFamily="34" charset="-128"/>
                          <a:ea typeface="小塚ゴシック Pr6N R" pitchFamily="34" charset="-128"/>
                        </a:rPr>
                        <a:t>女性</a:t>
                      </a:r>
                      <a:endParaRPr lang="ja-JP" sz="2400" kern="100" dirty="0">
                        <a:effectLst/>
                        <a:latin typeface="小塚ゴシック Pr6N R" pitchFamily="34" charset="-128"/>
                        <a:ea typeface="小塚ゴシック Pr6N R" pitchFamily="34" charset="-128"/>
                        <a:cs typeface="Times New Roman"/>
                      </a:endParaRPr>
                    </a:p>
                  </a:txBody>
                  <a:tcPr marL="76200" marR="76200" marT="76200" marB="76200"/>
                </a:tc>
                <a:extLst>
                  <a:ext uri="{0D108BD9-81ED-4DB2-BD59-A6C34878D82A}">
                    <a16:rowId xmlns:a16="http://schemas.microsoft.com/office/drawing/2014/main" val="10000"/>
                  </a:ext>
                </a:extLst>
              </a:tr>
              <a:tr h="609303">
                <a:tc rowSpan="6">
                  <a:txBody>
                    <a:bodyPr/>
                    <a:lstStyle/>
                    <a:p>
                      <a:pPr algn="ctr">
                        <a:lnSpc>
                          <a:spcPct val="140000"/>
                        </a:lnSpc>
                        <a:spcBef>
                          <a:spcPts val="750"/>
                        </a:spcBef>
                        <a:spcAft>
                          <a:spcPts val="750"/>
                        </a:spcAft>
                      </a:pPr>
                      <a:endParaRPr lang="ja-JP" sz="2100" kern="100" dirty="0">
                        <a:effectLst/>
                        <a:latin typeface="小塚ゴシック Pr6N R" pitchFamily="34" charset="-128"/>
                        <a:ea typeface="小塚ゴシック Pr6N R" pitchFamily="34" charset="-128"/>
                        <a:cs typeface="Times New Roman"/>
                      </a:endParaRPr>
                    </a:p>
                  </a:txBody>
                  <a:tcPr marL="76200" marR="76200" marT="76200" marB="76200"/>
                </a:tc>
                <a:tc rowSpan="3">
                  <a:txBody>
                    <a:bodyPr/>
                    <a:lstStyle/>
                    <a:p>
                      <a:pPr algn="ctr">
                        <a:lnSpc>
                          <a:spcPct val="140000"/>
                        </a:lnSpc>
                        <a:spcBef>
                          <a:spcPts val="750"/>
                        </a:spcBef>
                        <a:spcAft>
                          <a:spcPts val="750"/>
                        </a:spcAft>
                      </a:pPr>
                      <a:r>
                        <a:rPr lang="ja-JP" sz="2100" kern="0" dirty="0">
                          <a:solidFill>
                            <a:schemeClr val="tx1">
                              <a:lumMod val="65000"/>
                              <a:lumOff val="35000"/>
                            </a:schemeClr>
                          </a:solidFill>
                          <a:effectLst/>
                          <a:latin typeface="小塚ゴシック Pr6N R" pitchFamily="34" charset="-128"/>
                          <a:ea typeface="小塚ゴシック Pr6N R" pitchFamily="34" charset="-128"/>
                        </a:rPr>
                        <a:t>男性ホルモン</a:t>
                      </a:r>
                      <a:endParaRPr lang="ja-JP" sz="2100" kern="100" dirty="0">
                        <a:solidFill>
                          <a:schemeClr val="tx1">
                            <a:lumMod val="65000"/>
                            <a:lumOff val="35000"/>
                          </a:schemeClr>
                        </a:solidFill>
                        <a:effectLst/>
                        <a:latin typeface="小塚ゴシック Pr6N R" pitchFamily="34" charset="-128"/>
                        <a:ea typeface="小塚ゴシック Pr6N R" pitchFamily="34" charset="-128"/>
                        <a:cs typeface="Times New Roman"/>
                      </a:endParaRPr>
                    </a:p>
                  </a:txBody>
                  <a:tcPr marL="76200" marR="76200" marT="76200" marB="76200"/>
                </a:tc>
                <a:tc>
                  <a:txBody>
                    <a:bodyPr/>
                    <a:lstStyle/>
                    <a:p>
                      <a:pPr algn="ctr">
                        <a:lnSpc>
                          <a:spcPct val="140000"/>
                        </a:lnSpc>
                        <a:spcBef>
                          <a:spcPts val="750"/>
                        </a:spcBef>
                        <a:spcAft>
                          <a:spcPts val="750"/>
                        </a:spcAft>
                      </a:pPr>
                      <a:r>
                        <a:rPr lang="ja-JP" sz="2100" kern="0" dirty="0">
                          <a:solidFill>
                            <a:schemeClr val="tx1">
                              <a:lumMod val="65000"/>
                              <a:lumOff val="35000"/>
                            </a:schemeClr>
                          </a:solidFill>
                          <a:effectLst/>
                          <a:latin typeface="小塚ゴシック Pr6N R" pitchFamily="34" charset="-128"/>
                          <a:ea typeface="小塚ゴシック Pr6N R" pitchFamily="34" charset="-128"/>
                        </a:rPr>
                        <a:t>ホルモンバランス</a:t>
                      </a:r>
                      <a:endParaRPr lang="ja-JP" sz="2100" kern="100" dirty="0">
                        <a:solidFill>
                          <a:schemeClr val="tx1">
                            <a:lumMod val="65000"/>
                            <a:lumOff val="35000"/>
                          </a:schemeClr>
                        </a:solidFill>
                        <a:effectLst/>
                        <a:latin typeface="小塚ゴシック Pr6N R" pitchFamily="34" charset="-128"/>
                        <a:ea typeface="小塚ゴシック Pr6N R" pitchFamily="34" charset="-128"/>
                        <a:cs typeface="Times New Roman"/>
                      </a:endParaRPr>
                    </a:p>
                  </a:txBody>
                  <a:tcPr marL="76200" marR="76200" marT="76200" marB="76200"/>
                </a:tc>
                <a:extLst>
                  <a:ext uri="{0D108BD9-81ED-4DB2-BD59-A6C34878D82A}">
                    <a16:rowId xmlns:a16="http://schemas.microsoft.com/office/drawing/2014/main" val="10001"/>
                  </a:ext>
                </a:extLst>
              </a:tr>
              <a:tr h="609303">
                <a:tc vMerge="1">
                  <a:txBody>
                    <a:bodyPr/>
                    <a:lstStyle/>
                    <a:p>
                      <a:endParaRPr kumimoji="1" lang="ja-JP" altLang="en-US"/>
                    </a:p>
                  </a:txBody>
                  <a:tcPr/>
                </a:tc>
                <a:tc vMerge="1">
                  <a:txBody>
                    <a:bodyPr/>
                    <a:lstStyle/>
                    <a:p>
                      <a:endParaRPr kumimoji="1" lang="ja-JP" altLang="en-US"/>
                    </a:p>
                  </a:txBody>
                  <a:tcPr/>
                </a:tc>
                <a:tc>
                  <a:txBody>
                    <a:bodyPr/>
                    <a:lstStyle/>
                    <a:p>
                      <a:pPr algn="ctr">
                        <a:lnSpc>
                          <a:spcPct val="140000"/>
                        </a:lnSpc>
                        <a:spcBef>
                          <a:spcPts val="750"/>
                        </a:spcBef>
                        <a:spcAft>
                          <a:spcPts val="750"/>
                        </a:spcAft>
                      </a:pPr>
                      <a:r>
                        <a:rPr lang="ja-JP" sz="2100" kern="0" dirty="0">
                          <a:solidFill>
                            <a:schemeClr val="tx1">
                              <a:lumMod val="65000"/>
                              <a:lumOff val="35000"/>
                            </a:schemeClr>
                          </a:solidFill>
                          <a:effectLst/>
                          <a:latin typeface="小塚ゴシック Pr6N R" pitchFamily="34" charset="-128"/>
                          <a:ea typeface="小塚ゴシック Pr6N R" pitchFamily="34" charset="-128"/>
                        </a:rPr>
                        <a:t>妊娠・出産</a:t>
                      </a:r>
                      <a:endParaRPr lang="ja-JP" sz="2100" kern="100" dirty="0">
                        <a:solidFill>
                          <a:schemeClr val="tx1">
                            <a:lumMod val="65000"/>
                            <a:lumOff val="35000"/>
                          </a:schemeClr>
                        </a:solidFill>
                        <a:effectLst/>
                        <a:latin typeface="小塚ゴシック Pr6N R" pitchFamily="34" charset="-128"/>
                        <a:ea typeface="小塚ゴシック Pr6N R" pitchFamily="34" charset="-128"/>
                        <a:cs typeface="Times New Roman"/>
                      </a:endParaRPr>
                    </a:p>
                  </a:txBody>
                  <a:tcPr marL="76200" marR="76200" marT="76200" marB="76200"/>
                </a:tc>
                <a:extLst>
                  <a:ext uri="{0D108BD9-81ED-4DB2-BD59-A6C34878D82A}">
                    <a16:rowId xmlns:a16="http://schemas.microsoft.com/office/drawing/2014/main" val="10002"/>
                  </a:ext>
                </a:extLst>
              </a:tr>
              <a:tr h="609303">
                <a:tc vMerge="1">
                  <a:txBody>
                    <a:bodyPr/>
                    <a:lstStyle/>
                    <a:p>
                      <a:endParaRPr kumimoji="1" lang="ja-JP" altLang="en-US"/>
                    </a:p>
                  </a:txBody>
                  <a:tcPr/>
                </a:tc>
                <a:tc vMerge="1">
                  <a:txBody>
                    <a:bodyPr/>
                    <a:lstStyle/>
                    <a:p>
                      <a:endParaRPr kumimoji="1" lang="ja-JP" altLang="en-US"/>
                    </a:p>
                  </a:txBody>
                  <a:tcPr/>
                </a:tc>
                <a:tc>
                  <a:txBody>
                    <a:bodyPr/>
                    <a:lstStyle/>
                    <a:p>
                      <a:pPr algn="ctr">
                        <a:lnSpc>
                          <a:spcPct val="140000"/>
                        </a:lnSpc>
                        <a:spcBef>
                          <a:spcPts val="750"/>
                        </a:spcBef>
                        <a:spcAft>
                          <a:spcPts val="750"/>
                        </a:spcAft>
                      </a:pPr>
                      <a:r>
                        <a:rPr lang="ja-JP" sz="2100" kern="0" dirty="0">
                          <a:solidFill>
                            <a:schemeClr val="tx1">
                              <a:lumMod val="65000"/>
                              <a:lumOff val="35000"/>
                            </a:schemeClr>
                          </a:solidFill>
                          <a:effectLst/>
                          <a:latin typeface="小塚ゴシック Pr6N R" pitchFamily="34" charset="-128"/>
                          <a:ea typeface="小塚ゴシック Pr6N R" pitchFamily="34" charset="-128"/>
                        </a:rPr>
                        <a:t>加齢</a:t>
                      </a:r>
                      <a:endParaRPr lang="ja-JP" sz="2100" kern="100" dirty="0">
                        <a:solidFill>
                          <a:schemeClr val="tx1">
                            <a:lumMod val="65000"/>
                            <a:lumOff val="35000"/>
                          </a:schemeClr>
                        </a:solidFill>
                        <a:effectLst/>
                        <a:latin typeface="小塚ゴシック Pr6N R" pitchFamily="34" charset="-128"/>
                        <a:ea typeface="小塚ゴシック Pr6N R" pitchFamily="34" charset="-128"/>
                        <a:cs typeface="Times New Roman"/>
                      </a:endParaRPr>
                    </a:p>
                  </a:txBody>
                  <a:tcPr marL="76200" marR="76200" marT="76200" marB="76200"/>
                </a:tc>
                <a:extLst>
                  <a:ext uri="{0D108BD9-81ED-4DB2-BD59-A6C34878D82A}">
                    <a16:rowId xmlns:a16="http://schemas.microsoft.com/office/drawing/2014/main" val="10003"/>
                  </a:ext>
                </a:extLst>
              </a:tr>
              <a:tr h="609303">
                <a:tc vMerge="1">
                  <a:txBody>
                    <a:bodyPr/>
                    <a:lstStyle/>
                    <a:p>
                      <a:endParaRPr kumimoji="1" lang="ja-JP" altLang="en-US"/>
                    </a:p>
                  </a:txBody>
                  <a:tcPr/>
                </a:tc>
                <a:tc gridSpan="2">
                  <a:txBody>
                    <a:bodyPr/>
                    <a:lstStyle/>
                    <a:p>
                      <a:pPr algn="ctr">
                        <a:lnSpc>
                          <a:spcPct val="140000"/>
                        </a:lnSpc>
                        <a:spcBef>
                          <a:spcPts val="750"/>
                        </a:spcBef>
                        <a:spcAft>
                          <a:spcPts val="750"/>
                        </a:spcAft>
                      </a:pPr>
                      <a:r>
                        <a:rPr lang="ja-JP" sz="2100" kern="0" dirty="0">
                          <a:solidFill>
                            <a:schemeClr val="tx1">
                              <a:lumMod val="65000"/>
                              <a:lumOff val="35000"/>
                            </a:schemeClr>
                          </a:solidFill>
                          <a:effectLst/>
                          <a:latin typeface="小塚ゴシック Pr6N R" pitchFamily="34" charset="-128"/>
                          <a:ea typeface="小塚ゴシック Pr6N R" pitchFamily="34" charset="-128"/>
                        </a:rPr>
                        <a:t>遺伝</a:t>
                      </a:r>
                      <a:endParaRPr lang="ja-JP" sz="2100" kern="100" dirty="0">
                        <a:solidFill>
                          <a:schemeClr val="tx1">
                            <a:lumMod val="65000"/>
                            <a:lumOff val="35000"/>
                          </a:schemeClr>
                        </a:solidFill>
                        <a:effectLst/>
                        <a:latin typeface="小塚ゴシック Pr6N R" pitchFamily="34" charset="-128"/>
                        <a:ea typeface="小塚ゴシック Pr6N R" pitchFamily="34" charset="-128"/>
                        <a:cs typeface="Times New Roman"/>
                      </a:endParaRPr>
                    </a:p>
                  </a:txBody>
                  <a:tcPr marL="76200" marR="76200" marT="76200" marB="76200"/>
                </a:tc>
                <a:tc hMerge="1">
                  <a:txBody>
                    <a:bodyPr/>
                    <a:lstStyle/>
                    <a:p>
                      <a:endParaRPr kumimoji="1" lang="ja-JP" altLang="en-US"/>
                    </a:p>
                  </a:txBody>
                  <a:tcPr/>
                </a:tc>
                <a:extLst>
                  <a:ext uri="{0D108BD9-81ED-4DB2-BD59-A6C34878D82A}">
                    <a16:rowId xmlns:a16="http://schemas.microsoft.com/office/drawing/2014/main" val="10004"/>
                  </a:ext>
                </a:extLst>
              </a:tr>
              <a:tr h="1309355">
                <a:tc vMerge="1">
                  <a:txBody>
                    <a:bodyPr/>
                    <a:lstStyle/>
                    <a:p>
                      <a:endParaRPr kumimoji="1" lang="ja-JP" altLang="en-US"/>
                    </a:p>
                  </a:txBody>
                  <a:tcPr/>
                </a:tc>
                <a:tc gridSpan="2">
                  <a:txBody>
                    <a:bodyPr/>
                    <a:lstStyle/>
                    <a:p>
                      <a:pPr algn="ctr">
                        <a:lnSpc>
                          <a:spcPct val="150000"/>
                        </a:lnSpc>
                        <a:spcBef>
                          <a:spcPts val="750"/>
                        </a:spcBef>
                        <a:spcAft>
                          <a:spcPts val="750"/>
                        </a:spcAft>
                      </a:pPr>
                      <a:r>
                        <a:rPr lang="ja-JP" altLang="en-US" sz="2100" kern="0" dirty="0">
                          <a:solidFill>
                            <a:schemeClr val="tx1">
                              <a:lumMod val="65000"/>
                              <a:lumOff val="35000"/>
                            </a:schemeClr>
                          </a:solidFill>
                          <a:effectLst/>
                          <a:latin typeface="小塚ゴシック Pr6N R" pitchFamily="34" charset="-128"/>
                          <a:ea typeface="小塚ゴシック Pr6N R" pitchFamily="34" charset="-128"/>
                        </a:rPr>
                        <a:t>頭皮環境の乱れ</a:t>
                      </a:r>
                      <a:endParaRPr lang="en-US" altLang="ja-JP" sz="2100" kern="0" dirty="0">
                        <a:solidFill>
                          <a:schemeClr val="tx1">
                            <a:lumMod val="65000"/>
                            <a:lumOff val="35000"/>
                          </a:schemeClr>
                        </a:solidFill>
                        <a:effectLst/>
                        <a:latin typeface="小塚ゴシック Pr6N R" pitchFamily="34" charset="-128"/>
                        <a:ea typeface="小塚ゴシック Pr6N R" pitchFamily="34" charset="-128"/>
                      </a:endParaRPr>
                    </a:p>
                    <a:p>
                      <a:pPr algn="ctr">
                        <a:lnSpc>
                          <a:spcPct val="100000"/>
                        </a:lnSpc>
                        <a:spcBef>
                          <a:spcPts val="750"/>
                        </a:spcBef>
                        <a:spcAft>
                          <a:spcPts val="750"/>
                        </a:spcAft>
                      </a:pPr>
                      <a:r>
                        <a:rPr lang="ja-JP" altLang="en-US" sz="2100" kern="0" dirty="0">
                          <a:solidFill>
                            <a:schemeClr val="tx1">
                              <a:lumMod val="65000"/>
                              <a:lumOff val="35000"/>
                            </a:schemeClr>
                          </a:solidFill>
                          <a:effectLst/>
                          <a:latin typeface="小塚ゴシック Pr6N R" pitchFamily="34" charset="-128"/>
                          <a:ea typeface="小塚ゴシック Pr6N R" pitchFamily="34" charset="-128"/>
                        </a:rPr>
                        <a:t>（血行不良・</a:t>
                      </a:r>
                      <a:r>
                        <a:rPr lang="ja-JP" sz="2100" kern="0" dirty="0">
                          <a:solidFill>
                            <a:schemeClr val="tx1">
                              <a:lumMod val="65000"/>
                              <a:lumOff val="35000"/>
                            </a:schemeClr>
                          </a:solidFill>
                          <a:effectLst/>
                          <a:latin typeface="小塚ゴシック Pr6N R" pitchFamily="34" charset="-128"/>
                          <a:ea typeface="小塚ゴシック Pr6N R" pitchFamily="34" charset="-128"/>
                        </a:rPr>
                        <a:t>毛穴の詰まり</a:t>
                      </a:r>
                      <a:r>
                        <a:rPr lang="ja-JP" altLang="en-US" sz="2100" kern="0" dirty="0">
                          <a:solidFill>
                            <a:schemeClr val="tx1">
                              <a:lumMod val="65000"/>
                              <a:lumOff val="35000"/>
                            </a:schemeClr>
                          </a:solidFill>
                          <a:effectLst/>
                          <a:latin typeface="小塚ゴシック Pr6N R" pitchFamily="34" charset="-128"/>
                          <a:ea typeface="小塚ゴシック Pr6N R" pitchFamily="34" charset="-128"/>
                        </a:rPr>
                        <a:t>）</a:t>
                      </a:r>
                      <a:endParaRPr lang="ja-JP" sz="2100" kern="100" dirty="0">
                        <a:solidFill>
                          <a:schemeClr val="tx1">
                            <a:lumMod val="65000"/>
                            <a:lumOff val="35000"/>
                          </a:schemeClr>
                        </a:solidFill>
                        <a:effectLst/>
                        <a:latin typeface="小塚ゴシック Pr6N R" pitchFamily="34" charset="-128"/>
                        <a:ea typeface="小塚ゴシック Pr6N R" pitchFamily="34" charset="-128"/>
                        <a:cs typeface="Times New Roman"/>
                      </a:endParaRPr>
                    </a:p>
                  </a:txBody>
                  <a:tcPr marL="76200" marR="76200" marT="76200" marB="76200"/>
                </a:tc>
                <a:tc hMerge="1">
                  <a:txBody>
                    <a:bodyPr/>
                    <a:lstStyle/>
                    <a:p>
                      <a:endParaRPr kumimoji="1" lang="ja-JP" altLang="en-US"/>
                    </a:p>
                  </a:txBody>
                  <a:tcPr/>
                </a:tc>
                <a:extLst>
                  <a:ext uri="{0D108BD9-81ED-4DB2-BD59-A6C34878D82A}">
                    <a16:rowId xmlns:a16="http://schemas.microsoft.com/office/drawing/2014/main" val="10005"/>
                  </a:ext>
                </a:extLst>
              </a:tr>
              <a:tr h="609303">
                <a:tc vMerge="1">
                  <a:txBody>
                    <a:bodyPr/>
                    <a:lstStyle/>
                    <a:p>
                      <a:endParaRPr kumimoji="1" lang="ja-JP" altLang="en-US"/>
                    </a:p>
                  </a:txBody>
                  <a:tcPr/>
                </a:tc>
                <a:tc gridSpan="2">
                  <a:txBody>
                    <a:bodyPr/>
                    <a:lstStyle/>
                    <a:p>
                      <a:pPr algn="ctr">
                        <a:lnSpc>
                          <a:spcPct val="140000"/>
                        </a:lnSpc>
                        <a:spcBef>
                          <a:spcPts val="750"/>
                        </a:spcBef>
                        <a:spcAft>
                          <a:spcPts val="750"/>
                        </a:spcAft>
                      </a:pPr>
                      <a:r>
                        <a:rPr lang="ja-JP" sz="2100" kern="0" dirty="0">
                          <a:solidFill>
                            <a:schemeClr val="tx1">
                              <a:lumMod val="65000"/>
                              <a:lumOff val="35000"/>
                            </a:schemeClr>
                          </a:solidFill>
                          <a:effectLst/>
                          <a:latin typeface="小塚ゴシック Pr6N R" pitchFamily="34" charset="-128"/>
                          <a:ea typeface="小塚ゴシック Pr6N R" pitchFamily="34" charset="-128"/>
                        </a:rPr>
                        <a:t>ストレス・生活習慣</a:t>
                      </a:r>
                      <a:endParaRPr lang="ja-JP" sz="2100" kern="100" dirty="0">
                        <a:solidFill>
                          <a:schemeClr val="tx1">
                            <a:lumMod val="65000"/>
                            <a:lumOff val="35000"/>
                          </a:schemeClr>
                        </a:solidFill>
                        <a:effectLst/>
                        <a:latin typeface="小塚ゴシック Pr6N R" pitchFamily="34" charset="-128"/>
                        <a:ea typeface="小塚ゴシック Pr6N R" pitchFamily="34" charset="-128"/>
                        <a:cs typeface="Times New Roman"/>
                      </a:endParaRPr>
                    </a:p>
                  </a:txBody>
                  <a:tcPr marL="76200" marR="76200" marT="76200" marB="76200"/>
                </a:tc>
                <a:tc h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6" name="テキスト ボックス 5"/>
          <p:cNvSpPr txBox="1"/>
          <p:nvPr/>
        </p:nvSpPr>
        <p:spPr>
          <a:xfrm>
            <a:off x="3749486" y="51765"/>
            <a:ext cx="6358298" cy="707886"/>
          </a:xfrm>
          <a:prstGeom prst="rect">
            <a:avLst/>
          </a:prstGeom>
          <a:noFill/>
        </p:spPr>
        <p:txBody>
          <a:bodyPr wrap="square" rtlCol="0">
            <a:spAutoFit/>
          </a:bodyPr>
          <a:lstStyle/>
          <a:p>
            <a:pPr defTabSz="1219170"/>
            <a:r>
              <a:rPr lang="ja-JP" altLang="en-US" sz="4000" dirty="0">
                <a:solidFill>
                  <a:prstClr val="black">
                    <a:lumMod val="65000"/>
                    <a:lumOff val="35000"/>
                  </a:prstClr>
                </a:solidFill>
                <a:latin typeface="小塚ゴシック Pr6N R" pitchFamily="34" charset="-128"/>
                <a:ea typeface="小塚ゴシック Pr6N R" pitchFamily="34" charset="-128"/>
              </a:rPr>
              <a:t>薄毛・抜毛の原因</a:t>
            </a:r>
            <a:endParaRPr lang="en-US" altLang="ja-JP" sz="4000" dirty="0">
              <a:solidFill>
                <a:prstClr val="black">
                  <a:lumMod val="65000"/>
                  <a:lumOff val="35000"/>
                </a:prstClr>
              </a:solidFill>
              <a:latin typeface="小塚ゴシック Pr6N R" pitchFamily="34" charset="-128"/>
              <a:ea typeface="小塚ゴシック Pr6N R" pitchFamily="34" charset="-128"/>
            </a:endParaRPr>
          </a:p>
        </p:txBody>
      </p:sp>
      <p:sp>
        <p:nvSpPr>
          <p:cNvPr id="12" name="テキスト ボックス 11"/>
          <p:cNvSpPr txBox="1"/>
          <p:nvPr/>
        </p:nvSpPr>
        <p:spPr>
          <a:xfrm>
            <a:off x="2659733" y="2641916"/>
            <a:ext cx="759119" cy="2009524"/>
          </a:xfrm>
          <a:prstGeom prst="rect">
            <a:avLst/>
          </a:prstGeom>
          <a:noFill/>
        </p:spPr>
        <p:txBody>
          <a:bodyPr vert="eaVert" wrap="none" rtlCol="0">
            <a:spAutoFit/>
          </a:bodyPr>
          <a:lstStyle/>
          <a:p>
            <a:pPr defTabSz="1219170"/>
            <a:r>
              <a:rPr lang="ja-JP" altLang="en-US" sz="3733" dirty="0">
                <a:solidFill>
                  <a:prstClr val="white"/>
                </a:solidFill>
                <a:latin typeface="小塚ゴシック Pr6N R" pitchFamily="34" charset="-128"/>
                <a:ea typeface="小塚ゴシック Pr6N R" pitchFamily="34" charset="-128"/>
              </a:rPr>
              <a:t>主な原因</a:t>
            </a:r>
          </a:p>
        </p:txBody>
      </p:sp>
      <p:pic>
        <p:nvPicPr>
          <p:cNvPr id="2" name="図 1">
            <a:extLst>
              <a:ext uri="{FF2B5EF4-FFF2-40B4-BE49-F238E27FC236}">
                <a16:creationId xmlns:a16="http://schemas.microsoft.com/office/drawing/2014/main" id="{4CF4980D-9DD8-4672-AB2A-BA10A90D3D44}"/>
              </a:ext>
            </a:extLst>
          </p:cNvPr>
          <p:cNvPicPr>
            <a:picLocks noChangeAspect="1"/>
          </p:cNvPicPr>
          <p:nvPr/>
        </p:nvPicPr>
        <p:blipFill rotWithShape="1">
          <a:blip r:embed="rId3"/>
          <a:srcRect t="85819"/>
          <a:stretch/>
        </p:blipFill>
        <p:spPr>
          <a:xfrm>
            <a:off x="2070148" y="5722899"/>
            <a:ext cx="8065707" cy="823074"/>
          </a:xfrm>
          <a:prstGeom prst="rect">
            <a:avLst/>
          </a:prstGeom>
        </p:spPr>
      </p:pic>
    </p:spTree>
    <p:extLst>
      <p:ext uri="{BB962C8B-B14F-4D97-AF65-F5344CB8AC3E}">
        <p14:creationId xmlns:p14="http://schemas.microsoft.com/office/powerpoint/2010/main" val="262153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6C02F7-D64A-4B9B-995A-79F0240A5521}"/>
              </a:ext>
            </a:extLst>
          </p:cNvPr>
          <p:cNvPicPr>
            <a:picLocks noChangeAspect="1"/>
          </p:cNvPicPr>
          <p:nvPr/>
        </p:nvPicPr>
        <p:blipFill>
          <a:blip r:embed="rId3"/>
          <a:stretch>
            <a:fillRect/>
          </a:stretch>
        </p:blipFill>
        <p:spPr>
          <a:xfrm>
            <a:off x="0" y="462570"/>
            <a:ext cx="12192000" cy="5932859"/>
          </a:xfrm>
          <a:prstGeom prst="rect">
            <a:avLst/>
          </a:prstGeom>
        </p:spPr>
      </p:pic>
      <p:sp>
        <p:nvSpPr>
          <p:cNvPr id="3" name="テキスト ボックス 2">
            <a:extLst>
              <a:ext uri="{FF2B5EF4-FFF2-40B4-BE49-F238E27FC236}">
                <a16:creationId xmlns:a16="http://schemas.microsoft.com/office/drawing/2014/main" id="{5039D4E8-ECE8-4706-B6B5-B704C78F2AEE}"/>
              </a:ext>
            </a:extLst>
          </p:cNvPr>
          <p:cNvSpPr txBox="1"/>
          <p:nvPr/>
        </p:nvSpPr>
        <p:spPr>
          <a:xfrm>
            <a:off x="235973" y="2968615"/>
            <a:ext cx="11503021" cy="1446550"/>
          </a:xfrm>
          <a:prstGeom prst="rect">
            <a:avLst/>
          </a:prstGeom>
          <a:noFill/>
        </p:spPr>
        <p:txBody>
          <a:bodyPr wrap="square" rtlCol="0">
            <a:spAutoFit/>
          </a:bodyPr>
          <a:lstStyle/>
          <a:p>
            <a:pPr algn="ctr"/>
            <a:r>
              <a:rPr lang="ja-JP" altLang="en-US" sz="8800" dirty="0">
                <a:latin typeface="小塚ゴシック Pro R" panose="020B0400000000000000" pitchFamily="34" charset="-128"/>
                <a:ea typeface="小塚ゴシック Pro R" panose="020B0400000000000000" pitchFamily="34" charset="-128"/>
              </a:rPr>
              <a:t>生む力 ｘ 根づく力</a:t>
            </a:r>
            <a:endParaRPr kumimoji="1" lang="ja-JP" altLang="en-US" sz="8800" dirty="0">
              <a:latin typeface="小塚ゴシック Pro R" panose="020B0400000000000000" pitchFamily="34" charset="-128"/>
              <a:ea typeface="小塚ゴシック Pro R" panose="020B0400000000000000" pitchFamily="34" charset="-128"/>
            </a:endParaRPr>
          </a:p>
        </p:txBody>
      </p:sp>
      <p:sp>
        <p:nvSpPr>
          <p:cNvPr id="5" name="テキスト ボックス 4">
            <a:extLst>
              <a:ext uri="{FF2B5EF4-FFF2-40B4-BE49-F238E27FC236}">
                <a16:creationId xmlns:a16="http://schemas.microsoft.com/office/drawing/2014/main" id="{23E5F074-B753-4996-9275-2365C4F1DE43}"/>
              </a:ext>
            </a:extLst>
          </p:cNvPr>
          <p:cNvSpPr txBox="1"/>
          <p:nvPr/>
        </p:nvSpPr>
        <p:spPr>
          <a:xfrm>
            <a:off x="444617" y="1970839"/>
            <a:ext cx="4760923" cy="646331"/>
          </a:xfrm>
          <a:prstGeom prst="rect">
            <a:avLst/>
          </a:prstGeom>
          <a:noFill/>
        </p:spPr>
        <p:txBody>
          <a:bodyPr wrap="square" rtlCol="0">
            <a:spAutoFit/>
          </a:bodyPr>
          <a:lstStyle/>
          <a:p>
            <a:r>
              <a:rPr kumimoji="1" lang="ja-JP" altLang="en-US" sz="3600" dirty="0">
                <a:solidFill>
                  <a:srgbClr val="FF0000"/>
                </a:solidFill>
                <a:latin typeface="小塚ゴシック Pro R" panose="020B0400000000000000" pitchFamily="34" charset="-128"/>
                <a:ea typeface="小塚ゴシック Pro R" panose="020B0400000000000000" pitchFamily="34" charset="-128"/>
              </a:rPr>
              <a:t>これまでの良いところ</a:t>
            </a:r>
          </a:p>
        </p:txBody>
      </p:sp>
      <p:sp>
        <p:nvSpPr>
          <p:cNvPr id="7" name="テキスト ボックス 6">
            <a:extLst>
              <a:ext uri="{FF2B5EF4-FFF2-40B4-BE49-F238E27FC236}">
                <a16:creationId xmlns:a16="http://schemas.microsoft.com/office/drawing/2014/main" id="{D2C51F01-1897-4301-9B3C-24233446F6DE}"/>
              </a:ext>
            </a:extLst>
          </p:cNvPr>
          <p:cNvSpPr txBox="1"/>
          <p:nvPr/>
        </p:nvSpPr>
        <p:spPr>
          <a:xfrm>
            <a:off x="6127317" y="1970839"/>
            <a:ext cx="5257714" cy="646331"/>
          </a:xfrm>
          <a:prstGeom prst="rect">
            <a:avLst/>
          </a:prstGeom>
          <a:noFill/>
        </p:spPr>
        <p:txBody>
          <a:bodyPr wrap="square" rtlCol="0">
            <a:spAutoFit/>
          </a:bodyPr>
          <a:lstStyle/>
          <a:p>
            <a:r>
              <a:rPr lang="ja-JP" altLang="en-US" sz="3600" dirty="0">
                <a:solidFill>
                  <a:srgbClr val="FF0000"/>
                </a:solidFill>
                <a:latin typeface="小塚ゴシック Pro R" panose="020B0400000000000000" pitchFamily="34" charset="-128"/>
                <a:ea typeface="小塚ゴシック Pro R" panose="020B0400000000000000" pitchFamily="34" charset="-128"/>
              </a:rPr>
              <a:t>新しく追加された</a:t>
            </a:r>
            <a:r>
              <a:rPr kumimoji="1" lang="ja-JP" altLang="en-US" sz="3600" dirty="0">
                <a:solidFill>
                  <a:srgbClr val="FF0000"/>
                </a:solidFill>
                <a:latin typeface="小塚ゴシック Pro R" panose="020B0400000000000000" pitchFamily="34" charset="-128"/>
                <a:ea typeface="小塚ゴシック Pro R" panose="020B0400000000000000" pitchFamily="34" charset="-128"/>
              </a:rPr>
              <a:t>ところ</a:t>
            </a:r>
          </a:p>
        </p:txBody>
      </p:sp>
    </p:spTree>
    <p:extLst>
      <p:ext uri="{BB962C8B-B14F-4D97-AF65-F5344CB8AC3E}">
        <p14:creationId xmlns:p14="http://schemas.microsoft.com/office/powerpoint/2010/main" val="21329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6C02F7-D64A-4B9B-995A-79F0240A5521}"/>
              </a:ext>
            </a:extLst>
          </p:cNvPr>
          <p:cNvPicPr>
            <a:picLocks noChangeAspect="1"/>
          </p:cNvPicPr>
          <p:nvPr/>
        </p:nvPicPr>
        <p:blipFill>
          <a:blip r:embed="rId3"/>
          <a:stretch>
            <a:fillRect/>
          </a:stretch>
        </p:blipFill>
        <p:spPr>
          <a:xfrm>
            <a:off x="949" y="601896"/>
            <a:ext cx="12192000" cy="5932859"/>
          </a:xfrm>
          <a:prstGeom prst="rect">
            <a:avLst/>
          </a:prstGeom>
        </p:spPr>
      </p:pic>
      <p:sp>
        <p:nvSpPr>
          <p:cNvPr id="3" name="テキスト ボックス 2">
            <a:extLst>
              <a:ext uri="{FF2B5EF4-FFF2-40B4-BE49-F238E27FC236}">
                <a16:creationId xmlns:a16="http://schemas.microsoft.com/office/drawing/2014/main" id="{5039D4E8-ECE8-4706-B6B5-B704C78F2AEE}"/>
              </a:ext>
            </a:extLst>
          </p:cNvPr>
          <p:cNvSpPr txBox="1"/>
          <p:nvPr/>
        </p:nvSpPr>
        <p:spPr>
          <a:xfrm>
            <a:off x="3383434" y="909960"/>
            <a:ext cx="6431128" cy="923330"/>
          </a:xfrm>
          <a:prstGeom prst="rect">
            <a:avLst/>
          </a:prstGeom>
          <a:noFill/>
        </p:spPr>
        <p:txBody>
          <a:bodyPr wrap="square" rtlCol="0">
            <a:spAutoFit/>
          </a:bodyPr>
          <a:lstStyle/>
          <a:p>
            <a:r>
              <a:rPr lang="ja-JP" altLang="en-US" sz="5400" dirty="0">
                <a:latin typeface="小塚ゴシック Pro R" panose="020B0400000000000000" pitchFamily="34" charset="-128"/>
                <a:ea typeface="小塚ゴシック Pro R" panose="020B0400000000000000" pitchFamily="34" charset="-128"/>
              </a:rPr>
              <a:t>生む力 </a:t>
            </a:r>
            <a:r>
              <a:rPr lang="ja-JP" altLang="en-US" sz="5400" dirty="0" err="1">
                <a:latin typeface="小塚ゴシック Pro R" panose="020B0400000000000000" pitchFamily="34" charset="-128"/>
                <a:ea typeface="小塚ゴシック Pro R" panose="020B0400000000000000" pitchFamily="34" charset="-128"/>
              </a:rPr>
              <a:t>ｘ</a:t>
            </a:r>
            <a:r>
              <a:rPr lang="ja-JP" altLang="en-US" sz="5400" dirty="0">
                <a:latin typeface="小塚ゴシック Pro R" panose="020B0400000000000000" pitchFamily="34" charset="-128"/>
                <a:ea typeface="小塚ゴシック Pro R" panose="020B0400000000000000" pitchFamily="34" charset="-128"/>
              </a:rPr>
              <a:t>根づく力</a:t>
            </a:r>
            <a:endParaRPr lang="en-US" altLang="ja-JP" sz="5400" dirty="0">
              <a:latin typeface="小塚ゴシック Pro R" panose="020B0400000000000000" pitchFamily="34" charset="-128"/>
              <a:ea typeface="小塚ゴシック Pro R" panose="020B0400000000000000" pitchFamily="34" charset="-128"/>
            </a:endParaRPr>
          </a:p>
        </p:txBody>
      </p:sp>
      <p:sp>
        <p:nvSpPr>
          <p:cNvPr id="5" name="テキスト ボックス 4">
            <a:extLst>
              <a:ext uri="{FF2B5EF4-FFF2-40B4-BE49-F238E27FC236}">
                <a16:creationId xmlns:a16="http://schemas.microsoft.com/office/drawing/2014/main" id="{EB32C1ED-C24A-4019-9EB9-03345F616AC7}"/>
              </a:ext>
            </a:extLst>
          </p:cNvPr>
          <p:cNvSpPr txBox="1"/>
          <p:nvPr/>
        </p:nvSpPr>
        <p:spPr>
          <a:xfrm>
            <a:off x="2051021" y="3739364"/>
            <a:ext cx="8712395" cy="1323439"/>
          </a:xfrm>
          <a:prstGeom prst="rect">
            <a:avLst/>
          </a:prstGeom>
          <a:noFill/>
        </p:spPr>
        <p:txBody>
          <a:bodyPr wrap="square" rtlCol="0">
            <a:spAutoFit/>
          </a:bodyPr>
          <a:lstStyle/>
          <a:p>
            <a:pPr algn="ctr"/>
            <a:r>
              <a:rPr lang="ja-JP" altLang="en-US" sz="8000" dirty="0">
                <a:latin typeface="小塚ゴシック Pro R" panose="020B0400000000000000" pitchFamily="34" charset="-128"/>
                <a:ea typeface="小塚ゴシック Pro R" panose="020B0400000000000000" pitchFamily="34" charset="-128"/>
              </a:rPr>
              <a:t>量感サイエンス</a:t>
            </a:r>
            <a:endParaRPr lang="en-US" altLang="ja-JP" sz="8000" dirty="0">
              <a:latin typeface="小塚ゴシック Pro R" panose="020B0400000000000000" pitchFamily="34" charset="-128"/>
              <a:ea typeface="小塚ゴシック Pro R" panose="020B0400000000000000" pitchFamily="34" charset="-128"/>
            </a:endParaRPr>
          </a:p>
        </p:txBody>
      </p:sp>
      <p:sp>
        <p:nvSpPr>
          <p:cNvPr id="2" name="テキスト ボックス 1">
            <a:extLst>
              <a:ext uri="{FF2B5EF4-FFF2-40B4-BE49-F238E27FC236}">
                <a16:creationId xmlns:a16="http://schemas.microsoft.com/office/drawing/2014/main" id="{CB476163-EB53-46A7-84B7-B57041C5A709}"/>
              </a:ext>
            </a:extLst>
          </p:cNvPr>
          <p:cNvSpPr txBox="1"/>
          <p:nvPr/>
        </p:nvSpPr>
        <p:spPr>
          <a:xfrm>
            <a:off x="1218057" y="3319698"/>
            <a:ext cx="10140978" cy="523220"/>
          </a:xfrm>
          <a:prstGeom prst="rect">
            <a:avLst/>
          </a:prstGeom>
          <a:noFill/>
        </p:spPr>
        <p:txBody>
          <a:bodyPr wrap="square" rtlCol="0">
            <a:spAutoFit/>
          </a:bodyPr>
          <a:lstStyle/>
          <a:p>
            <a:r>
              <a:rPr lang="ja-JP" altLang="ja-JP" sz="2800" dirty="0">
                <a:solidFill>
                  <a:srgbClr val="FF0000"/>
                </a:solidFill>
                <a:latin typeface="小塚ゴシック Pro R" panose="020B0400000000000000" pitchFamily="34" charset="-128"/>
                <a:ea typeface="小塚ゴシック Pro R" panose="020B0400000000000000" pitchFamily="34" charset="-128"/>
              </a:rPr>
              <a:t>ボリュームある印象を与える</a:t>
            </a:r>
            <a:r>
              <a:rPr lang="ja-JP" altLang="en-US" sz="2800" dirty="0">
                <a:solidFill>
                  <a:srgbClr val="FF0000"/>
                </a:solidFill>
                <a:latin typeface="小塚ゴシック Pro R" panose="020B0400000000000000" pitchFamily="34" charset="-128"/>
                <a:ea typeface="小塚ゴシック Pro R" panose="020B0400000000000000" pitchFamily="34" charset="-128"/>
              </a:rPr>
              <a:t>生育</a:t>
            </a:r>
            <a:r>
              <a:rPr lang="ja-JP" altLang="ja-JP" sz="2800" dirty="0">
                <a:solidFill>
                  <a:srgbClr val="FF0000"/>
                </a:solidFill>
                <a:latin typeface="小塚ゴシック Pro R" panose="020B0400000000000000" pitchFamily="34" charset="-128"/>
                <a:ea typeface="小塚ゴシック Pro R" panose="020B0400000000000000" pitchFamily="34" charset="-128"/>
              </a:rPr>
              <a:t>環境に着目したサイエンス</a:t>
            </a:r>
            <a:endParaRPr kumimoji="1" lang="ja-JP" altLang="en-US" sz="2800" dirty="0">
              <a:solidFill>
                <a:srgbClr val="FF0000"/>
              </a:solidFill>
            </a:endParaRPr>
          </a:p>
        </p:txBody>
      </p:sp>
      <p:sp>
        <p:nvSpPr>
          <p:cNvPr id="7" name="矢印: 下 6">
            <a:extLst>
              <a:ext uri="{FF2B5EF4-FFF2-40B4-BE49-F238E27FC236}">
                <a16:creationId xmlns:a16="http://schemas.microsoft.com/office/drawing/2014/main" id="{276BEE9D-6D5A-40E0-86B4-FBDD5F7CDAA9}"/>
              </a:ext>
            </a:extLst>
          </p:cNvPr>
          <p:cNvSpPr/>
          <p:nvPr/>
        </p:nvSpPr>
        <p:spPr>
          <a:xfrm>
            <a:off x="4946708" y="1909804"/>
            <a:ext cx="2298584" cy="9555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195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6C02F7-D64A-4B9B-995A-79F0240A5521}"/>
              </a:ext>
            </a:extLst>
          </p:cNvPr>
          <p:cNvPicPr>
            <a:picLocks noChangeAspect="1"/>
          </p:cNvPicPr>
          <p:nvPr/>
        </p:nvPicPr>
        <p:blipFill>
          <a:blip r:embed="rId3"/>
          <a:stretch>
            <a:fillRect/>
          </a:stretch>
        </p:blipFill>
        <p:spPr>
          <a:xfrm>
            <a:off x="0" y="622941"/>
            <a:ext cx="12192000" cy="5932859"/>
          </a:xfrm>
          <a:prstGeom prst="rect">
            <a:avLst/>
          </a:prstGeom>
        </p:spPr>
      </p:pic>
      <p:sp>
        <p:nvSpPr>
          <p:cNvPr id="3" name="テキスト ボックス 2">
            <a:extLst>
              <a:ext uri="{FF2B5EF4-FFF2-40B4-BE49-F238E27FC236}">
                <a16:creationId xmlns:a16="http://schemas.microsoft.com/office/drawing/2014/main" id="{5039D4E8-ECE8-4706-B6B5-B704C78F2AEE}"/>
              </a:ext>
            </a:extLst>
          </p:cNvPr>
          <p:cNvSpPr txBox="1"/>
          <p:nvPr/>
        </p:nvSpPr>
        <p:spPr>
          <a:xfrm>
            <a:off x="1124698" y="741431"/>
            <a:ext cx="8712395" cy="1323439"/>
          </a:xfrm>
          <a:prstGeom prst="rect">
            <a:avLst/>
          </a:prstGeom>
          <a:noFill/>
        </p:spPr>
        <p:txBody>
          <a:bodyPr wrap="square" rtlCol="0">
            <a:spAutoFit/>
          </a:bodyPr>
          <a:lstStyle/>
          <a:p>
            <a:r>
              <a:rPr lang="ja-JP" altLang="en-US" sz="8000" dirty="0">
                <a:latin typeface="小塚ゴシック Pro R" panose="020B0400000000000000" pitchFamily="34" charset="-128"/>
                <a:ea typeface="小塚ゴシック Pro R" panose="020B0400000000000000" pitchFamily="34" charset="-128"/>
              </a:rPr>
              <a:t>生む力</a:t>
            </a:r>
            <a:r>
              <a:rPr lang="ja-JP" altLang="en-US" sz="8000" dirty="0" err="1">
                <a:solidFill>
                  <a:schemeClr val="bg1">
                    <a:lumMod val="85000"/>
                  </a:schemeClr>
                </a:solidFill>
                <a:latin typeface="小塚ゴシック Pro R" panose="020B0400000000000000" pitchFamily="34" charset="-128"/>
                <a:ea typeface="小塚ゴシック Pro R" panose="020B0400000000000000" pitchFamily="34" charset="-128"/>
              </a:rPr>
              <a:t>ｘ</a:t>
            </a:r>
            <a:r>
              <a:rPr lang="ja-JP" altLang="en-US" sz="8000" dirty="0">
                <a:solidFill>
                  <a:schemeClr val="bg1">
                    <a:lumMod val="85000"/>
                  </a:schemeClr>
                </a:solidFill>
                <a:latin typeface="小塚ゴシック Pro R" panose="020B0400000000000000" pitchFamily="34" charset="-128"/>
                <a:ea typeface="小塚ゴシック Pro R" panose="020B0400000000000000" pitchFamily="34" charset="-128"/>
              </a:rPr>
              <a:t>根づく力</a:t>
            </a:r>
            <a:endParaRPr kumimoji="1" lang="ja-JP" altLang="en-US" sz="8000" dirty="0">
              <a:solidFill>
                <a:schemeClr val="bg1">
                  <a:lumMod val="85000"/>
                </a:schemeClr>
              </a:solidFill>
              <a:latin typeface="小塚ゴシック Pro R" panose="020B0400000000000000" pitchFamily="34" charset="-128"/>
              <a:ea typeface="小塚ゴシック Pro R" panose="020B0400000000000000" pitchFamily="34" charset="-128"/>
            </a:endParaRPr>
          </a:p>
        </p:txBody>
      </p:sp>
      <p:pic>
        <p:nvPicPr>
          <p:cNvPr id="22" name="Picture 3" descr="C:\Users\y-okihara.MARAD\Desktop\頭皮\HC001 (3) - コピー.BMP">
            <a:extLst>
              <a:ext uri="{FF2B5EF4-FFF2-40B4-BE49-F238E27FC236}">
                <a16:creationId xmlns:a16="http://schemas.microsoft.com/office/drawing/2014/main" id="{2A19E140-90A3-4F0F-B583-1FA7AEA476FA}"/>
              </a:ext>
            </a:extLst>
          </p:cNvPr>
          <p:cNvPicPr>
            <a:picLocks noChangeAspect="1" noChangeArrowheads="1"/>
          </p:cNvPicPr>
          <p:nvPr/>
        </p:nvPicPr>
        <p:blipFill>
          <a:blip r:embed="rId4" cstate="print"/>
          <a:srcRect/>
          <a:stretch>
            <a:fillRect/>
          </a:stretch>
        </p:blipFill>
        <p:spPr bwMode="auto">
          <a:xfrm>
            <a:off x="5636125" y="1945015"/>
            <a:ext cx="2522177" cy="3963986"/>
          </a:xfrm>
          <a:prstGeom prst="rect">
            <a:avLst/>
          </a:prstGeom>
          <a:noFill/>
        </p:spPr>
      </p:pic>
      <p:sp>
        <p:nvSpPr>
          <p:cNvPr id="23" name="テキスト ボックス 22">
            <a:extLst>
              <a:ext uri="{FF2B5EF4-FFF2-40B4-BE49-F238E27FC236}">
                <a16:creationId xmlns:a16="http://schemas.microsoft.com/office/drawing/2014/main" id="{2ED8AB12-EA15-408B-A27C-A16FE018F5D5}"/>
              </a:ext>
            </a:extLst>
          </p:cNvPr>
          <p:cNvSpPr txBox="1"/>
          <p:nvPr/>
        </p:nvSpPr>
        <p:spPr>
          <a:xfrm>
            <a:off x="338150" y="3665129"/>
            <a:ext cx="4955675" cy="877163"/>
          </a:xfrm>
          <a:prstGeom prst="rect">
            <a:avLst/>
          </a:prstGeom>
          <a:solidFill>
            <a:srgbClr val="FFFF00"/>
          </a:solidFill>
        </p:spPr>
        <p:txBody>
          <a:bodyPr wrap="square" rtlCol="0">
            <a:spAutoFit/>
          </a:bodyPr>
          <a:lstStyle/>
          <a:p>
            <a:r>
              <a:rPr kumimoji="1" lang="ja-JP" altLang="en-US"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男性ホルモン由来の</a:t>
            </a:r>
            <a:endParaRPr kumimoji="1" lang="en-US" altLang="ja-JP"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a:p>
            <a:r>
              <a:rPr lang="ja-JP" altLang="en-US"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脱毛促進物質</a:t>
            </a:r>
            <a:r>
              <a:rPr lang="ja-JP" altLang="en-US"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a:t>
            </a:r>
            <a:r>
              <a:rPr lang="en-US" altLang="ja-JP"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5α</a:t>
            </a:r>
            <a:r>
              <a:rPr lang="ja-JP" altLang="en-US"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－リダクターゼ）抑制</a:t>
            </a:r>
            <a:r>
              <a:rPr kumimoji="1" lang="ja-JP" altLang="en-US" sz="11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（有効成分：</a:t>
            </a:r>
            <a:r>
              <a:rPr kumimoji="1" lang="en-US" altLang="ja-JP" sz="11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β-</a:t>
            </a:r>
            <a:r>
              <a:rPr kumimoji="1" lang="ja-JP" altLang="en-US" sz="11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グリチルレチン酸）</a:t>
            </a:r>
            <a:endParaRPr kumimoji="1" lang="en-US" altLang="ja-JP" sz="11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p:txBody>
      </p:sp>
      <p:sp>
        <p:nvSpPr>
          <p:cNvPr id="24" name="テキスト ボックス 23">
            <a:extLst>
              <a:ext uri="{FF2B5EF4-FFF2-40B4-BE49-F238E27FC236}">
                <a16:creationId xmlns:a16="http://schemas.microsoft.com/office/drawing/2014/main" id="{50BDFE5F-E8AD-45E6-8F2D-54D1585F1DCA}"/>
              </a:ext>
            </a:extLst>
          </p:cNvPr>
          <p:cNvSpPr txBox="1"/>
          <p:nvPr/>
        </p:nvSpPr>
        <p:spPr>
          <a:xfrm>
            <a:off x="8529699" y="3665128"/>
            <a:ext cx="3001131" cy="877163"/>
          </a:xfrm>
          <a:prstGeom prst="rect">
            <a:avLst/>
          </a:prstGeom>
          <a:solidFill>
            <a:srgbClr val="FFFF00"/>
          </a:solidFill>
        </p:spPr>
        <p:txBody>
          <a:bodyPr wrap="square" rtlCol="0">
            <a:spAutoFit/>
          </a:bodyPr>
          <a:lstStyle/>
          <a:p>
            <a:pPr algn="ctr"/>
            <a:r>
              <a:rPr lang="ja-JP" altLang="en-US"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毛母細胞・毛乳頭の</a:t>
            </a:r>
            <a:endParaRPr lang="en-US" altLang="ja-JP"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a:p>
            <a:pPr algn="ctr"/>
            <a:r>
              <a:rPr kumimoji="1" lang="ja-JP" altLang="en-US"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活性化</a:t>
            </a:r>
            <a:endParaRPr kumimoji="1" lang="en-US" altLang="ja-JP"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a:p>
            <a:pPr algn="ctr"/>
            <a:r>
              <a:rPr lang="ja-JP" altLang="en-US" sz="11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（有効成分：センブリエキス）</a:t>
            </a:r>
            <a:endParaRPr kumimoji="1" lang="ja-JP" altLang="en-US" sz="11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p:txBody>
      </p:sp>
      <p:cxnSp>
        <p:nvCxnSpPr>
          <p:cNvPr id="36" name="直線コネクタ 35">
            <a:extLst>
              <a:ext uri="{FF2B5EF4-FFF2-40B4-BE49-F238E27FC236}">
                <a16:creationId xmlns:a16="http://schemas.microsoft.com/office/drawing/2014/main" id="{11C11898-E087-4A2C-9876-8BC797D7B935}"/>
              </a:ext>
            </a:extLst>
          </p:cNvPr>
          <p:cNvCxnSpPr>
            <a:cxnSpLocks/>
          </p:cNvCxnSpPr>
          <p:nvPr/>
        </p:nvCxnSpPr>
        <p:spPr>
          <a:xfrm>
            <a:off x="3791293" y="4404220"/>
            <a:ext cx="2726953" cy="678616"/>
          </a:xfrm>
          <a:prstGeom prst="line">
            <a:avLst/>
          </a:prstGeom>
          <a:noFill/>
          <a:ln w="9525" cap="flat" cmpd="sng" algn="ctr">
            <a:solidFill>
              <a:srgbClr val="676A55"/>
            </a:solidFill>
            <a:prstDash val="sysDot"/>
          </a:ln>
          <a:effectLst/>
        </p:spPr>
      </p:cxnSp>
      <p:cxnSp>
        <p:nvCxnSpPr>
          <p:cNvPr id="38" name="直線コネクタ 37">
            <a:extLst>
              <a:ext uri="{FF2B5EF4-FFF2-40B4-BE49-F238E27FC236}">
                <a16:creationId xmlns:a16="http://schemas.microsoft.com/office/drawing/2014/main" id="{5AFC59B2-96B2-4865-B206-95BE031278B2}"/>
              </a:ext>
            </a:extLst>
          </p:cNvPr>
          <p:cNvCxnSpPr>
            <a:cxnSpLocks/>
          </p:cNvCxnSpPr>
          <p:nvPr/>
        </p:nvCxnSpPr>
        <p:spPr>
          <a:xfrm flipH="1">
            <a:off x="6670646" y="4284582"/>
            <a:ext cx="1986793" cy="950654"/>
          </a:xfrm>
          <a:prstGeom prst="line">
            <a:avLst/>
          </a:prstGeom>
          <a:noFill/>
          <a:ln w="9525" cap="flat" cmpd="sng" algn="ctr">
            <a:solidFill>
              <a:srgbClr val="676A55"/>
            </a:solidFill>
            <a:prstDash val="sysDot"/>
          </a:ln>
          <a:effectLst/>
        </p:spPr>
      </p:cxnSp>
      <p:sp>
        <p:nvSpPr>
          <p:cNvPr id="10" name="テキスト ボックス 9">
            <a:extLst>
              <a:ext uri="{FF2B5EF4-FFF2-40B4-BE49-F238E27FC236}">
                <a16:creationId xmlns:a16="http://schemas.microsoft.com/office/drawing/2014/main" id="{C9F2C988-7751-4FEB-BB7C-38FB0445E61A}"/>
              </a:ext>
            </a:extLst>
          </p:cNvPr>
          <p:cNvSpPr txBox="1"/>
          <p:nvPr/>
        </p:nvSpPr>
        <p:spPr>
          <a:xfrm>
            <a:off x="532902" y="199716"/>
            <a:ext cx="11241087" cy="646331"/>
          </a:xfrm>
          <a:prstGeom prst="rect">
            <a:avLst/>
          </a:prstGeom>
          <a:noFill/>
        </p:spPr>
        <p:txBody>
          <a:bodyPr wrap="square" rtlCol="0">
            <a:spAutoFit/>
          </a:bodyPr>
          <a:lstStyle/>
          <a:p>
            <a:r>
              <a:rPr kumimoji="1" lang="ja-JP" altLang="en-US" sz="3600" dirty="0">
                <a:solidFill>
                  <a:srgbClr val="FF0000"/>
                </a:solidFill>
                <a:latin typeface="小塚ゴシック Pro R" panose="020B0400000000000000" pitchFamily="34" charset="-128"/>
                <a:ea typeface="小塚ゴシック Pro R" panose="020B0400000000000000" pitchFamily="34" charset="-128"/>
              </a:rPr>
              <a:t>これまでの良いところ ＝</a:t>
            </a:r>
            <a:r>
              <a:rPr lang="ja-JP" altLang="en-US" sz="3600" dirty="0">
                <a:solidFill>
                  <a:srgbClr val="FF0000"/>
                </a:solidFill>
                <a:latin typeface="小塚ゴシック Pro R" panose="020B0400000000000000" pitchFamily="34" charset="-128"/>
                <a:ea typeface="小塚ゴシック Pro R" panose="020B0400000000000000" pitchFamily="34" charset="-128"/>
              </a:rPr>
              <a:t>「</a:t>
            </a:r>
            <a:r>
              <a:rPr kumimoji="1" lang="ja-JP" altLang="en-US" sz="3600" dirty="0">
                <a:solidFill>
                  <a:srgbClr val="FF0000"/>
                </a:solidFill>
                <a:latin typeface="小塚ゴシック Pro R" panose="020B0400000000000000" pitchFamily="34" charset="-128"/>
                <a:ea typeface="小塚ゴシック Pro R" panose="020B0400000000000000" pitchFamily="34" charset="-128"/>
              </a:rPr>
              <a:t>育毛を促進すること」</a:t>
            </a:r>
          </a:p>
        </p:txBody>
      </p:sp>
    </p:spTree>
    <p:extLst>
      <p:ext uri="{BB962C8B-B14F-4D97-AF65-F5344CB8AC3E}">
        <p14:creationId xmlns:p14="http://schemas.microsoft.com/office/powerpoint/2010/main" val="260188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6C02F7-D64A-4B9B-995A-79F0240A5521}"/>
              </a:ext>
            </a:extLst>
          </p:cNvPr>
          <p:cNvPicPr>
            <a:picLocks noChangeAspect="1"/>
          </p:cNvPicPr>
          <p:nvPr/>
        </p:nvPicPr>
        <p:blipFill>
          <a:blip r:embed="rId3"/>
          <a:stretch>
            <a:fillRect/>
          </a:stretch>
        </p:blipFill>
        <p:spPr>
          <a:xfrm>
            <a:off x="4108" y="567972"/>
            <a:ext cx="12192000" cy="5932859"/>
          </a:xfrm>
          <a:prstGeom prst="rect">
            <a:avLst/>
          </a:prstGeom>
        </p:spPr>
      </p:pic>
      <p:sp>
        <p:nvSpPr>
          <p:cNvPr id="3" name="テキスト ボックス 2">
            <a:extLst>
              <a:ext uri="{FF2B5EF4-FFF2-40B4-BE49-F238E27FC236}">
                <a16:creationId xmlns:a16="http://schemas.microsoft.com/office/drawing/2014/main" id="{5039D4E8-ECE8-4706-B6B5-B704C78F2AEE}"/>
              </a:ext>
            </a:extLst>
          </p:cNvPr>
          <p:cNvSpPr txBox="1"/>
          <p:nvPr/>
        </p:nvSpPr>
        <p:spPr>
          <a:xfrm>
            <a:off x="1136622" y="673148"/>
            <a:ext cx="8712395" cy="1323439"/>
          </a:xfrm>
          <a:prstGeom prst="rect">
            <a:avLst/>
          </a:prstGeom>
          <a:noFill/>
        </p:spPr>
        <p:txBody>
          <a:bodyPr wrap="square" rtlCol="0">
            <a:spAutoFit/>
          </a:bodyPr>
          <a:lstStyle/>
          <a:p>
            <a:r>
              <a:rPr lang="ja-JP" altLang="en-US" sz="8000" dirty="0">
                <a:solidFill>
                  <a:schemeClr val="bg1">
                    <a:lumMod val="85000"/>
                  </a:schemeClr>
                </a:solidFill>
                <a:latin typeface="小塚ゴシック Pro R" panose="020B0400000000000000" pitchFamily="34" charset="-128"/>
                <a:ea typeface="小塚ゴシック Pro R" panose="020B0400000000000000" pitchFamily="34" charset="-128"/>
              </a:rPr>
              <a:t>生む力</a:t>
            </a:r>
            <a:r>
              <a:rPr lang="ja-JP" altLang="en-US" sz="8000" dirty="0" err="1">
                <a:solidFill>
                  <a:schemeClr val="bg1">
                    <a:lumMod val="85000"/>
                  </a:schemeClr>
                </a:solidFill>
                <a:latin typeface="小塚ゴシック Pro R" panose="020B0400000000000000" pitchFamily="34" charset="-128"/>
                <a:ea typeface="小塚ゴシック Pro R" panose="020B0400000000000000" pitchFamily="34" charset="-128"/>
              </a:rPr>
              <a:t>ｘ</a:t>
            </a:r>
            <a:r>
              <a:rPr lang="ja-JP" altLang="en-US" sz="8000" dirty="0">
                <a:latin typeface="小塚ゴシック Pro R" panose="020B0400000000000000" pitchFamily="34" charset="-128"/>
                <a:ea typeface="小塚ゴシック Pro R" panose="020B0400000000000000" pitchFamily="34" charset="-128"/>
              </a:rPr>
              <a:t>根づく力</a:t>
            </a:r>
            <a:r>
              <a:rPr lang="ja-JP" altLang="en-US" sz="1100" dirty="0">
                <a:latin typeface="小塚ゴシック Pro R" panose="020B0400000000000000" pitchFamily="34" charset="-128"/>
                <a:ea typeface="小塚ゴシック Pro R" panose="020B0400000000000000" pitchFamily="34" charset="-128"/>
              </a:rPr>
              <a:t>＊</a:t>
            </a:r>
            <a:endParaRPr kumimoji="1" lang="ja-JP" altLang="en-US" sz="1100" dirty="0">
              <a:latin typeface="小塚ゴシック Pro R" panose="020B0400000000000000" pitchFamily="34" charset="-128"/>
              <a:ea typeface="小塚ゴシック Pro R" panose="020B0400000000000000" pitchFamily="34" charset="-128"/>
            </a:endParaRPr>
          </a:p>
        </p:txBody>
      </p:sp>
      <p:sp>
        <p:nvSpPr>
          <p:cNvPr id="133" name="下矢印 161">
            <a:extLst>
              <a:ext uri="{FF2B5EF4-FFF2-40B4-BE49-F238E27FC236}">
                <a16:creationId xmlns:a16="http://schemas.microsoft.com/office/drawing/2014/main" id="{2FA75D98-6E26-4D5F-A6EE-1D6BCF3B5AA0}"/>
              </a:ext>
            </a:extLst>
          </p:cNvPr>
          <p:cNvSpPr/>
          <p:nvPr/>
        </p:nvSpPr>
        <p:spPr>
          <a:xfrm>
            <a:off x="8403947" y="4140711"/>
            <a:ext cx="438022" cy="327565"/>
          </a:xfrm>
          <a:prstGeom prst="downArrow">
            <a:avLst/>
          </a:prstGeom>
          <a:solidFill>
            <a:srgbClr val="0070C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a:extLst>
              <a:ext uri="{FF2B5EF4-FFF2-40B4-BE49-F238E27FC236}">
                <a16:creationId xmlns:a16="http://schemas.microsoft.com/office/drawing/2014/main" id="{7C9FF735-355D-4ED2-B694-278C345FD72C}"/>
              </a:ext>
            </a:extLst>
          </p:cNvPr>
          <p:cNvGrpSpPr/>
          <p:nvPr/>
        </p:nvGrpSpPr>
        <p:grpSpPr>
          <a:xfrm>
            <a:off x="2626503" y="2122869"/>
            <a:ext cx="4013919" cy="3865920"/>
            <a:chOff x="2626503" y="2122869"/>
            <a:chExt cx="4013919" cy="3865920"/>
          </a:xfrm>
        </p:grpSpPr>
        <p:pic>
          <p:nvPicPr>
            <p:cNvPr id="6" name="Picture 2" descr="C:\Users\y-okihara.MARAD\Desktop\頭皮\HC001 (2) - コピー.BMP">
              <a:extLst>
                <a:ext uri="{FF2B5EF4-FFF2-40B4-BE49-F238E27FC236}">
                  <a16:creationId xmlns:a16="http://schemas.microsoft.com/office/drawing/2014/main" id="{1F05E88F-A58C-49A7-B938-EB3CF3A2F72C}"/>
                </a:ext>
              </a:extLst>
            </p:cNvPr>
            <p:cNvPicPr>
              <a:picLocks noChangeAspect="1" noChangeArrowheads="1"/>
            </p:cNvPicPr>
            <p:nvPr/>
          </p:nvPicPr>
          <p:blipFill>
            <a:blip r:embed="rId4" cstate="print"/>
            <a:srcRect t="30103"/>
            <a:stretch>
              <a:fillRect/>
            </a:stretch>
          </p:blipFill>
          <p:spPr bwMode="auto">
            <a:xfrm>
              <a:off x="2626503" y="2122869"/>
              <a:ext cx="4013919" cy="3865920"/>
            </a:xfrm>
            <a:prstGeom prst="rect">
              <a:avLst/>
            </a:prstGeom>
            <a:noFill/>
            <a:effectLst>
              <a:softEdge rad="31750"/>
            </a:effectLst>
          </p:spPr>
        </p:pic>
        <p:sp>
          <p:nvSpPr>
            <p:cNvPr id="80" name="円/楕円 129">
              <a:extLst>
                <a:ext uri="{FF2B5EF4-FFF2-40B4-BE49-F238E27FC236}">
                  <a16:creationId xmlns:a16="http://schemas.microsoft.com/office/drawing/2014/main" id="{F98A28C1-A334-408F-AAD8-560C52345FDD}"/>
                </a:ext>
              </a:extLst>
            </p:cNvPr>
            <p:cNvSpPr>
              <a:spLocks noChangeAspect="1"/>
            </p:cNvSpPr>
            <p:nvPr/>
          </p:nvSpPr>
          <p:spPr>
            <a:xfrm rot="601862">
              <a:off x="4699591" y="3276620"/>
              <a:ext cx="287662" cy="784535"/>
            </a:xfrm>
            <a:prstGeom prst="ellipse">
              <a:avLst/>
            </a:prstGeom>
            <a:noFill/>
            <a:ln w="28575"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円/楕円 129">
              <a:extLst>
                <a:ext uri="{FF2B5EF4-FFF2-40B4-BE49-F238E27FC236}">
                  <a16:creationId xmlns:a16="http://schemas.microsoft.com/office/drawing/2014/main" id="{7E5F8125-C53A-40EC-B98B-A59D8A0CAC1D}"/>
                </a:ext>
              </a:extLst>
            </p:cNvPr>
            <p:cNvSpPr>
              <a:spLocks noChangeAspect="1"/>
            </p:cNvSpPr>
            <p:nvPr/>
          </p:nvSpPr>
          <p:spPr>
            <a:xfrm rot="601862">
              <a:off x="4196413" y="3222708"/>
              <a:ext cx="287662" cy="784535"/>
            </a:xfrm>
            <a:prstGeom prst="ellipse">
              <a:avLst/>
            </a:prstGeom>
            <a:noFill/>
            <a:ln w="28575"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82" name="グループ化 89">
              <a:extLst>
                <a:ext uri="{FF2B5EF4-FFF2-40B4-BE49-F238E27FC236}">
                  <a16:creationId xmlns:a16="http://schemas.microsoft.com/office/drawing/2014/main" id="{B883A8A2-4277-45F7-ADF4-7FF4C6F0D760}"/>
                </a:ext>
              </a:extLst>
            </p:cNvPr>
            <p:cNvGrpSpPr/>
            <p:nvPr/>
          </p:nvGrpSpPr>
          <p:grpSpPr>
            <a:xfrm rot="20808800">
              <a:off x="4730429" y="3529906"/>
              <a:ext cx="237718" cy="458028"/>
              <a:chOff x="3034204" y="2539792"/>
              <a:chExt cx="272713" cy="525452"/>
            </a:xfrm>
          </p:grpSpPr>
          <p:sp>
            <p:nvSpPr>
              <p:cNvPr id="83" name="円柱 82">
                <a:extLst>
                  <a:ext uri="{FF2B5EF4-FFF2-40B4-BE49-F238E27FC236}">
                    <a16:creationId xmlns:a16="http://schemas.microsoft.com/office/drawing/2014/main" id="{335D01DB-5C04-4A07-ABF5-C6056C612046}"/>
                  </a:ext>
                </a:extLst>
              </p:cNvPr>
              <p:cNvSpPr>
                <a:spLocks noChangeAspect="1"/>
              </p:cNvSpPr>
              <p:nvPr/>
            </p:nvSpPr>
            <p:spPr>
              <a:xfrm rot="17220000">
                <a:off x="3253654" y="2579809"/>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角丸四角形 81">
                <a:extLst>
                  <a:ext uri="{FF2B5EF4-FFF2-40B4-BE49-F238E27FC236}">
                    <a16:creationId xmlns:a16="http://schemas.microsoft.com/office/drawing/2014/main" id="{3E08ACFB-1770-4B98-A776-1CC8FA3F3241}"/>
                  </a:ext>
                </a:extLst>
              </p:cNvPr>
              <p:cNvSpPr>
                <a:spLocks noChangeAspect="1"/>
              </p:cNvSpPr>
              <p:nvPr/>
            </p:nvSpPr>
            <p:spPr>
              <a:xfrm rot="1078317">
                <a:off x="3167265" y="2539792"/>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円/楕円 82">
                <a:extLst>
                  <a:ext uri="{FF2B5EF4-FFF2-40B4-BE49-F238E27FC236}">
                    <a16:creationId xmlns:a16="http://schemas.microsoft.com/office/drawing/2014/main" id="{B063B0A7-6D70-418D-8A3E-33475D9DB506}"/>
                  </a:ext>
                </a:extLst>
              </p:cNvPr>
              <p:cNvSpPr>
                <a:spLocks noChangeAspect="1"/>
              </p:cNvSpPr>
              <p:nvPr/>
            </p:nvSpPr>
            <p:spPr>
              <a:xfrm>
                <a:off x="3208351" y="2568271"/>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6" name="円柱 85">
                <a:extLst>
                  <a:ext uri="{FF2B5EF4-FFF2-40B4-BE49-F238E27FC236}">
                    <a16:creationId xmlns:a16="http://schemas.microsoft.com/office/drawing/2014/main" id="{6296154B-7266-4175-AC38-FE4BC96C17CC}"/>
                  </a:ext>
                </a:extLst>
              </p:cNvPr>
              <p:cNvSpPr>
                <a:spLocks noChangeAspect="1"/>
              </p:cNvSpPr>
              <p:nvPr/>
            </p:nvSpPr>
            <p:spPr>
              <a:xfrm rot="17220000">
                <a:off x="3226472" y="2685276"/>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円柱 86">
                <a:extLst>
                  <a:ext uri="{FF2B5EF4-FFF2-40B4-BE49-F238E27FC236}">
                    <a16:creationId xmlns:a16="http://schemas.microsoft.com/office/drawing/2014/main" id="{2F94A3A7-3056-4AB2-A182-1C93E18B3E3C}"/>
                  </a:ext>
                </a:extLst>
              </p:cNvPr>
              <p:cNvSpPr>
                <a:spLocks noChangeAspect="1"/>
              </p:cNvSpPr>
              <p:nvPr/>
            </p:nvSpPr>
            <p:spPr>
              <a:xfrm rot="17220000">
                <a:off x="3158586" y="2888523"/>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8" name="円柱 87">
                <a:extLst>
                  <a:ext uri="{FF2B5EF4-FFF2-40B4-BE49-F238E27FC236}">
                    <a16:creationId xmlns:a16="http://schemas.microsoft.com/office/drawing/2014/main" id="{B2EB86D6-29EB-4462-87DC-F704642D082B}"/>
                  </a:ext>
                </a:extLst>
              </p:cNvPr>
              <p:cNvSpPr>
                <a:spLocks noChangeAspect="1"/>
              </p:cNvSpPr>
              <p:nvPr/>
            </p:nvSpPr>
            <p:spPr>
              <a:xfrm rot="17220000">
                <a:off x="3120866" y="3001499"/>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角丸四角形 86">
                <a:extLst>
                  <a:ext uri="{FF2B5EF4-FFF2-40B4-BE49-F238E27FC236}">
                    <a16:creationId xmlns:a16="http://schemas.microsoft.com/office/drawing/2014/main" id="{E542BBBB-A0A5-497B-96BF-23183A5544E7}"/>
                  </a:ext>
                </a:extLst>
              </p:cNvPr>
              <p:cNvSpPr>
                <a:spLocks noChangeAspect="1"/>
              </p:cNvSpPr>
              <p:nvPr/>
            </p:nvSpPr>
            <p:spPr>
              <a:xfrm rot="1078317">
                <a:off x="3068839" y="2850297"/>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0" name="円/楕円 87">
                <a:extLst>
                  <a:ext uri="{FF2B5EF4-FFF2-40B4-BE49-F238E27FC236}">
                    <a16:creationId xmlns:a16="http://schemas.microsoft.com/office/drawing/2014/main" id="{2C57FB74-F21D-4A12-B82A-C6B3CE38FBF6}"/>
                  </a:ext>
                </a:extLst>
              </p:cNvPr>
              <p:cNvSpPr>
                <a:spLocks noChangeAspect="1"/>
              </p:cNvSpPr>
              <p:nvPr/>
            </p:nvSpPr>
            <p:spPr>
              <a:xfrm>
                <a:off x="3101955" y="2882605"/>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1" name="角丸四角形 88">
                <a:extLst>
                  <a:ext uri="{FF2B5EF4-FFF2-40B4-BE49-F238E27FC236}">
                    <a16:creationId xmlns:a16="http://schemas.microsoft.com/office/drawing/2014/main" id="{DB70D60A-CEF9-447E-A508-E6DA39947605}"/>
                  </a:ext>
                </a:extLst>
              </p:cNvPr>
              <p:cNvSpPr>
                <a:spLocks noChangeAspect="1"/>
              </p:cNvSpPr>
              <p:nvPr/>
            </p:nvSpPr>
            <p:spPr>
              <a:xfrm rot="1078317">
                <a:off x="3134908" y="2642148"/>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円/楕円 89">
                <a:extLst>
                  <a:ext uri="{FF2B5EF4-FFF2-40B4-BE49-F238E27FC236}">
                    <a16:creationId xmlns:a16="http://schemas.microsoft.com/office/drawing/2014/main" id="{0752A460-10F8-4D4E-A40C-47F584FF3189}"/>
                  </a:ext>
                </a:extLst>
              </p:cNvPr>
              <p:cNvSpPr>
                <a:spLocks noChangeAspect="1"/>
              </p:cNvSpPr>
              <p:nvPr/>
            </p:nvSpPr>
            <p:spPr>
              <a:xfrm>
                <a:off x="3170407" y="2676290"/>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3" name="円柱 92">
                <a:extLst>
                  <a:ext uri="{FF2B5EF4-FFF2-40B4-BE49-F238E27FC236}">
                    <a16:creationId xmlns:a16="http://schemas.microsoft.com/office/drawing/2014/main" id="{D380B9D7-F496-45A3-8398-E42903D807F3}"/>
                  </a:ext>
                </a:extLst>
              </p:cNvPr>
              <p:cNvSpPr>
                <a:spLocks noChangeAspect="1"/>
              </p:cNvSpPr>
              <p:nvPr/>
            </p:nvSpPr>
            <p:spPr>
              <a:xfrm rot="17220000">
                <a:off x="3193153" y="2786242"/>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4" name="角丸四角形 91">
                <a:extLst>
                  <a:ext uri="{FF2B5EF4-FFF2-40B4-BE49-F238E27FC236}">
                    <a16:creationId xmlns:a16="http://schemas.microsoft.com/office/drawing/2014/main" id="{43CA9EC1-A830-4143-B167-DDE0B1801679}"/>
                  </a:ext>
                </a:extLst>
              </p:cNvPr>
              <p:cNvSpPr>
                <a:spLocks noChangeAspect="1"/>
              </p:cNvSpPr>
              <p:nvPr/>
            </p:nvSpPr>
            <p:spPr>
              <a:xfrm rot="1078317">
                <a:off x="3104138" y="2744404"/>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5" name="円/楕円 92">
                <a:extLst>
                  <a:ext uri="{FF2B5EF4-FFF2-40B4-BE49-F238E27FC236}">
                    <a16:creationId xmlns:a16="http://schemas.microsoft.com/office/drawing/2014/main" id="{E5F435AC-67ED-4FCE-AC44-E9799FE44E0A}"/>
                  </a:ext>
                </a:extLst>
              </p:cNvPr>
              <p:cNvSpPr>
                <a:spLocks noChangeAspect="1"/>
              </p:cNvSpPr>
              <p:nvPr/>
            </p:nvSpPr>
            <p:spPr>
              <a:xfrm>
                <a:off x="3145701" y="2778805"/>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6" name="角丸四角形 93">
                <a:extLst>
                  <a:ext uri="{FF2B5EF4-FFF2-40B4-BE49-F238E27FC236}">
                    <a16:creationId xmlns:a16="http://schemas.microsoft.com/office/drawing/2014/main" id="{0D222D4A-560E-4B16-A592-D26AF2234BD7}"/>
                  </a:ext>
                </a:extLst>
              </p:cNvPr>
              <p:cNvSpPr>
                <a:spLocks noChangeAspect="1"/>
              </p:cNvSpPr>
              <p:nvPr/>
            </p:nvSpPr>
            <p:spPr>
              <a:xfrm rot="1078317">
                <a:off x="3034204" y="2957244"/>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7" name="円/楕円 94">
                <a:extLst>
                  <a:ext uri="{FF2B5EF4-FFF2-40B4-BE49-F238E27FC236}">
                    <a16:creationId xmlns:a16="http://schemas.microsoft.com/office/drawing/2014/main" id="{A76C5901-3262-41E8-BBA7-B9E7ABE9634F}"/>
                  </a:ext>
                </a:extLst>
              </p:cNvPr>
              <p:cNvSpPr>
                <a:spLocks noChangeAspect="1"/>
              </p:cNvSpPr>
              <p:nvPr/>
            </p:nvSpPr>
            <p:spPr>
              <a:xfrm>
                <a:off x="3058656" y="2981982"/>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8" name="グループ化 71">
              <a:extLst>
                <a:ext uri="{FF2B5EF4-FFF2-40B4-BE49-F238E27FC236}">
                  <a16:creationId xmlns:a16="http://schemas.microsoft.com/office/drawing/2014/main" id="{8C39EF53-D092-422D-99F4-81A3314C83D1}"/>
                </a:ext>
              </a:extLst>
            </p:cNvPr>
            <p:cNvGrpSpPr/>
            <p:nvPr/>
          </p:nvGrpSpPr>
          <p:grpSpPr>
            <a:xfrm rot="10255323">
              <a:off x="4245788" y="3427892"/>
              <a:ext cx="250124" cy="481931"/>
              <a:chOff x="3034204" y="2539792"/>
              <a:chExt cx="272713" cy="525452"/>
            </a:xfrm>
          </p:grpSpPr>
          <p:sp>
            <p:nvSpPr>
              <p:cNvPr id="99" name="円柱 98">
                <a:extLst>
                  <a:ext uri="{FF2B5EF4-FFF2-40B4-BE49-F238E27FC236}">
                    <a16:creationId xmlns:a16="http://schemas.microsoft.com/office/drawing/2014/main" id="{236DC092-4C0B-49B6-B87C-6B2E114C6742}"/>
                  </a:ext>
                </a:extLst>
              </p:cNvPr>
              <p:cNvSpPr>
                <a:spLocks noChangeAspect="1"/>
              </p:cNvSpPr>
              <p:nvPr/>
            </p:nvSpPr>
            <p:spPr>
              <a:xfrm rot="17220000">
                <a:off x="3253654" y="2579809"/>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0" name="角丸四角形 65">
                <a:extLst>
                  <a:ext uri="{FF2B5EF4-FFF2-40B4-BE49-F238E27FC236}">
                    <a16:creationId xmlns:a16="http://schemas.microsoft.com/office/drawing/2014/main" id="{60ABFB4E-71F1-49AC-A210-F9A09069ED9C}"/>
                  </a:ext>
                </a:extLst>
              </p:cNvPr>
              <p:cNvSpPr>
                <a:spLocks noChangeAspect="1"/>
              </p:cNvSpPr>
              <p:nvPr/>
            </p:nvSpPr>
            <p:spPr>
              <a:xfrm rot="1078317">
                <a:off x="3167265" y="2539792"/>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1" name="円/楕円 66">
                <a:extLst>
                  <a:ext uri="{FF2B5EF4-FFF2-40B4-BE49-F238E27FC236}">
                    <a16:creationId xmlns:a16="http://schemas.microsoft.com/office/drawing/2014/main" id="{F108D7A7-997D-47AD-BC4F-12C9AF2BC73F}"/>
                  </a:ext>
                </a:extLst>
              </p:cNvPr>
              <p:cNvSpPr>
                <a:spLocks noChangeAspect="1"/>
              </p:cNvSpPr>
              <p:nvPr/>
            </p:nvSpPr>
            <p:spPr>
              <a:xfrm>
                <a:off x="3208351" y="2568271"/>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円柱 101">
                <a:extLst>
                  <a:ext uri="{FF2B5EF4-FFF2-40B4-BE49-F238E27FC236}">
                    <a16:creationId xmlns:a16="http://schemas.microsoft.com/office/drawing/2014/main" id="{100FF526-8515-4577-911E-77E4074046F8}"/>
                  </a:ext>
                </a:extLst>
              </p:cNvPr>
              <p:cNvSpPr>
                <a:spLocks noChangeAspect="1"/>
              </p:cNvSpPr>
              <p:nvPr/>
            </p:nvSpPr>
            <p:spPr>
              <a:xfrm rot="17220000">
                <a:off x="3226472" y="2685276"/>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3" name="円柱 102">
                <a:extLst>
                  <a:ext uri="{FF2B5EF4-FFF2-40B4-BE49-F238E27FC236}">
                    <a16:creationId xmlns:a16="http://schemas.microsoft.com/office/drawing/2014/main" id="{38FA2E70-3564-4E33-91A7-51BD2BABE2A4}"/>
                  </a:ext>
                </a:extLst>
              </p:cNvPr>
              <p:cNvSpPr>
                <a:spLocks noChangeAspect="1"/>
              </p:cNvSpPr>
              <p:nvPr/>
            </p:nvSpPr>
            <p:spPr>
              <a:xfrm rot="17220000">
                <a:off x="3158586" y="2888523"/>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4" name="円柱 103">
                <a:extLst>
                  <a:ext uri="{FF2B5EF4-FFF2-40B4-BE49-F238E27FC236}">
                    <a16:creationId xmlns:a16="http://schemas.microsoft.com/office/drawing/2014/main" id="{C4D95A36-B19C-4F6D-8884-3BD9E67A05C7}"/>
                  </a:ext>
                </a:extLst>
              </p:cNvPr>
              <p:cNvSpPr>
                <a:spLocks noChangeAspect="1"/>
              </p:cNvSpPr>
              <p:nvPr/>
            </p:nvSpPr>
            <p:spPr>
              <a:xfrm rot="17220000">
                <a:off x="3120866" y="3001499"/>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5" name="角丸四角形 70">
                <a:extLst>
                  <a:ext uri="{FF2B5EF4-FFF2-40B4-BE49-F238E27FC236}">
                    <a16:creationId xmlns:a16="http://schemas.microsoft.com/office/drawing/2014/main" id="{ECD72F0E-924C-4AE8-86EA-D178AC6CC983}"/>
                  </a:ext>
                </a:extLst>
              </p:cNvPr>
              <p:cNvSpPr>
                <a:spLocks noChangeAspect="1"/>
              </p:cNvSpPr>
              <p:nvPr/>
            </p:nvSpPr>
            <p:spPr>
              <a:xfrm rot="1078317">
                <a:off x="3068839" y="2850297"/>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 name="円/楕円 71">
                <a:extLst>
                  <a:ext uri="{FF2B5EF4-FFF2-40B4-BE49-F238E27FC236}">
                    <a16:creationId xmlns:a16="http://schemas.microsoft.com/office/drawing/2014/main" id="{C3354C34-DFE4-4358-AAB2-EFB76BD803D0}"/>
                  </a:ext>
                </a:extLst>
              </p:cNvPr>
              <p:cNvSpPr>
                <a:spLocks noChangeAspect="1"/>
              </p:cNvSpPr>
              <p:nvPr/>
            </p:nvSpPr>
            <p:spPr>
              <a:xfrm>
                <a:off x="3101955" y="2882605"/>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 name="角丸四角形 72">
                <a:extLst>
                  <a:ext uri="{FF2B5EF4-FFF2-40B4-BE49-F238E27FC236}">
                    <a16:creationId xmlns:a16="http://schemas.microsoft.com/office/drawing/2014/main" id="{11A16B93-73C2-4C66-9A6C-D3EC7B9E2395}"/>
                  </a:ext>
                </a:extLst>
              </p:cNvPr>
              <p:cNvSpPr>
                <a:spLocks noChangeAspect="1"/>
              </p:cNvSpPr>
              <p:nvPr/>
            </p:nvSpPr>
            <p:spPr>
              <a:xfrm rot="1078317">
                <a:off x="3134908" y="2642148"/>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8" name="円/楕円 73">
                <a:extLst>
                  <a:ext uri="{FF2B5EF4-FFF2-40B4-BE49-F238E27FC236}">
                    <a16:creationId xmlns:a16="http://schemas.microsoft.com/office/drawing/2014/main" id="{2E36D35E-F214-40CC-B1CB-070704AA94E4}"/>
                  </a:ext>
                </a:extLst>
              </p:cNvPr>
              <p:cNvSpPr>
                <a:spLocks noChangeAspect="1"/>
              </p:cNvSpPr>
              <p:nvPr/>
            </p:nvSpPr>
            <p:spPr>
              <a:xfrm>
                <a:off x="3170407" y="2676290"/>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9" name="円柱 108">
                <a:extLst>
                  <a:ext uri="{FF2B5EF4-FFF2-40B4-BE49-F238E27FC236}">
                    <a16:creationId xmlns:a16="http://schemas.microsoft.com/office/drawing/2014/main" id="{13FC2F88-E363-491E-BE62-297087A3947B}"/>
                  </a:ext>
                </a:extLst>
              </p:cNvPr>
              <p:cNvSpPr>
                <a:spLocks noChangeAspect="1"/>
              </p:cNvSpPr>
              <p:nvPr/>
            </p:nvSpPr>
            <p:spPr>
              <a:xfrm rot="17220000">
                <a:off x="3193153" y="2786242"/>
                <a:ext cx="45719" cy="60806"/>
              </a:xfrm>
              <a:prstGeom prst="can">
                <a:avLst/>
              </a:prstGeom>
              <a:solidFill>
                <a:srgbClr val="72A3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0" name="角丸四角形 75">
                <a:extLst>
                  <a:ext uri="{FF2B5EF4-FFF2-40B4-BE49-F238E27FC236}">
                    <a16:creationId xmlns:a16="http://schemas.microsoft.com/office/drawing/2014/main" id="{35C8A8FF-7B7F-4AF5-977B-6A7935142879}"/>
                  </a:ext>
                </a:extLst>
              </p:cNvPr>
              <p:cNvSpPr>
                <a:spLocks noChangeAspect="1"/>
              </p:cNvSpPr>
              <p:nvPr/>
            </p:nvSpPr>
            <p:spPr>
              <a:xfrm rot="1078317">
                <a:off x="3104138" y="2744404"/>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1" name="円/楕円 76">
                <a:extLst>
                  <a:ext uri="{FF2B5EF4-FFF2-40B4-BE49-F238E27FC236}">
                    <a16:creationId xmlns:a16="http://schemas.microsoft.com/office/drawing/2014/main" id="{B13BA798-7297-4401-8E6E-2AC22DC8BF17}"/>
                  </a:ext>
                </a:extLst>
              </p:cNvPr>
              <p:cNvSpPr>
                <a:spLocks noChangeAspect="1"/>
              </p:cNvSpPr>
              <p:nvPr/>
            </p:nvSpPr>
            <p:spPr>
              <a:xfrm>
                <a:off x="3145701" y="2778805"/>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2" name="角丸四角形 77">
                <a:extLst>
                  <a:ext uri="{FF2B5EF4-FFF2-40B4-BE49-F238E27FC236}">
                    <a16:creationId xmlns:a16="http://schemas.microsoft.com/office/drawing/2014/main" id="{56BE64D1-23FC-46B4-9770-751F9C4714A2}"/>
                  </a:ext>
                </a:extLst>
              </p:cNvPr>
              <p:cNvSpPr>
                <a:spLocks noChangeAspect="1"/>
              </p:cNvSpPr>
              <p:nvPr/>
            </p:nvSpPr>
            <p:spPr>
              <a:xfrm rot="1078317">
                <a:off x="3034204" y="2957244"/>
                <a:ext cx="108001" cy="108000"/>
              </a:xfrm>
              <a:prstGeom prst="roundRect">
                <a:avLst/>
              </a:prstGeom>
              <a:solidFill>
                <a:srgbClr val="E8B7B7">
                  <a:lumMod val="60000"/>
                  <a:lumOff val="40000"/>
                </a:srgbClr>
              </a:solidFill>
              <a:ln w="6350" cap="flat" cmpd="sng" algn="ctr">
                <a:solidFill>
                  <a:srgbClr val="E8B7B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3" name="円/楕円 78">
                <a:extLst>
                  <a:ext uri="{FF2B5EF4-FFF2-40B4-BE49-F238E27FC236}">
                    <a16:creationId xmlns:a16="http://schemas.microsoft.com/office/drawing/2014/main" id="{69DF0953-5CF7-4B73-B6E6-7214E730A697}"/>
                  </a:ext>
                </a:extLst>
              </p:cNvPr>
              <p:cNvSpPr>
                <a:spLocks noChangeAspect="1"/>
              </p:cNvSpPr>
              <p:nvPr/>
            </p:nvSpPr>
            <p:spPr>
              <a:xfrm>
                <a:off x="3058656" y="2981982"/>
                <a:ext cx="45719" cy="45719"/>
              </a:xfrm>
              <a:prstGeom prst="ellipse">
                <a:avLst/>
              </a:prstGeom>
              <a:solidFill>
                <a:srgbClr val="E8B7B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15" name="フリーフォーム 128">
              <a:extLst>
                <a:ext uri="{FF2B5EF4-FFF2-40B4-BE49-F238E27FC236}">
                  <a16:creationId xmlns:a16="http://schemas.microsoft.com/office/drawing/2014/main" id="{8EF061B8-76F5-423B-89FD-EE3179656394}"/>
                </a:ext>
              </a:extLst>
            </p:cNvPr>
            <p:cNvSpPr/>
            <p:nvPr/>
          </p:nvSpPr>
          <p:spPr>
            <a:xfrm rot="318204">
              <a:off x="4653590" y="4020965"/>
              <a:ext cx="320716" cy="978814"/>
            </a:xfrm>
            <a:custGeom>
              <a:avLst/>
              <a:gdLst>
                <a:gd name="connsiteX0" fmla="*/ 0 w 216024"/>
                <a:gd name="connsiteY0" fmla="*/ 1290773 h 1440160"/>
                <a:gd name="connsiteX1" fmla="*/ 68322 w 216024"/>
                <a:gd name="connsiteY1" fmla="*/ 1290773 h 1440160"/>
                <a:gd name="connsiteX2" fmla="*/ 68322 w 216024"/>
                <a:gd name="connsiteY2" fmla="*/ 0 h 1440160"/>
                <a:gd name="connsiteX3" fmla="*/ 147702 w 216024"/>
                <a:gd name="connsiteY3" fmla="*/ 0 h 1440160"/>
                <a:gd name="connsiteX4" fmla="*/ 147702 w 216024"/>
                <a:gd name="connsiteY4" fmla="*/ 1290773 h 1440160"/>
                <a:gd name="connsiteX5" fmla="*/ 216024 w 216024"/>
                <a:gd name="connsiteY5" fmla="*/ 1290773 h 1440160"/>
                <a:gd name="connsiteX6" fmla="*/ 108012 w 216024"/>
                <a:gd name="connsiteY6" fmla="*/ 1440160 h 1440160"/>
                <a:gd name="connsiteX7" fmla="*/ 0 w 216024"/>
                <a:gd name="connsiteY7" fmla="*/ 1290773 h 1440160"/>
                <a:gd name="connsiteX0" fmla="*/ 0 w 216024"/>
                <a:gd name="connsiteY0" fmla="*/ 1291877 h 1441264"/>
                <a:gd name="connsiteX1" fmla="*/ 68322 w 216024"/>
                <a:gd name="connsiteY1" fmla="*/ 1291877 h 1441264"/>
                <a:gd name="connsiteX2" fmla="*/ 68322 w 216024"/>
                <a:gd name="connsiteY2" fmla="*/ 1104 h 1441264"/>
                <a:gd name="connsiteX3" fmla="*/ 108634 w 216024"/>
                <a:gd name="connsiteY3" fmla="*/ 0 h 1441264"/>
                <a:gd name="connsiteX4" fmla="*/ 147702 w 216024"/>
                <a:gd name="connsiteY4" fmla="*/ 1104 h 1441264"/>
                <a:gd name="connsiteX5" fmla="*/ 147702 w 216024"/>
                <a:gd name="connsiteY5" fmla="*/ 1291877 h 1441264"/>
                <a:gd name="connsiteX6" fmla="*/ 216024 w 216024"/>
                <a:gd name="connsiteY6" fmla="*/ 1291877 h 1441264"/>
                <a:gd name="connsiteX7" fmla="*/ 108012 w 216024"/>
                <a:gd name="connsiteY7" fmla="*/ 1441264 h 1441264"/>
                <a:gd name="connsiteX8" fmla="*/ 0 w 216024"/>
                <a:gd name="connsiteY8" fmla="*/ 1291877 h 1441264"/>
                <a:gd name="connsiteX0" fmla="*/ 0 w 216024"/>
                <a:gd name="connsiteY0" fmla="*/ 1291877 h 1441264"/>
                <a:gd name="connsiteX1" fmla="*/ 68322 w 216024"/>
                <a:gd name="connsiteY1" fmla="*/ 1291877 h 1441264"/>
                <a:gd name="connsiteX2" fmla="*/ 68322 w 216024"/>
                <a:gd name="connsiteY2" fmla="*/ 1104 h 1441264"/>
                <a:gd name="connsiteX3" fmla="*/ 108634 w 216024"/>
                <a:gd name="connsiteY3" fmla="*/ 0 h 1441264"/>
                <a:gd name="connsiteX4" fmla="*/ 147702 w 216024"/>
                <a:gd name="connsiteY4" fmla="*/ 1291877 h 1441264"/>
                <a:gd name="connsiteX5" fmla="*/ 216024 w 216024"/>
                <a:gd name="connsiteY5" fmla="*/ 1291877 h 1441264"/>
                <a:gd name="connsiteX6" fmla="*/ 108012 w 216024"/>
                <a:gd name="connsiteY6" fmla="*/ 1441264 h 1441264"/>
                <a:gd name="connsiteX7" fmla="*/ 0 w 216024"/>
                <a:gd name="connsiteY7" fmla="*/ 1291877 h 1441264"/>
                <a:gd name="connsiteX0" fmla="*/ 0 w 216024"/>
                <a:gd name="connsiteY0" fmla="*/ 1291877 h 1441264"/>
                <a:gd name="connsiteX1" fmla="*/ 68322 w 216024"/>
                <a:gd name="connsiteY1" fmla="*/ 1291877 h 1441264"/>
                <a:gd name="connsiteX2" fmla="*/ 108634 w 216024"/>
                <a:gd name="connsiteY2" fmla="*/ 0 h 1441264"/>
                <a:gd name="connsiteX3" fmla="*/ 147702 w 216024"/>
                <a:gd name="connsiteY3" fmla="*/ 1291877 h 1441264"/>
                <a:gd name="connsiteX4" fmla="*/ 216024 w 216024"/>
                <a:gd name="connsiteY4" fmla="*/ 1291877 h 1441264"/>
                <a:gd name="connsiteX5" fmla="*/ 108012 w 216024"/>
                <a:gd name="connsiteY5" fmla="*/ 1441264 h 1441264"/>
                <a:gd name="connsiteX6" fmla="*/ 0 w 216024"/>
                <a:gd name="connsiteY6" fmla="*/ 1291877 h 1441264"/>
                <a:gd name="connsiteX0" fmla="*/ 0 w 216024"/>
                <a:gd name="connsiteY0" fmla="*/ 751108 h 900495"/>
                <a:gd name="connsiteX1" fmla="*/ 68322 w 216024"/>
                <a:gd name="connsiteY1" fmla="*/ 751108 h 900495"/>
                <a:gd name="connsiteX2" fmla="*/ 122700 w 216024"/>
                <a:gd name="connsiteY2" fmla="*/ 0 h 900495"/>
                <a:gd name="connsiteX3" fmla="*/ 147702 w 216024"/>
                <a:gd name="connsiteY3" fmla="*/ 751108 h 900495"/>
                <a:gd name="connsiteX4" fmla="*/ 216024 w 216024"/>
                <a:gd name="connsiteY4" fmla="*/ 751108 h 900495"/>
                <a:gd name="connsiteX5" fmla="*/ 108012 w 216024"/>
                <a:gd name="connsiteY5" fmla="*/ 900495 h 900495"/>
                <a:gd name="connsiteX6" fmla="*/ 0 w 216024"/>
                <a:gd name="connsiteY6" fmla="*/ 751108 h 900495"/>
                <a:gd name="connsiteX0" fmla="*/ 0 w 216024"/>
                <a:gd name="connsiteY0" fmla="*/ 723933 h 873320"/>
                <a:gd name="connsiteX1" fmla="*/ 68322 w 216024"/>
                <a:gd name="connsiteY1" fmla="*/ 723933 h 873320"/>
                <a:gd name="connsiteX2" fmla="*/ 70034 w 216024"/>
                <a:gd name="connsiteY2" fmla="*/ 0 h 873320"/>
                <a:gd name="connsiteX3" fmla="*/ 147702 w 216024"/>
                <a:gd name="connsiteY3" fmla="*/ 723933 h 873320"/>
                <a:gd name="connsiteX4" fmla="*/ 216024 w 216024"/>
                <a:gd name="connsiteY4" fmla="*/ 723933 h 873320"/>
                <a:gd name="connsiteX5" fmla="*/ 108012 w 216024"/>
                <a:gd name="connsiteY5" fmla="*/ 873320 h 873320"/>
                <a:gd name="connsiteX6" fmla="*/ 0 w 216024"/>
                <a:gd name="connsiteY6" fmla="*/ 723933 h 87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4" h="873320">
                  <a:moveTo>
                    <a:pt x="0" y="723933"/>
                  </a:moveTo>
                  <a:lnTo>
                    <a:pt x="68322" y="723933"/>
                  </a:lnTo>
                  <a:cubicBezTo>
                    <a:pt x="68893" y="482622"/>
                    <a:pt x="69463" y="241311"/>
                    <a:pt x="70034" y="0"/>
                  </a:cubicBezTo>
                  <a:lnTo>
                    <a:pt x="147702" y="723933"/>
                  </a:lnTo>
                  <a:lnTo>
                    <a:pt x="216024" y="723933"/>
                  </a:lnTo>
                  <a:lnTo>
                    <a:pt x="108012" y="873320"/>
                  </a:lnTo>
                  <a:lnTo>
                    <a:pt x="0" y="723933"/>
                  </a:lnTo>
                  <a:close/>
                </a:path>
              </a:pathLst>
            </a:cu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6" name="フリーフォーム 128">
              <a:extLst>
                <a:ext uri="{FF2B5EF4-FFF2-40B4-BE49-F238E27FC236}">
                  <a16:creationId xmlns:a16="http://schemas.microsoft.com/office/drawing/2014/main" id="{8480688E-1064-458E-B530-BD601B8B570A}"/>
                </a:ext>
              </a:extLst>
            </p:cNvPr>
            <p:cNvSpPr/>
            <p:nvPr/>
          </p:nvSpPr>
          <p:spPr>
            <a:xfrm rot="933482">
              <a:off x="4090921" y="3984506"/>
              <a:ext cx="382163" cy="967540"/>
            </a:xfrm>
            <a:custGeom>
              <a:avLst/>
              <a:gdLst>
                <a:gd name="connsiteX0" fmla="*/ 0 w 216024"/>
                <a:gd name="connsiteY0" fmla="*/ 1290773 h 1440160"/>
                <a:gd name="connsiteX1" fmla="*/ 68322 w 216024"/>
                <a:gd name="connsiteY1" fmla="*/ 1290773 h 1440160"/>
                <a:gd name="connsiteX2" fmla="*/ 68322 w 216024"/>
                <a:gd name="connsiteY2" fmla="*/ 0 h 1440160"/>
                <a:gd name="connsiteX3" fmla="*/ 147702 w 216024"/>
                <a:gd name="connsiteY3" fmla="*/ 0 h 1440160"/>
                <a:gd name="connsiteX4" fmla="*/ 147702 w 216024"/>
                <a:gd name="connsiteY4" fmla="*/ 1290773 h 1440160"/>
                <a:gd name="connsiteX5" fmla="*/ 216024 w 216024"/>
                <a:gd name="connsiteY5" fmla="*/ 1290773 h 1440160"/>
                <a:gd name="connsiteX6" fmla="*/ 108012 w 216024"/>
                <a:gd name="connsiteY6" fmla="*/ 1440160 h 1440160"/>
                <a:gd name="connsiteX7" fmla="*/ 0 w 216024"/>
                <a:gd name="connsiteY7" fmla="*/ 1290773 h 1440160"/>
                <a:gd name="connsiteX0" fmla="*/ 0 w 216024"/>
                <a:gd name="connsiteY0" fmla="*/ 1291877 h 1441264"/>
                <a:gd name="connsiteX1" fmla="*/ 68322 w 216024"/>
                <a:gd name="connsiteY1" fmla="*/ 1291877 h 1441264"/>
                <a:gd name="connsiteX2" fmla="*/ 68322 w 216024"/>
                <a:gd name="connsiteY2" fmla="*/ 1104 h 1441264"/>
                <a:gd name="connsiteX3" fmla="*/ 108634 w 216024"/>
                <a:gd name="connsiteY3" fmla="*/ 0 h 1441264"/>
                <a:gd name="connsiteX4" fmla="*/ 147702 w 216024"/>
                <a:gd name="connsiteY4" fmla="*/ 1104 h 1441264"/>
                <a:gd name="connsiteX5" fmla="*/ 147702 w 216024"/>
                <a:gd name="connsiteY5" fmla="*/ 1291877 h 1441264"/>
                <a:gd name="connsiteX6" fmla="*/ 216024 w 216024"/>
                <a:gd name="connsiteY6" fmla="*/ 1291877 h 1441264"/>
                <a:gd name="connsiteX7" fmla="*/ 108012 w 216024"/>
                <a:gd name="connsiteY7" fmla="*/ 1441264 h 1441264"/>
                <a:gd name="connsiteX8" fmla="*/ 0 w 216024"/>
                <a:gd name="connsiteY8" fmla="*/ 1291877 h 1441264"/>
                <a:gd name="connsiteX0" fmla="*/ 0 w 216024"/>
                <a:gd name="connsiteY0" fmla="*/ 1291877 h 1441264"/>
                <a:gd name="connsiteX1" fmla="*/ 68322 w 216024"/>
                <a:gd name="connsiteY1" fmla="*/ 1291877 h 1441264"/>
                <a:gd name="connsiteX2" fmla="*/ 68322 w 216024"/>
                <a:gd name="connsiteY2" fmla="*/ 1104 h 1441264"/>
                <a:gd name="connsiteX3" fmla="*/ 108634 w 216024"/>
                <a:gd name="connsiteY3" fmla="*/ 0 h 1441264"/>
                <a:gd name="connsiteX4" fmla="*/ 147702 w 216024"/>
                <a:gd name="connsiteY4" fmla="*/ 1291877 h 1441264"/>
                <a:gd name="connsiteX5" fmla="*/ 216024 w 216024"/>
                <a:gd name="connsiteY5" fmla="*/ 1291877 h 1441264"/>
                <a:gd name="connsiteX6" fmla="*/ 108012 w 216024"/>
                <a:gd name="connsiteY6" fmla="*/ 1441264 h 1441264"/>
                <a:gd name="connsiteX7" fmla="*/ 0 w 216024"/>
                <a:gd name="connsiteY7" fmla="*/ 1291877 h 1441264"/>
                <a:gd name="connsiteX0" fmla="*/ 0 w 216024"/>
                <a:gd name="connsiteY0" fmla="*/ 1291877 h 1441264"/>
                <a:gd name="connsiteX1" fmla="*/ 68322 w 216024"/>
                <a:gd name="connsiteY1" fmla="*/ 1291877 h 1441264"/>
                <a:gd name="connsiteX2" fmla="*/ 108634 w 216024"/>
                <a:gd name="connsiteY2" fmla="*/ 0 h 1441264"/>
                <a:gd name="connsiteX3" fmla="*/ 147702 w 216024"/>
                <a:gd name="connsiteY3" fmla="*/ 1291877 h 1441264"/>
                <a:gd name="connsiteX4" fmla="*/ 216024 w 216024"/>
                <a:gd name="connsiteY4" fmla="*/ 1291877 h 1441264"/>
                <a:gd name="connsiteX5" fmla="*/ 108012 w 216024"/>
                <a:gd name="connsiteY5" fmla="*/ 1441264 h 1441264"/>
                <a:gd name="connsiteX6" fmla="*/ 0 w 216024"/>
                <a:gd name="connsiteY6" fmla="*/ 1291877 h 1441264"/>
                <a:gd name="connsiteX0" fmla="*/ 0 w 216024"/>
                <a:gd name="connsiteY0" fmla="*/ 751108 h 900495"/>
                <a:gd name="connsiteX1" fmla="*/ 68322 w 216024"/>
                <a:gd name="connsiteY1" fmla="*/ 751108 h 900495"/>
                <a:gd name="connsiteX2" fmla="*/ 122700 w 216024"/>
                <a:gd name="connsiteY2" fmla="*/ 0 h 900495"/>
                <a:gd name="connsiteX3" fmla="*/ 147702 w 216024"/>
                <a:gd name="connsiteY3" fmla="*/ 751108 h 900495"/>
                <a:gd name="connsiteX4" fmla="*/ 216024 w 216024"/>
                <a:gd name="connsiteY4" fmla="*/ 751108 h 900495"/>
                <a:gd name="connsiteX5" fmla="*/ 108012 w 216024"/>
                <a:gd name="connsiteY5" fmla="*/ 900495 h 900495"/>
                <a:gd name="connsiteX6" fmla="*/ 0 w 216024"/>
                <a:gd name="connsiteY6" fmla="*/ 751108 h 900495"/>
                <a:gd name="connsiteX0" fmla="*/ 0 w 216024"/>
                <a:gd name="connsiteY0" fmla="*/ 723933 h 873320"/>
                <a:gd name="connsiteX1" fmla="*/ 68322 w 216024"/>
                <a:gd name="connsiteY1" fmla="*/ 723933 h 873320"/>
                <a:gd name="connsiteX2" fmla="*/ 70034 w 216024"/>
                <a:gd name="connsiteY2" fmla="*/ 0 h 873320"/>
                <a:gd name="connsiteX3" fmla="*/ 147702 w 216024"/>
                <a:gd name="connsiteY3" fmla="*/ 723933 h 873320"/>
                <a:gd name="connsiteX4" fmla="*/ 216024 w 216024"/>
                <a:gd name="connsiteY4" fmla="*/ 723933 h 873320"/>
                <a:gd name="connsiteX5" fmla="*/ 108012 w 216024"/>
                <a:gd name="connsiteY5" fmla="*/ 873320 h 873320"/>
                <a:gd name="connsiteX6" fmla="*/ 0 w 216024"/>
                <a:gd name="connsiteY6" fmla="*/ 723933 h 87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4" h="873320">
                  <a:moveTo>
                    <a:pt x="0" y="723933"/>
                  </a:moveTo>
                  <a:lnTo>
                    <a:pt x="68322" y="723933"/>
                  </a:lnTo>
                  <a:cubicBezTo>
                    <a:pt x="68893" y="482622"/>
                    <a:pt x="69463" y="241311"/>
                    <a:pt x="70034" y="0"/>
                  </a:cubicBezTo>
                  <a:lnTo>
                    <a:pt x="147702" y="723933"/>
                  </a:lnTo>
                  <a:lnTo>
                    <a:pt x="216024" y="723933"/>
                  </a:lnTo>
                  <a:lnTo>
                    <a:pt x="108012" y="873320"/>
                  </a:lnTo>
                  <a:lnTo>
                    <a:pt x="0" y="723933"/>
                  </a:lnTo>
                  <a:close/>
                </a:path>
              </a:pathLst>
            </a:cu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29" name="グループ化 128">
              <a:extLst>
                <a:ext uri="{FF2B5EF4-FFF2-40B4-BE49-F238E27FC236}">
                  <a16:creationId xmlns:a16="http://schemas.microsoft.com/office/drawing/2014/main" id="{D57B6C63-3685-4429-92B5-4A1C4909BEB5}"/>
                </a:ext>
              </a:extLst>
            </p:cNvPr>
            <p:cNvGrpSpPr/>
            <p:nvPr/>
          </p:nvGrpSpPr>
          <p:grpSpPr>
            <a:xfrm>
              <a:off x="3993647" y="4993309"/>
              <a:ext cx="181660" cy="483988"/>
              <a:chOff x="4210427" y="5756764"/>
              <a:chExt cx="72476" cy="274493"/>
            </a:xfrm>
          </p:grpSpPr>
          <p:sp>
            <p:nvSpPr>
              <p:cNvPr id="118" name="円/楕円 97">
                <a:extLst>
                  <a:ext uri="{FF2B5EF4-FFF2-40B4-BE49-F238E27FC236}">
                    <a16:creationId xmlns:a16="http://schemas.microsoft.com/office/drawing/2014/main" id="{A42DE292-A564-4DC9-B396-F7216FF1ECE4}"/>
                  </a:ext>
                </a:extLst>
              </p:cNvPr>
              <p:cNvSpPr/>
              <p:nvPr/>
            </p:nvSpPr>
            <p:spPr>
              <a:xfrm>
                <a:off x="4250300" y="5756764"/>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9" name="円/楕円 98">
                <a:extLst>
                  <a:ext uri="{FF2B5EF4-FFF2-40B4-BE49-F238E27FC236}">
                    <a16:creationId xmlns:a16="http://schemas.microsoft.com/office/drawing/2014/main" id="{D5ECC124-EA0B-4560-B145-4830E887ABC5}"/>
                  </a:ext>
                </a:extLst>
              </p:cNvPr>
              <p:cNvSpPr/>
              <p:nvPr/>
            </p:nvSpPr>
            <p:spPr>
              <a:xfrm>
                <a:off x="4221060" y="5817901"/>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円/楕円 99">
                <a:extLst>
                  <a:ext uri="{FF2B5EF4-FFF2-40B4-BE49-F238E27FC236}">
                    <a16:creationId xmlns:a16="http://schemas.microsoft.com/office/drawing/2014/main" id="{B4B5F2CE-078B-4CC3-9BD3-D0E4AD3D5C77}"/>
                  </a:ext>
                </a:extLst>
              </p:cNvPr>
              <p:cNvSpPr/>
              <p:nvPr/>
            </p:nvSpPr>
            <p:spPr>
              <a:xfrm>
                <a:off x="4210427" y="5881696"/>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円/楕円 100">
                <a:extLst>
                  <a:ext uri="{FF2B5EF4-FFF2-40B4-BE49-F238E27FC236}">
                    <a16:creationId xmlns:a16="http://schemas.microsoft.com/office/drawing/2014/main" id="{210FD90A-BBF2-4FDE-AA23-D17A35E88639}"/>
                  </a:ext>
                </a:extLst>
              </p:cNvPr>
              <p:cNvSpPr/>
              <p:nvPr/>
            </p:nvSpPr>
            <p:spPr>
              <a:xfrm>
                <a:off x="4229034" y="5942833"/>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2" name="円/楕円 101">
                <a:extLst>
                  <a:ext uri="{FF2B5EF4-FFF2-40B4-BE49-F238E27FC236}">
                    <a16:creationId xmlns:a16="http://schemas.microsoft.com/office/drawing/2014/main" id="{9F8ECCD8-DA88-4281-99E7-DF5038D694A5}"/>
                  </a:ext>
                </a:extLst>
              </p:cNvPr>
              <p:cNvSpPr/>
              <p:nvPr/>
            </p:nvSpPr>
            <p:spPr>
              <a:xfrm>
                <a:off x="4242325" y="5998654"/>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30" name="グループ化 129">
              <a:extLst>
                <a:ext uri="{FF2B5EF4-FFF2-40B4-BE49-F238E27FC236}">
                  <a16:creationId xmlns:a16="http://schemas.microsoft.com/office/drawing/2014/main" id="{C5C885F7-FB8A-4CDB-89B8-FC36D7819C87}"/>
                </a:ext>
              </a:extLst>
            </p:cNvPr>
            <p:cNvGrpSpPr/>
            <p:nvPr/>
          </p:nvGrpSpPr>
          <p:grpSpPr>
            <a:xfrm>
              <a:off x="4779885" y="5046319"/>
              <a:ext cx="120011" cy="444778"/>
              <a:chOff x="4547354" y="5710135"/>
              <a:chExt cx="82027" cy="304004"/>
            </a:xfrm>
          </p:grpSpPr>
          <p:sp>
            <p:nvSpPr>
              <p:cNvPr id="123" name="円/楕円 131">
                <a:extLst>
                  <a:ext uri="{FF2B5EF4-FFF2-40B4-BE49-F238E27FC236}">
                    <a16:creationId xmlns:a16="http://schemas.microsoft.com/office/drawing/2014/main" id="{607924E8-B11D-4DEC-A899-21E65387DA23}"/>
                  </a:ext>
                </a:extLst>
              </p:cNvPr>
              <p:cNvSpPr/>
              <p:nvPr/>
            </p:nvSpPr>
            <p:spPr>
              <a:xfrm>
                <a:off x="4561958" y="5762669"/>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4" name="円/楕円 132">
                <a:extLst>
                  <a:ext uri="{FF2B5EF4-FFF2-40B4-BE49-F238E27FC236}">
                    <a16:creationId xmlns:a16="http://schemas.microsoft.com/office/drawing/2014/main" id="{7FD446E6-301A-4B8D-B47E-8EC2AFC6133B}"/>
                  </a:ext>
                </a:extLst>
              </p:cNvPr>
              <p:cNvSpPr/>
              <p:nvPr/>
            </p:nvSpPr>
            <p:spPr>
              <a:xfrm>
                <a:off x="4558202" y="5710135"/>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5" name="円/楕円 133">
                <a:extLst>
                  <a:ext uri="{FF2B5EF4-FFF2-40B4-BE49-F238E27FC236}">
                    <a16:creationId xmlns:a16="http://schemas.microsoft.com/office/drawing/2014/main" id="{07C4B8A0-9851-45F5-A9DC-5F20C2EDD9B8}"/>
                  </a:ext>
                </a:extLst>
              </p:cNvPr>
              <p:cNvSpPr/>
              <p:nvPr/>
            </p:nvSpPr>
            <p:spPr>
              <a:xfrm>
                <a:off x="4596778" y="5868861"/>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円/楕円 134">
                <a:extLst>
                  <a:ext uri="{FF2B5EF4-FFF2-40B4-BE49-F238E27FC236}">
                    <a16:creationId xmlns:a16="http://schemas.microsoft.com/office/drawing/2014/main" id="{495D5069-573F-4465-A45F-54F24CA7C4B8}"/>
                  </a:ext>
                </a:extLst>
              </p:cNvPr>
              <p:cNvSpPr/>
              <p:nvPr/>
            </p:nvSpPr>
            <p:spPr>
              <a:xfrm>
                <a:off x="4572002" y="5816359"/>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7" name="円/楕円 135">
                <a:extLst>
                  <a:ext uri="{FF2B5EF4-FFF2-40B4-BE49-F238E27FC236}">
                    <a16:creationId xmlns:a16="http://schemas.microsoft.com/office/drawing/2014/main" id="{26A7D8E7-E098-4FAB-B9B9-F0D5490B685B}"/>
                  </a:ext>
                </a:extLst>
              </p:cNvPr>
              <p:cNvSpPr/>
              <p:nvPr/>
            </p:nvSpPr>
            <p:spPr>
              <a:xfrm>
                <a:off x="4572804" y="5924764"/>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円/楕円 136">
                <a:extLst>
                  <a:ext uri="{FF2B5EF4-FFF2-40B4-BE49-F238E27FC236}">
                    <a16:creationId xmlns:a16="http://schemas.microsoft.com/office/drawing/2014/main" id="{BFBF569C-4E57-4328-B7E5-D63BB84AD6C7}"/>
                  </a:ext>
                </a:extLst>
              </p:cNvPr>
              <p:cNvSpPr/>
              <p:nvPr/>
            </p:nvSpPr>
            <p:spPr>
              <a:xfrm>
                <a:off x="4547354" y="5981536"/>
                <a:ext cx="32603" cy="32603"/>
              </a:xfrm>
              <a:prstGeom prst="ellipse">
                <a:avLst/>
              </a:prstGeom>
              <a:solidFill>
                <a:srgbClr val="FF0000"/>
              </a:solidFill>
              <a:ln w="1270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sp>
        <p:nvSpPr>
          <p:cNvPr id="136" name="テキスト ボックス 135">
            <a:extLst>
              <a:ext uri="{FF2B5EF4-FFF2-40B4-BE49-F238E27FC236}">
                <a16:creationId xmlns:a16="http://schemas.microsoft.com/office/drawing/2014/main" id="{2342CF0A-BC92-465E-B49E-5299024F1C0E}"/>
              </a:ext>
            </a:extLst>
          </p:cNvPr>
          <p:cNvSpPr txBox="1"/>
          <p:nvPr/>
        </p:nvSpPr>
        <p:spPr>
          <a:xfrm>
            <a:off x="7122392" y="3191633"/>
            <a:ext cx="3001131" cy="707886"/>
          </a:xfrm>
          <a:prstGeom prst="rect">
            <a:avLst/>
          </a:prstGeom>
          <a:solidFill>
            <a:srgbClr val="FFFF00"/>
          </a:solidFill>
        </p:spPr>
        <p:txBody>
          <a:bodyPr wrap="square" rtlCol="0">
            <a:spAutoFit/>
          </a:bodyPr>
          <a:lstStyle/>
          <a:p>
            <a:pPr algn="ctr"/>
            <a:r>
              <a:rPr lang="ja-JP" altLang="en-US"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毛髪のもととなる細胞を</a:t>
            </a:r>
            <a:endParaRPr lang="en-US" altLang="ja-JP"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a:p>
            <a:pPr algn="ctr"/>
            <a:r>
              <a:rPr lang="ja-JP" altLang="en-US"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毛乳頭へ供給</a:t>
            </a:r>
            <a:endParaRPr kumimoji="1" lang="ja-JP" altLang="en-US" sz="11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p:txBody>
      </p:sp>
      <p:sp>
        <p:nvSpPr>
          <p:cNvPr id="137" name="テキスト ボックス 136">
            <a:extLst>
              <a:ext uri="{FF2B5EF4-FFF2-40B4-BE49-F238E27FC236}">
                <a16:creationId xmlns:a16="http://schemas.microsoft.com/office/drawing/2014/main" id="{901DAE22-44CC-4F4A-9D4D-C27FBFC1B936}"/>
              </a:ext>
            </a:extLst>
          </p:cNvPr>
          <p:cNvSpPr txBox="1"/>
          <p:nvPr/>
        </p:nvSpPr>
        <p:spPr>
          <a:xfrm>
            <a:off x="7122392" y="4629559"/>
            <a:ext cx="3001131" cy="707886"/>
          </a:xfrm>
          <a:prstGeom prst="rect">
            <a:avLst/>
          </a:prstGeom>
          <a:solidFill>
            <a:srgbClr val="FFFF00"/>
          </a:solidFill>
        </p:spPr>
        <p:txBody>
          <a:bodyPr wrap="square" rtlCol="0">
            <a:spAutoFit/>
          </a:bodyPr>
          <a:lstStyle/>
          <a:p>
            <a:pPr algn="ctr"/>
            <a:r>
              <a:rPr lang="ja-JP" altLang="en-US"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毛母細胞となり</a:t>
            </a:r>
            <a:endParaRPr lang="en-US" altLang="ja-JP"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a:p>
            <a:pPr algn="ctr"/>
            <a:r>
              <a:rPr kumimoji="1" lang="ja-JP" altLang="en-US" sz="2000" dirty="0">
                <a:solidFill>
                  <a:schemeClr val="tx1">
                    <a:lumMod val="65000"/>
                    <a:lumOff val="35000"/>
                  </a:schemeClr>
                </a:solidFill>
                <a:latin typeface="小塚ゴシック Pro R" panose="020B0400000000000000" pitchFamily="34" charset="-128"/>
                <a:ea typeface="小塚ゴシック Pro R" panose="020B0400000000000000" pitchFamily="34" charset="-128"/>
              </a:rPr>
              <a:t>新たな毛髪へ成長</a:t>
            </a:r>
            <a:endParaRPr kumimoji="1" lang="ja-JP" altLang="en-US" sz="1100" dirty="0">
              <a:solidFill>
                <a:schemeClr val="tx1">
                  <a:lumMod val="65000"/>
                  <a:lumOff val="35000"/>
                </a:schemeClr>
              </a:solidFill>
              <a:latin typeface="小塚ゴシック Pro R" panose="020B0400000000000000" pitchFamily="34" charset="-128"/>
              <a:ea typeface="小塚ゴシック Pro R" panose="020B0400000000000000" pitchFamily="34" charset="-128"/>
            </a:endParaRPr>
          </a:p>
        </p:txBody>
      </p:sp>
      <p:sp>
        <p:nvSpPr>
          <p:cNvPr id="61" name="テキスト ボックス 60">
            <a:extLst>
              <a:ext uri="{FF2B5EF4-FFF2-40B4-BE49-F238E27FC236}">
                <a16:creationId xmlns:a16="http://schemas.microsoft.com/office/drawing/2014/main" id="{28C4C6C7-E54A-4C6C-B349-CBA978C6F688}"/>
              </a:ext>
            </a:extLst>
          </p:cNvPr>
          <p:cNvSpPr txBox="1"/>
          <p:nvPr/>
        </p:nvSpPr>
        <p:spPr>
          <a:xfrm>
            <a:off x="4858726" y="164707"/>
            <a:ext cx="5257714" cy="646331"/>
          </a:xfrm>
          <a:prstGeom prst="rect">
            <a:avLst/>
          </a:prstGeom>
          <a:noFill/>
        </p:spPr>
        <p:txBody>
          <a:bodyPr wrap="square" rtlCol="0">
            <a:spAutoFit/>
          </a:bodyPr>
          <a:lstStyle/>
          <a:p>
            <a:r>
              <a:rPr lang="ja-JP" altLang="en-US" sz="3600" dirty="0">
                <a:solidFill>
                  <a:srgbClr val="FF0000"/>
                </a:solidFill>
                <a:latin typeface="小塚ゴシック Pro R" panose="020B0400000000000000" pitchFamily="34" charset="-128"/>
                <a:ea typeface="小塚ゴシック Pro R" panose="020B0400000000000000" pitchFamily="34" charset="-128"/>
              </a:rPr>
              <a:t>新しく追加された</a:t>
            </a:r>
            <a:r>
              <a:rPr kumimoji="1" lang="ja-JP" altLang="en-US" sz="3600" dirty="0">
                <a:solidFill>
                  <a:srgbClr val="FF0000"/>
                </a:solidFill>
                <a:latin typeface="小塚ゴシック Pro R" panose="020B0400000000000000" pitchFamily="34" charset="-128"/>
                <a:ea typeface="小塚ゴシック Pro R" panose="020B0400000000000000" pitchFamily="34" charset="-128"/>
              </a:rPr>
              <a:t>ところ</a:t>
            </a:r>
          </a:p>
        </p:txBody>
      </p:sp>
      <p:sp>
        <p:nvSpPr>
          <p:cNvPr id="5" name="正方形/長方形 4">
            <a:extLst>
              <a:ext uri="{FF2B5EF4-FFF2-40B4-BE49-F238E27FC236}">
                <a16:creationId xmlns:a16="http://schemas.microsoft.com/office/drawing/2014/main" id="{8CF18520-996E-4528-A2C2-1700232AFF28}"/>
              </a:ext>
            </a:extLst>
          </p:cNvPr>
          <p:cNvSpPr/>
          <p:nvPr/>
        </p:nvSpPr>
        <p:spPr>
          <a:xfrm>
            <a:off x="8410161" y="6375206"/>
            <a:ext cx="3005951" cy="246221"/>
          </a:xfrm>
          <a:prstGeom prst="rect">
            <a:avLst/>
          </a:prstGeom>
        </p:spPr>
        <p:txBody>
          <a:bodyPr wrap="none">
            <a:spAutoFit/>
          </a:bodyPr>
          <a:lstStyle/>
          <a:p>
            <a:r>
              <a:rPr lang="ja-JP" altLang="en-US" sz="1000" dirty="0">
                <a:solidFill>
                  <a:prstClr val="black"/>
                </a:solidFill>
                <a:latin typeface="小塚ゴシック Pro R" panose="020B0400000000000000" pitchFamily="34" charset="-128"/>
                <a:ea typeface="小塚ゴシック Pro R" panose="020B0400000000000000" pitchFamily="34" charset="-128"/>
              </a:rPr>
              <a:t>＊ヘアサイクルを健やかな成長周期に整えること</a:t>
            </a:r>
            <a:endParaRPr lang="ja-JP" altLang="en-US" dirty="0"/>
          </a:p>
        </p:txBody>
      </p:sp>
    </p:spTree>
    <p:extLst>
      <p:ext uri="{BB962C8B-B14F-4D97-AF65-F5344CB8AC3E}">
        <p14:creationId xmlns:p14="http://schemas.microsoft.com/office/powerpoint/2010/main" val="112346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37FAAAD-0ABC-40D1-BC4B-B2A6E2EA8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テキスト ボックス 3">
            <a:extLst>
              <a:ext uri="{FF2B5EF4-FFF2-40B4-BE49-F238E27FC236}">
                <a16:creationId xmlns:a16="http://schemas.microsoft.com/office/drawing/2014/main" id="{3031E1D1-801F-4CC5-B10A-8A9D78F15F25}"/>
              </a:ext>
            </a:extLst>
          </p:cNvPr>
          <p:cNvSpPr txBox="1"/>
          <p:nvPr/>
        </p:nvSpPr>
        <p:spPr>
          <a:xfrm>
            <a:off x="0" y="1090569"/>
            <a:ext cx="12192000" cy="923330"/>
          </a:xfrm>
          <a:prstGeom prst="rect">
            <a:avLst/>
          </a:prstGeom>
          <a:solidFill>
            <a:srgbClr val="FFFFFF">
              <a:alpha val="80000"/>
            </a:srgbClr>
          </a:solidFill>
        </p:spPr>
        <p:txBody>
          <a:bodyPr wrap="square" rtlCol="0">
            <a:spAutoFit/>
          </a:bodyPr>
          <a:lstStyle/>
          <a:p>
            <a:pPr algn="ctr"/>
            <a:r>
              <a:rPr lang="ja-JP" altLang="en-US" sz="5400" dirty="0"/>
              <a:t>「バルジ領域</a:t>
            </a:r>
            <a:r>
              <a:rPr kumimoji="1" lang="ja-JP" altLang="en-US" sz="5400" dirty="0"/>
              <a:t>」</a:t>
            </a:r>
          </a:p>
        </p:txBody>
      </p:sp>
      <p:sp>
        <p:nvSpPr>
          <p:cNvPr id="5" name="テキスト ボックス 4">
            <a:extLst>
              <a:ext uri="{FF2B5EF4-FFF2-40B4-BE49-F238E27FC236}">
                <a16:creationId xmlns:a16="http://schemas.microsoft.com/office/drawing/2014/main" id="{D7282D75-5682-4092-9022-D863B51D2574}"/>
              </a:ext>
            </a:extLst>
          </p:cNvPr>
          <p:cNvSpPr txBox="1"/>
          <p:nvPr/>
        </p:nvSpPr>
        <p:spPr>
          <a:xfrm>
            <a:off x="0" y="5177405"/>
            <a:ext cx="12192000" cy="923330"/>
          </a:xfrm>
          <a:prstGeom prst="rect">
            <a:avLst/>
          </a:prstGeom>
          <a:solidFill>
            <a:srgbClr val="FFFFFF">
              <a:alpha val="80000"/>
            </a:srgbClr>
          </a:solidFill>
        </p:spPr>
        <p:txBody>
          <a:bodyPr wrap="square" rtlCol="0">
            <a:spAutoFit/>
          </a:bodyPr>
          <a:lstStyle/>
          <a:p>
            <a:pPr algn="ctr"/>
            <a:r>
              <a:rPr kumimoji="1" lang="ja-JP" altLang="en-US" sz="5400" dirty="0"/>
              <a:t>「</a:t>
            </a:r>
            <a:r>
              <a:rPr lang="en-US" altLang="ja-JP" sz="5400" dirty="0"/>
              <a:t>17</a:t>
            </a:r>
            <a:r>
              <a:rPr kumimoji="1" lang="ja-JP" altLang="en-US" sz="5400" dirty="0"/>
              <a:t>型コラーゲン」</a:t>
            </a:r>
          </a:p>
        </p:txBody>
      </p:sp>
    </p:spTree>
    <p:extLst>
      <p:ext uri="{BB962C8B-B14F-4D97-AF65-F5344CB8AC3E}">
        <p14:creationId xmlns:p14="http://schemas.microsoft.com/office/powerpoint/2010/main" val="33507382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3915</TotalTime>
  <Words>1157</Words>
  <Application>Microsoft Office PowerPoint</Application>
  <PresentationFormat>ワイド画面</PresentationFormat>
  <Paragraphs>167</Paragraphs>
  <Slides>21</Slides>
  <Notes>21</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21</vt:i4>
      </vt:variant>
    </vt:vector>
  </HeadingPairs>
  <TitlesOfParts>
    <vt:vector size="39" baseType="lpstr">
      <vt:lpstr>ＭＳ Ｐゴシック</vt:lpstr>
      <vt:lpstr>ＭＳ 明朝</vt:lpstr>
      <vt:lpstr>ヒラギノ角ゴ Pro W6</vt:lpstr>
      <vt:lpstr>メイリオ</vt:lpstr>
      <vt:lpstr>小塚ゴシック Pr6N EL</vt:lpstr>
      <vt:lpstr>小塚ゴシック Pr6N R</vt:lpstr>
      <vt:lpstr>小塚ゴシック Pro R</vt:lpstr>
      <vt:lpstr>游ゴシック</vt:lpstr>
      <vt:lpstr>游ゴシック Light</vt:lpstr>
      <vt:lpstr>Arial</vt:lpstr>
      <vt:lpstr>Calibri</vt:lpstr>
      <vt:lpstr>Freeland</vt:lpstr>
      <vt:lpstr>Times New Roman</vt:lpstr>
      <vt:lpstr>Verlag Book</vt:lpstr>
      <vt:lpstr>Verlag Light</vt:lpstr>
      <vt:lpstr>Wingdings</vt:lpstr>
      <vt:lpstr>Office テーマ</vt:lpstr>
      <vt:lpstr>Office ​​テーマ</vt:lpstr>
      <vt:lpstr>PowerPoint プレゼンテーション</vt:lpstr>
      <vt:lpstr>発売後23日間で １年分を売り切った*育毛剤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Nu Skin Japan Co.,Ltd.</dc:creator>
  <cp:lastModifiedBy>Morimoto, Kayo</cp:lastModifiedBy>
  <cp:revision>275</cp:revision>
  <dcterms:created xsi:type="dcterms:W3CDTF">2018-05-01T01:15:55Z</dcterms:created>
  <dcterms:modified xsi:type="dcterms:W3CDTF">2018-08-02T00:44:36Z</dcterms:modified>
</cp:coreProperties>
</file>